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6" r:id="rId5"/>
    <p:sldId id="267" r:id="rId6"/>
    <p:sldId id="263" r:id="rId7"/>
    <p:sldId id="258" r:id="rId8"/>
    <p:sldId id="260" r:id="rId9"/>
    <p:sldId id="265" r:id="rId10"/>
    <p:sldId id="264" r:id="rId11"/>
    <p:sldId id="259" r:id="rId12"/>
    <p:sldId id="271" r:id="rId13"/>
    <p:sldId id="268" r:id="rId14"/>
    <p:sldId id="269" r:id="rId15"/>
    <p:sldId id="270" r:id="rId16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8B0C"/>
    <a:srgbClr val="008000"/>
    <a:srgbClr val="00CC00"/>
    <a:srgbClr val="E61F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762" y="54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DE37-759F-412A-84D7-B7DC0793703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BB07-911D-424C-946C-65F65B8BB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DE37-759F-412A-84D7-B7DC0793703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BB07-911D-424C-946C-65F65B8BB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DE37-759F-412A-84D7-B7DC0793703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BB07-911D-424C-946C-65F65B8BB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DE37-759F-412A-84D7-B7DC0793703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BB07-911D-424C-946C-65F65B8BB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DE37-759F-412A-84D7-B7DC0793703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BB07-911D-424C-946C-65F65B8BB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DE37-759F-412A-84D7-B7DC0793703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BB07-911D-424C-946C-65F65B8BB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DE37-759F-412A-84D7-B7DC0793703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BB07-911D-424C-946C-65F65B8BB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DE37-759F-412A-84D7-B7DC0793703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BB07-911D-424C-946C-65F65B8BB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DE37-759F-412A-84D7-B7DC0793703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BB07-911D-424C-946C-65F65B8BB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DE37-759F-412A-84D7-B7DC0793703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BB07-911D-424C-946C-65F65B8BB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DE37-759F-412A-84D7-B7DC0793703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BB07-911D-424C-946C-65F65B8BB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CDE37-759F-412A-84D7-B7DC07937030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6BB07-911D-424C-946C-65F65B8BB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72480" y="1484784"/>
            <a:ext cx="9439049" cy="3785652"/>
          </a:xfr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ru-RU" sz="12000" b="1" i="1" dirty="0" smtClean="0">
                <a:solidFill>
                  <a:srgbClr val="FF0000"/>
                </a:solidFill>
                <a:latin typeface="Monotype Corsiva" pitchFamily="66" charset="0"/>
              </a:rPr>
              <a:t>В </a:t>
            </a:r>
            <a:r>
              <a:rPr lang="ru-RU" sz="12000" b="1" i="1" dirty="0" smtClean="0">
                <a:solidFill>
                  <a:srgbClr val="002060"/>
                </a:solidFill>
                <a:latin typeface="Monotype Corsiva" pitchFamily="66" charset="0"/>
              </a:rPr>
              <a:t>г</a:t>
            </a:r>
            <a:r>
              <a:rPr lang="ru-RU" sz="12000" b="1" i="1" dirty="0" smtClean="0">
                <a:solidFill>
                  <a:srgbClr val="FFFF00"/>
                </a:solidFill>
                <a:latin typeface="Monotype Corsiva" pitchFamily="66" charset="0"/>
              </a:rPr>
              <a:t>о</a:t>
            </a:r>
            <a:r>
              <a:rPr lang="ru-RU" sz="12000" b="1" i="1" dirty="0" smtClean="0">
                <a:solidFill>
                  <a:srgbClr val="008000"/>
                </a:solidFill>
                <a:latin typeface="Monotype Corsiva" pitchFamily="66" charset="0"/>
              </a:rPr>
              <a:t>с</a:t>
            </a:r>
            <a:r>
              <a:rPr lang="ru-RU" sz="12000" b="1" i="1" dirty="0" smtClean="0">
                <a:solidFill>
                  <a:srgbClr val="FF0000"/>
                </a:solidFill>
                <a:latin typeface="Monotype Corsiva" pitchFamily="66" charset="0"/>
              </a:rPr>
              <a:t>т</a:t>
            </a:r>
            <a:r>
              <a:rPr lang="ru-RU" sz="12000" b="1" i="1" dirty="0" smtClean="0">
                <a:solidFill>
                  <a:srgbClr val="7030A0"/>
                </a:solidFill>
                <a:latin typeface="Monotype Corsiva" pitchFamily="66" charset="0"/>
              </a:rPr>
              <a:t>я</a:t>
            </a:r>
            <a:r>
              <a:rPr lang="ru-RU" sz="12000" b="1" i="1" dirty="0" smtClean="0">
                <a:solidFill>
                  <a:srgbClr val="E28B0C"/>
                </a:solidFill>
                <a:latin typeface="Monotype Corsiva" pitchFamily="66" charset="0"/>
              </a:rPr>
              <a:t>х </a:t>
            </a:r>
            <a:r>
              <a:rPr lang="ru-RU" sz="12000" b="1" i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12000" b="1" i="1" dirty="0" smtClean="0">
                <a:solidFill>
                  <a:srgbClr val="00B0F0"/>
                </a:solidFill>
                <a:latin typeface="Monotype Corsiva" pitchFamily="66" charset="0"/>
              </a:rPr>
              <a:t>у</a:t>
            </a:r>
            <a:r>
              <a:rPr lang="ru-RU" sz="12000" b="1" i="1" dirty="0" smtClean="0">
                <a:solidFill>
                  <a:srgbClr val="008000"/>
                </a:solidFill>
                <a:latin typeface="Monotype Corsiva" pitchFamily="66" charset="0"/>
              </a:rPr>
              <a:t> с</a:t>
            </a:r>
            <a:r>
              <a:rPr lang="ru-RU" sz="12000" b="1" i="1" dirty="0" smtClean="0">
                <a:solidFill>
                  <a:srgbClr val="FF0000"/>
                </a:solidFill>
                <a:latin typeface="Monotype Corsiva" pitchFamily="66" charset="0"/>
              </a:rPr>
              <a:t>к</a:t>
            </a:r>
            <a:r>
              <a:rPr lang="ru-RU" sz="12000" b="1" i="1" dirty="0" smtClean="0">
                <a:solidFill>
                  <a:srgbClr val="002060"/>
                </a:solidFill>
                <a:latin typeface="Monotype Corsiva" pitchFamily="66" charset="0"/>
              </a:rPr>
              <a:t>а</a:t>
            </a:r>
            <a:r>
              <a:rPr lang="ru-RU" sz="12000" b="1" i="1" dirty="0" smtClean="0">
                <a:solidFill>
                  <a:srgbClr val="FFFF00"/>
                </a:solidFill>
                <a:latin typeface="Monotype Corsiva" pitchFamily="66" charset="0"/>
              </a:rPr>
              <a:t>з</a:t>
            </a:r>
            <a:r>
              <a:rPr lang="ru-RU" sz="12000" b="1" i="1" dirty="0" smtClean="0">
                <a:solidFill>
                  <a:srgbClr val="7030A0"/>
                </a:solidFill>
                <a:latin typeface="Monotype Corsiva" pitchFamily="66" charset="0"/>
              </a:rPr>
              <a:t>к</a:t>
            </a:r>
            <a:r>
              <a:rPr lang="ru-RU" sz="12000" b="1" i="1" dirty="0" smtClean="0">
                <a:solidFill>
                  <a:srgbClr val="FF0000"/>
                </a:solidFill>
                <a:latin typeface="Monotype Corsiva" pitchFamily="66" charset="0"/>
              </a:rPr>
              <a:t>и</a:t>
            </a:r>
            <a:endParaRPr lang="ru-RU" sz="120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910662" y="5157192"/>
            <a:ext cx="6934200" cy="792088"/>
          </a:xfrm>
        </p:spPr>
        <p:txBody>
          <a:bodyPr>
            <a:normAutofit fontScale="92500" lnSpcReduction="20000"/>
          </a:bodyPr>
          <a:lstStyle/>
          <a:p>
            <a:endParaRPr lang="ru-RU" sz="2800" i="1" dirty="0" smtClean="0">
              <a:solidFill>
                <a:srgbClr val="002060"/>
              </a:solidFill>
            </a:endParaRPr>
          </a:p>
          <a:p>
            <a:r>
              <a:rPr lang="ru-RU" sz="2400" b="1" i="1" dirty="0" err="1" smtClean="0">
                <a:solidFill>
                  <a:srgbClr val="002060"/>
                </a:solidFill>
              </a:rPr>
              <a:t>Ибатуллина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Зульфия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Гусмановна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 l="-1000" t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84515" y="1052737"/>
            <a:ext cx="838648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«В какую сказку попал Колобок? 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 игры: Закрепление знания сказок, развитие речи, мышления, памяти.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Материал: Картинка с изображением сюжета сказки, на которую приклеен Колобок.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Ход игры: Взрослый показывает детям сюжетную картинку. Дети называют сказку, и описывают картинку.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6809" y="2365341"/>
            <a:ext cx="5892036" cy="351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4471" y="1063189"/>
            <a:ext cx="939949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Старший возраст </a:t>
            </a:r>
          </a:p>
          <a:p>
            <a:pPr marL="0" marR="0" lvl="0" indent="254000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развитие  речи детей, через сочинение сказок по иллюстрациям,  по названию, по набору персонажей.  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Развивать у детей творческое мышление, фантазию при составлении сказок по иллюстрациям, по сюжету, по названию сказки, по пословице, по набору игрушек.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Уметь связно, последовательно излагать ход придуманной сказки, используя  повторы, присказки, концовки русских народных сказок.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Закрепить умение использовать в речи эпитеты, характеризирующие героев, использовать в речи диалоги.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Продолжать учить детей  пересказывать по ролям  сказку, передавая текст точно, последовательно, выразительно.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r>
              <a:rPr lang="ru-RU" sz="1600" b="1" u="sng" dirty="0">
                <a:solidFill>
                  <a:srgbClr val="002060"/>
                </a:solidFill>
              </a:rPr>
              <a:t>«Кто лишний? »</a:t>
            </a:r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u="sng" dirty="0">
                <a:solidFill>
                  <a:srgbClr val="002060"/>
                </a:solidFill>
              </a:rPr>
              <a:t>Цель:</a:t>
            </a:r>
            <a:r>
              <a:rPr lang="ru-RU" sz="1600" b="1" dirty="0">
                <a:solidFill>
                  <a:srgbClr val="002060"/>
                </a:solidFill>
              </a:rPr>
              <a:t> Закрепление знания сказок и сказочных персонажей, развитие речи, внимания, памяти, мышления. 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Материал: используются фигурки героев сказок из театра на </a:t>
            </a:r>
            <a:r>
              <a:rPr lang="ru-RU" sz="1600" b="1" dirty="0" err="1">
                <a:solidFill>
                  <a:srgbClr val="002060"/>
                </a:solidFill>
              </a:rPr>
              <a:t>фланелеграфе</a:t>
            </a:r>
            <a:r>
              <a:rPr lang="ru-RU" sz="1600" b="1" dirty="0">
                <a:solidFill>
                  <a:srgbClr val="002060"/>
                </a:solidFill>
              </a:rPr>
              <a:t> или из настольного театра. 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Ход </a:t>
            </a:r>
            <a:r>
              <a:rPr lang="ru-RU" sz="1600" b="1" dirty="0" smtClean="0">
                <a:solidFill>
                  <a:srgbClr val="002060"/>
                </a:solidFill>
              </a:rPr>
              <a:t>игры:</a:t>
            </a:r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На столе или на </a:t>
            </a:r>
            <a:r>
              <a:rPr lang="ru-RU" sz="1600" b="1" dirty="0" err="1">
                <a:solidFill>
                  <a:srgbClr val="002060"/>
                </a:solidFill>
              </a:rPr>
              <a:t>фланелеграфе</a:t>
            </a:r>
            <a:r>
              <a:rPr lang="ru-RU" sz="1600" b="1" dirty="0">
                <a:solidFill>
                  <a:srgbClr val="002060"/>
                </a:solidFill>
              </a:rPr>
              <a:t> выставляются герои одной из сказок </a:t>
            </a:r>
            <a:r>
              <a:rPr lang="ru-RU" sz="1600" b="1" dirty="0" smtClean="0">
                <a:solidFill>
                  <a:srgbClr val="002060"/>
                </a:solidFill>
              </a:rPr>
              <a:t>и среди них есть  </a:t>
            </a:r>
            <a:r>
              <a:rPr lang="ru-RU" sz="1600" b="1" dirty="0">
                <a:solidFill>
                  <a:srgbClr val="002060"/>
                </a:solidFill>
              </a:rPr>
              <a:t>лишний герой. 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Дети после пяти лет, должны назвать из какой сказки герои и кто </a:t>
            </a:r>
            <a:r>
              <a:rPr lang="ru-RU" sz="1600" b="1" dirty="0" smtClean="0">
                <a:solidFill>
                  <a:srgbClr val="002060"/>
                </a:solidFill>
              </a:rPr>
              <a:t>заблудился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97" y="1124744"/>
            <a:ext cx="4524503" cy="26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7026" y="2564904"/>
            <a:ext cx="4524503" cy="328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l="-1000" t="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72480" y="980729"/>
            <a:ext cx="904900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«Что изменилось? 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Цель игры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: Развитие связной речи, внимания, наглядного мышления.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Материал: используются фигурки героев одной сказки  и предметов; кружки – жетоны. Можно использовать фигурки сказочных героев из театра на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фланелеграфе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Ход игры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     Ведущий с помощью фигурок воспроизводит на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фланелеграфе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 сюжет какой – либо сказки и просит одного из детей описать, что изображено. Затем ребёнок отворачивается и ведущий вместе с другими детьми меняет четыре – пять фигурки местами . Ребёнок должен сказать, что изменилось. За правильные ответы он получает жетон. Побеждает тот кто наберет больше всех жетонов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ru-RU" sz="1600" b="1" dirty="0">
              <a:solidFill>
                <a:srgbClr val="002060"/>
              </a:solidFill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«Сказочник».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b="1" u="sng" dirty="0" smtClean="0">
                <a:solidFill>
                  <a:srgbClr val="002060"/>
                </a:solidFill>
              </a:rPr>
              <a:t>Цель:</a:t>
            </a:r>
            <a:r>
              <a:rPr lang="ru-RU" sz="1600" b="1" dirty="0" smtClean="0">
                <a:solidFill>
                  <a:srgbClr val="002060"/>
                </a:solidFill>
              </a:rPr>
              <a:t>  Развитие речи через сочинение сказок.</a:t>
            </a:r>
            <a:endParaRPr kumimoji="0" lang="ru-RU" sz="1600" b="1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fontAlgn="t"/>
            <a:r>
              <a:rPr lang="ru-RU" sz="1600" b="1" dirty="0">
                <a:solidFill>
                  <a:srgbClr val="002060"/>
                </a:solidFill>
              </a:rPr>
              <a:t>Выставляется иллюстрация леса  </a:t>
            </a:r>
            <a:r>
              <a:rPr lang="ru-RU" sz="1600" b="1" dirty="0" smtClean="0">
                <a:solidFill>
                  <a:srgbClr val="002060"/>
                </a:solidFill>
              </a:rPr>
              <a:t>и набор </a:t>
            </a:r>
            <a:r>
              <a:rPr lang="ru-RU" sz="1600" b="1" dirty="0">
                <a:solidFill>
                  <a:srgbClr val="002060"/>
                </a:solidFill>
              </a:rPr>
              <a:t>игрушек: </a:t>
            </a:r>
            <a:r>
              <a:rPr lang="ru-RU" sz="1600" b="1" dirty="0" smtClean="0">
                <a:solidFill>
                  <a:srgbClr val="002060"/>
                </a:solidFill>
              </a:rPr>
              <a:t>заяц, волк, мишка.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Надо придумать сказку по игрушкам.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i="1" dirty="0">
                <a:solidFill>
                  <a:srgbClr val="002060"/>
                </a:solidFill>
              </a:rPr>
              <a:t>Покатилось, покатилось, светлое колечко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i="1" dirty="0">
                <a:solidFill>
                  <a:srgbClr val="002060"/>
                </a:solidFill>
              </a:rPr>
              <a:t>Покатилось, покатилось, с нашего крылечка.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i="1" dirty="0">
                <a:solidFill>
                  <a:srgbClr val="002060"/>
                </a:solidFill>
              </a:rPr>
              <a:t>Кто колечко возьмёт, тот и сказку начнёт.</a:t>
            </a:r>
            <a:endParaRPr lang="ru-RU" sz="1600" b="1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Ребёнок составляет сказку по </a:t>
            </a:r>
            <a:r>
              <a:rPr lang="ru-RU" sz="1600" b="1" dirty="0" smtClean="0">
                <a:solidFill>
                  <a:srgbClr val="002060"/>
                </a:solidFill>
              </a:rPr>
              <a:t>игрушкам, остальные тоже помогают.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dirty="0"/>
              <a:t/>
            </a:r>
            <a:br>
              <a:rPr lang="ru-RU" sz="1600" dirty="0"/>
            </a:b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4000"/>
            <a:lum/>
          </a:blip>
          <a:srcRect/>
          <a:stretch>
            <a:fillRect l="-1000" t="-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489" y="980729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«</a:t>
            </a:r>
            <a:r>
              <a:rPr lang="ru-RU" sz="1600" b="1" dirty="0" err="1" smtClean="0">
                <a:solidFill>
                  <a:srgbClr val="002060"/>
                </a:solidFill>
              </a:rPr>
              <a:t>Угадайка</a:t>
            </a:r>
            <a:r>
              <a:rPr lang="ru-RU" sz="1600" b="1" dirty="0" smtClean="0">
                <a:solidFill>
                  <a:srgbClr val="002060"/>
                </a:solidFill>
              </a:rPr>
              <a:t>»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Цель: расширить и углубить знания  детей о сказках, воспитывать любовь к ним.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497" y="1772817"/>
            <a:ext cx="280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Возле леса на опушке</a:t>
            </a:r>
          </a:p>
          <a:p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Трое их живёт в избушке.</a:t>
            </a:r>
          </a:p>
          <a:p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Там три стула и три кружки,</a:t>
            </a:r>
          </a:p>
          <a:p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Три кроватки, три подушки.</a:t>
            </a:r>
          </a:p>
          <a:p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Угадайте без подсказки, </a:t>
            </a:r>
          </a:p>
          <a:p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Кто герои этой сказки?</a:t>
            </a:r>
            <a:endParaRPr lang="ru-RU" sz="16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5" name="Рисунок 4" descr="3м.jpg"/>
          <p:cNvPicPr>
            <a:picLocks noChangeAspect="1"/>
          </p:cNvPicPr>
          <p:nvPr/>
        </p:nvPicPr>
        <p:blipFill>
          <a:blip r:embed="rId3" cstate="email">
            <a:lum contrast="30000"/>
          </a:blip>
          <a:stretch>
            <a:fillRect/>
          </a:stretch>
        </p:blipFill>
        <p:spPr>
          <a:xfrm>
            <a:off x="3002784" y="1844824"/>
            <a:ext cx="1687800" cy="19442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74992" y="1844824"/>
            <a:ext cx="21644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Был похож на мяч немножко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И катался по дорожкам.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Укатился ото всех,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Кроме рыжей – вот так смех!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кол.jpg"/>
          <p:cNvPicPr>
            <a:picLocks noChangeAspect="1"/>
          </p:cNvPicPr>
          <p:nvPr/>
        </p:nvPicPr>
        <p:blipFill>
          <a:blip r:embed="rId4" cstate="email">
            <a:lum contrast="30000"/>
          </a:blip>
          <a:stretch>
            <a:fillRect/>
          </a:stretch>
        </p:blipFill>
        <p:spPr>
          <a:xfrm>
            <a:off x="7449278" y="1844824"/>
            <a:ext cx="1679140" cy="20162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84515" y="4005065"/>
            <a:ext cx="216446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Кто-то за кого-то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Ухватился цепко: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Ох, никак не вытянуть!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Ох, засела крепко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9" name="Рисунок 8" descr="репка.jpg"/>
          <p:cNvPicPr>
            <a:picLocks noChangeAspect="1"/>
          </p:cNvPicPr>
          <p:nvPr/>
        </p:nvPicPr>
        <p:blipFill>
          <a:blip r:embed="rId5" cstate="email">
            <a:lum contrast="30000"/>
          </a:blip>
          <a:stretch>
            <a:fillRect/>
          </a:stretch>
        </p:blipFill>
        <p:spPr>
          <a:xfrm>
            <a:off x="3002783" y="3789040"/>
            <a:ext cx="1638182" cy="165618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796983" y="3789041"/>
            <a:ext cx="21062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Лисичка дом себе нашла,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Мышка добрая была,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В доме том, в конце концов,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Стало множество жильцов.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тер.jpg"/>
          <p:cNvPicPr>
            <a:picLocks noChangeAspect="1"/>
          </p:cNvPicPr>
          <p:nvPr/>
        </p:nvPicPr>
        <p:blipFill>
          <a:blip r:embed="rId6" cstate="email">
            <a:lum contrast="30000"/>
          </a:blip>
          <a:stretch>
            <a:fillRect/>
          </a:stretch>
        </p:blipFill>
        <p:spPr>
          <a:xfrm>
            <a:off x="7371269" y="3933056"/>
            <a:ext cx="1794199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489" y="1196753"/>
            <a:ext cx="23402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Носик круглый пятачком </a:t>
            </a:r>
          </a:p>
          <a:p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Им в земле удобно рыться,</a:t>
            </a:r>
          </a:p>
          <a:p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Хвостик маленький крючком,</a:t>
            </a:r>
          </a:p>
          <a:p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Вместо туфелек – копытца.</a:t>
            </a:r>
            <a:endParaRPr lang="ru-RU" sz="16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3" name="Рисунок 2" descr="три поросенка.jpg"/>
          <p:cNvPicPr>
            <a:picLocks noChangeAspect="1"/>
          </p:cNvPicPr>
          <p:nvPr/>
        </p:nvPicPr>
        <p:blipFill>
          <a:blip r:embed="rId3" cstate="email">
            <a:lum contrast="30000"/>
          </a:blip>
          <a:stretch>
            <a:fillRect/>
          </a:stretch>
        </p:blipFill>
        <p:spPr>
          <a:xfrm>
            <a:off x="2690749" y="1340768"/>
            <a:ext cx="1950217" cy="1800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74992" y="1412776"/>
            <a:ext cx="20282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Сидит в корзине девочка</a:t>
            </a:r>
          </a:p>
          <a:p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У мишки за спиной,</a:t>
            </a:r>
          </a:p>
          <a:p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Он, сам того не ведая,</a:t>
            </a:r>
          </a:p>
          <a:p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Несёт её домой.</a:t>
            </a:r>
            <a:endParaRPr lang="ru-RU" sz="16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5" name="Рисунок 4" descr="маша и м.jpg"/>
          <p:cNvPicPr>
            <a:picLocks noChangeAspect="1"/>
          </p:cNvPicPr>
          <p:nvPr/>
        </p:nvPicPr>
        <p:blipFill>
          <a:blip r:embed="rId4" cstate="email">
            <a:lum contrast="30000"/>
          </a:blip>
          <a:stretch>
            <a:fillRect/>
          </a:stretch>
        </p:blipFill>
        <p:spPr>
          <a:xfrm>
            <a:off x="7215251" y="1484784"/>
            <a:ext cx="1872208" cy="17739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0489" y="3429001"/>
            <a:ext cx="21842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Он сумел поймать </a:t>
            </a:r>
            <a:r>
              <a:rPr lang="ru-RU" sz="1600" b="1" dirty="0" err="1" smtClean="0">
                <a:solidFill>
                  <a:srgbClr val="002060"/>
                </a:solidFill>
                <a:cs typeface="Times New Roman" pitchFamily="18" charset="0"/>
              </a:rPr>
              <a:t>волчишку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,</a:t>
            </a:r>
          </a:p>
          <a:p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Он поймал лису и мишку.</a:t>
            </a:r>
          </a:p>
          <a:p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Он поймал их не сачком, </a:t>
            </a:r>
          </a:p>
          <a:p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А поймал он их бочком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бычок.jpg"/>
          <p:cNvPicPr>
            <a:picLocks noChangeAspect="1"/>
          </p:cNvPicPr>
          <p:nvPr/>
        </p:nvPicPr>
        <p:blipFill>
          <a:blip r:embed="rId5" cstate="email">
            <a:lum contrast="30000"/>
          </a:blip>
          <a:stretch>
            <a:fillRect/>
          </a:stretch>
        </p:blipFill>
        <p:spPr>
          <a:xfrm>
            <a:off x="2690749" y="3356992"/>
            <a:ext cx="1950217" cy="220620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18974" y="3717032"/>
            <a:ext cx="280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А теперь про чей-то дом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Разговор мы поведём.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В нём богатая хозяйка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Припеваючи жила,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Но пришла беда нежданно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Этот дом сгорел дотла!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кд.jpg"/>
          <p:cNvPicPr>
            <a:picLocks noChangeAspect="1"/>
          </p:cNvPicPr>
          <p:nvPr/>
        </p:nvPicPr>
        <p:blipFill>
          <a:blip r:embed="rId6" cstate="email">
            <a:lum contrast="30000"/>
          </a:blip>
          <a:stretch>
            <a:fillRect/>
          </a:stretch>
        </p:blipFill>
        <p:spPr>
          <a:xfrm>
            <a:off x="7527286" y="3573016"/>
            <a:ext cx="1638182" cy="1804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l="-4000" t="-7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497" y="692697"/>
            <a:ext cx="89154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</a:t>
            </a:r>
            <a:r>
              <a:rPr lang="ru-RU" sz="1600" b="1" dirty="0" smtClean="0">
                <a:solidFill>
                  <a:srgbClr val="002060"/>
                </a:solidFill>
              </a:rPr>
              <a:t>Игровой сборник рассчитан на детей с самого </a:t>
            </a:r>
            <a:r>
              <a:rPr lang="ru-RU" sz="1600" b="1" u="sng" dirty="0" smtClean="0">
                <a:solidFill>
                  <a:srgbClr val="002060"/>
                </a:solidFill>
              </a:rPr>
              <a:t>раннего возраста и до школы</a:t>
            </a:r>
            <a:r>
              <a:rPr lang="ru-RU" sz="1600" b="1" dirty="0" smtClean="0">
                <a:solidFill>
                  <a:srgbClr val="002060"/>
                </a:solidFill>
              </a:rPr>
              <a:t>. Игры и задания усложняются по мере роста ребёнка.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          Пока ребёнок не говорит, Вы можете рассказывать ребёнку сказки и вместе с ним передвигать фигурки, иллюстрируя ход сюжета. Маленькому ребёнку очень важно тактильное восприятие, то есть всё хочется потрогать. 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             Следующий шаг — это вовлечение ребёнка в рассказывание сказки. Ребёнок, даже не умея говорить, помогает Вам рассказать сказку. Он по ходу рассказа может подавать нужную фигурку. Будет замечательно, если Вы будете не читать, а рассказывать сказки. Таким образом Вы раскрепостите ребёнка, покажете своим примером, что можно истории не только зачитывать, но и придумывать, и это станет огромным стимулом для развития фантазии у ребёнка. 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549" y="3861048"/>
            <a:ext cx="3548051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7069" y="3861049"/>
            <a:ext cx="3510390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72480" y="476672"/>
            <a:ext cx="9205023" cy="568863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9600" b="1" u="sng" dirty="0" smtClean="0">
                <a:solidFill>
                  <a:srgbClr val="002060"/>
                </a:solidFill>
              </a:rPr>
              <a:t>Младший возраст.</a:t>
            </a:r>
          </a:p>
          <a:p>
            <a:pPr algn="just">
              <a:buNone/>
            </a:pPr>
            <a:r>
              <a:rPr lang="ru-RU" sz="6400" b="1" u="sng" dirty="0" smtClean="0">
                <a:solidFill>
                  <a:srgbClr val="002060"/>
                </a:solidFill>
              </a:rPr>
              <a:t>Цель:</a:t>
            </a:r>
            <a:r>
              <a:rPr lang="ru-RU" sz="6400" b="1" dirty="0" smtClean="0">
                <a:solidFill>
                  <a:srgbClr val="002060"/>
                </a:solidFill>
              </a:rPr>
              <a:t> развивать у детей творческое воображение, совершенствовать средства выразительности в передаче образов, обогащать и активизировать словарь через театрализованную деятельность.</a:t>
            </a:r>
          </a:p>
          <a:p>
            <a:pPr algn="just">
              <a:buNone/>
            </a:pPr>
            <a:r>
              <a:rPr lang="ru-RU" sz="6400" b="1" u="sng" dirty="0" smtClean="0">
                <a:solidFill>
                  <a:srgbClr val="002060"/>
                </a:solidFill>
              </a:rPr>
              <a:t>Задачи:</a:t>
            </a:r>
            <a:endParaRPr lang="ru-RU" sz="64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6400" b="1" dirty="0" smtClean="0">
                <a:solidFill>
                  <a:srgbClr val="002060"/>
                </a:solidFill>
              </a:rPr>
              <a:t>закрепить знания детей о русских народных сказках;</a:t>
            </a:r>
          </a:p>
          <a:p>
            <a:pPr algn="just"/>
            <a:r>
              <a:rPr lang="ru-RU" sz="6400" b="1" dirty="0" smtClean="0">
                <a:solidFill>
                  <a:srgbClr val="002060"/>
                </a:solidFill>
              </a:rPr>
              <a:t>формировать умение узнавать и называть их по отдельным предметам и иллюстрациям;</a:t>
            </a:r>
          </a:p>
          <a:p>
            <a:pPr algn="just"/>
            <a:r>
              <a:rPr lang="ru-RU" sz="6400" b="1" dirty="0" smtClean="0">
                <a:solidFill>
                  <a:srgbClr val="002060"/>
                </a:solidFill>
              </a:rPr>
              <a:t>воспитывать любовь и интерес детей к русскому народному литературному искусству;</a:t>
            </a:r>
          </a:p>
          <a:p>
            <a:pPr algn="just"/>
            <a:r>
              <a:rPr lang="ru-RU" sz="6400" b="1" dirty="0" smtClean="0">
                <a:solidFill>
                  <a:srgbClr val="002060"/>
                </a:solidFill>
              </a:rPr>
              <a:t>развивать выразительную речь, память, внимание, вызвать интерес к театру.</a:t>
            </a:r>
          </a:p>
          <a:p>
            <a:pPr>
              <a:buNone/>
            </a:pPr>
            <a:r>
              <a:rPr lang="ru-RU" sz="7200" b="1" u="sng" dirty="0" smtClean="0">
                <a:solidFill>
                  <a:srgbClr val="002060"/>
                </a:solidFill>
              </a:rPr>
              <a:t> Игра « Сказочный переполох».</a:t>
            </a:r>
            <a:endParaRPr lang="ru-RU" sz="6400" dirty="0"/>
          </a:p>
          <a:p>
            <a:pPr>
              <a:buNone/>
            </a:pPr>
            <a:r>
              <a:rPr lang="ru-RU" sz="6400" b="1" u="sng" dirty="0">
                <a:solidFill>
                  <a:srgbClr val="002060"/>
                </a:solidFill>
              </a:rPr>
              <a:t>Цель: </a:t>
            </a:r>
            <a:r>
              <a:rPr lang="ru-RU" sz="6400" b="1" dirty="0">
                <a:solidFill>
                  <a:srgbClr val="002060"/>
                </a:solidFill>
              </a:rPr>
              <a:t>Закрепление знания сказок и сказочных персонажей, развитие речи, внимания, памяти, мышления. </a:t>
            </a:r>
          </a:p>
          <a:p>
            <a:pPr>
              <a:buNone/>
            </a:pPr>
            <a:r>
              <a:rPr lang="ru-RU" sz="6400" b="1" dirty="0">
                <a:solidFill>
                  <a:srgbClr val="002060"/>
                </a:solidFill>
              </a:rPr>
              <a:t>Материал: используются фигурки героев </a:t>
            </a:r>
            <a:r>
              <a:rPr lang="ru-RU" sz="6400" b="1" dirty="0" smtClean="0">
                <a:solidFill>
                  <a:srgbClr val="002060"/>
                </a:solidFill>
              </a:rPr>
              <a:t>сказок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 </a:t>
            </a:r>
            <a:r>
              <a:rPr lang="ru-RU" sz="6400" b="1" dirty="0">
                <a:solidFill>
                  <a:srgbClr val="002060"/>
                </a:solidFill>
              </a:rPr>
              <a:t>из театра на </a:t>
            </a:r>
            <a:r>
              <a:rPr lang="ru-RU" sz="6400" b="1" dirty="0" err="1">
                <a:solidFill>
                  <a:srgbClr val="002060"/>
                </a:solidFill>
              </a:rPr>
              <a:t>фланелеграфе</a:t>
            </a:r>
            <a:r>
              <a:rPr lang="ru-RU" sz="6400" b="1" dirty="0">
                <a:solidFill>
                  <a:srgbClr val="002060"/>
                </a:solidFill>
              </a:rPr>
              <a:t> или из </a:t>
            </a:r>
            <a:endParaRPr lang="ru-RU" sz="6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настольного </a:t>
            </a:r>
            <a:r>
              <a:rPr lang="ru-RU" sz="6400" b="1" dirty="0">
                <a:solidFill>
                  <a:srgbClr val="002060"/>
                </a:solidFill>
              </a:rPr>
              <a:t>театра. </a:t>
            </a:r>
          </a:p>
          <a:p>
            <a:pPr>
              <a:buNone/>
            </a:pPr>
            <a:r>
              <a:rPr lang="ru-RU" sz="6400" b="1" u="sng" dirty="0">
                <a:solidFill>
                  <a:srgbClr val="002060"/>
                </a:solidFill>
              </a:rPr>
              <a:t>Ход игры</a:t>
            </a:r>
            <a:r>
              <a:rPr lang="ru-RU" sz="6400" b="1" dirty="0" smtClean="0">
                <a:solidFill>
                  <a:srgbClr val="002060"/>
                </a:solidFill>
              </a:rPr>
              <a:t>:</a:t>
            </a:r>
            <a:r>
              <a:rPr lang="ru-RU" sz="6600" b="1" dirty="0" smtClean="0">
                <a:solidFill>
                  <a:srgbClr val="002060"/>
                </a:solidFill>
              </a:rPr>
              <a:t>     </a:t>
            </a:r>
            <a:r>
              <a:rPr lang="ru-RU" sz="6400" b="1" dirty="0" smtClean="0">
                <a:solidFill>
                  <a:srgbClr val="002060"/>
                </a:solidFill>
              </a:rPr>
              <a:t>1-2-3-4-5 в сказку нам пора играть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- Ой, какой здесь беспорядок!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Срочно помощь мне нужна.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Вы, ребята, помогите,</a:t>
            </a:r>
          </a:p>
          <a:p>
            <a:pPr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Сказки все мне разберите</a:t>
            </a:r>
          </a:p>
          <a:p>
            <a:pPr algn="just"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На </a:t>
            </a:r>
            <a:r>
              <a:rPr lang="ru-RU" sz="6400" b="1" dirty="0">
                <a:solidFill>
                  <a:srgbClr val="002060"/>
                </a:solidFill>
              </a:rPr>
              <a:t>столе или на </a:t>
            </a:r>
            <a:r>
              <a:rPr lang="ru-RU" sz="6400" b="1" dirty="0" err="1">
                <a:solidFill>
                  <a:srgbClr val="002060"/>
                </a:solidFill>
              </a:rPr>
              <a:t>фланелеграфе</a:t>
            </a:r>
            <a:r>
              <a:rPr lang="ru-RU" sz="6400" b="1" dirty="0">
                <a:solidFill>
                  <a:srgbClr val="002060"/>
                </a:solidFill>
              </a:rPr>
              <a:t> выставляются </a:t>
            </a:r>
            <a:endParaRPr lang="ru-RU" sz="6400" b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герои </a:t>
            </a:r>
            <a:r>
              <a:rPr lang="ru-RU" sz="6400" b="1" dirty="0">
                <a:solidFill>
                  <a:srgbClr val="002060"/>
                </a:solidFill>
              </a:rPr>
              <a:t>одной из сказок и один лишний </a:t>
            </a:r>
            <a:r>
              <a:rPr lang="ru-RU" sz="6400" b="1" dirty="0" smtClean="0">
                <a:solidFill>
                  <a:srgbClr val="002060"/>
                </a:solidFill>
              </a:rPr>
              <a:t>герой.</a:t>
            </a:r>
          </a:p>
          <a:p>
            <a:pPr algn="just">
              <a:buNone/>
            </a:pPr>
            <a:r>
              <a:rPr lang="ru-RU" sz="6400" b="1" dirty="0" smtClean="0">
                <a:solidFill>
                  <a:srgbClr val="002060"/>
                </a:solidFill>
              </a:rPr>
              <a:t> Детям взрослый </a:t>
            </a:r>
            <a:r>
              <a:rPr lang="ru-RU" sz="6400" b="1" dirty="0">
                <a:solidFill>
                  <a:srgbClr val="002060"/>
                </a:solidFill>
              </a:rPr>
              <a:t>называет сказку. Дети должны назвать кто лишний, кто заблудился. </a:t>
            </a:r>
          </a:p>
          <a:p>
            <a:pPr>
              <a:buNone/>
            </a:pPr>
            <a:endParaRPr lang="ru-RU" sz="4400" b="1" dirty="0" smtClean="0">
              <a:solidFill>
                <a:srgbClr val="00206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5008" y="3068960"/>
            <a:ext cx="457353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1000" t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62523" y="548681"/>
            <a:ext cx="8502945" cy="626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«Я назову, а вы продолжите».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Цель игры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: развитие речи, закрепление знания сказок, развитие внимания, мышления, памяти.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Ход игры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Взрослый называет одного из героев, а дети добавляют его сказочное название.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Мышка - … (норушка)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Лягушка - … (квакушка)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Зайчик - … (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побегайчик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)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Лисичка - … (сестричка)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Волчок - (Серый бочок)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Медведь - … (косолапый)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Петушок - (Золотой гребешок)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Баба - … (Яга, костяная нога)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Курочка - … (Ряба)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>
              <a:buNone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Муха - … (Цокотуха)                                                    </a:t>
            </a:r>
            <a:r>
              <a:rPr lang="ru-RU" sz="1400" b="1" u="sng" dirty="0" smtClean="0">
                <a:solidFill>
                  <a:srgbClr val="002060"/>
                </a:solidFill>
              </a:rPr>
              <a:t>Игра «Расскажи какой герой?»:</a:t>
            </a:r>
          </a:p>
          <a:p>
            <a:pPr algn="r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колобок - румяный</a:t>
            </a:r>
          </a:p>
          <a:p>
            <a:pPr algn="r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лиса - хитрая</a:t>
            </a:r>
          </a:p>
          <a:p>
            <a:pPr algn="r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заяц - ушастый</a:t>
            </a:r>
          </a:p>
          <a:p>
            <a:pPr algn="r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волк - зубастый</a:t>
            </a:r>
          </a:p>
          <a:p>
            <a:pPr algn="r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медведь – косолапый  </a:t>
            </a:r>
          </a:p>
          <a:p>
            <a:pPr algn="r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лиса - хитрая</a:t>
            </a:r>
          </a:p>
          <a:p>
            <a:pPr algn="r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репка - большая</a:t>
            </a:r>
          </a:p>
          <a:p>
            <a:pPr algn="r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лягушка - зеленая</a:t>
            </a:r>
          </a:p>
          <a:p>
            <a:pPr algn="r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мышка - серая</a:t>
            </a:r>
          </a:p>
          <a:p>
            <a:pPr algn="r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маша - добренькая</a:t>
            </a:r>
          </a:p>
          <a:p>
            <a:pPr algn="r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яйцо - золотое</a:t>
            </a:r>
          </a:p>
          <a:p>
            <a:pPr algn="r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избушка - деревянная</a:t>
            </a:r>
            <a:endParaRPr lang="ru-RU" sz="14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lum/>
          </a:blip>
          <a:srcRect/>
          <a:stretch>
            <a:fillRect l="-1000" t="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50489" y="581234"/>
            <a:ext cx="8970997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«Кто за кем? 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Цель игры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: Закрепление знания сказок. Развитие грамматического строя речи, учить ориентироваться в пространстве, развивать наглядное мышление. Развивать элементарные математические представления: сначала, потом, первый, второй, последний.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Материал: используются фигурки героев одной сказки («Репка», «Теремок», «Колобок», «Заяц и лиса (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Заюшкина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избушка) » и др.) ; кружки – жетоны. Можно использовать фигурки сказочных героев из театра на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фланелеграфе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Ход игры: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1. Ведущий просит разместить героев знакомой сказки в определённой последовательности. После этого просит ребёнка объяснить: кто за кем пришёл, встретил; кто как стоит. Ведущий задаёт наводящие вопросы.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972" y="3611786"/>
            <a:ext cx="390226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6983" y="3573016"/>
            <a:ext cx="444649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8000"/>
            <a:lum/>
          </a:blip>
          <a:srcRect/>
          <a:stretch>
            <a:fillRect l="-1000" t="-5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72480" y="188640"/>
            <a:ext cx="9633520" cy="6408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6506" y="789818"/>
            <a:ext cx="842493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«Что изменилось? ».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Цель игры: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Развитие связной речи, внимания, наглядного мышления.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Материал: используются фигурки героев одной сказки («Репка», «Теремок», «Колобок», и предметов; кружки – жетоны. Можно использовать фигурки сказочных героев из театра на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фланелеграфе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Ход игры;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1. Ведущий с помощью фигурок воспроизводит на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фланелеграфе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</a:rPr>
              <a:t> сюжет какой – либо сказки и просит одного из детей описать, что изображено. Затем ребёнок отворачивается и ведущий вместе с другими детьми меняет две – три фигурки местами . Ребёнок должен сказать, что изменилось. За правильные ответы он получает жетон. Побеждает тот кто наберет больше всех жетонов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524" y="3573017"/>
            <a:ext cx="4368485" cy="238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1052" y="3573016"/>
            <a:ext cx="397844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480" y="1052737"/>
            <a:ext cx="928303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 Для </a:t>
            </a:r>
            <a:r>
              <a:rPr lang="ru-RU" sz="1600" b="1" dirty="0">
                <a:solidFill>
                  <a:srgbClr val="002060"/>
                </a:solidFill>
              </a:rPr>
              <a:t>детей, умеющих говорить, предлагается не просто слушать сказки, а рассказывать их самому.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 Рассказывание </a:t>
            </a:r>
            <a:r>
              <a:rPr lang="ru-RU" sz="1600" b="1" dirty="0">
                <a:solidFill>
                  <a:srgbClr val="002060"/>
                </a:solidFill>
              </a:rPr>
              <a:t>сказок играет важную роль в подготовке ребёнка к школе. Мир дошкольника насыщен визуальной </a:t>
            </a:r>
            <a:r>
              <a:rPr lang="ru-RU" sz="1600" b="1" dirty="0" smtClean="0">
                <a:solidFill>
                  <a:srgbClr val="002060"/>
                </a:solidFill>
              </a:rPr>
              <a:t>информацией </a:t>
            </a:r>
            <a:r>
              <a:rPr lang="ru-RU" sz="1600" b="1" dirty="0">
                <a:solidFill>
                  <a:srgbClr val="002060"/>
                </a:solidFill>
              </a:rPr>
              <a:t>— книжками, картинками, мультфильмами, и </a:t>
            </a:r>
            <a:r>
              <a:rPr lang="ru-RU" sz="1600" b="1" dirty="0" smtClean="0">
                <a:solidFill>
                  <a:srgbClr val="002060"/>
                </a:solidFill>
              </a:rPr>
              <a:t>зрительное </a:t>
            </a:r>
            <a:r>
              <a:rPr lang="ru-RU" sz="1600" b="1" dirty="0">
                <a:solidFill>
                  <a:srgbClr val="002060"/>
                </a:solidFill>
              </a:rPr>
              <a:t>восприятие, которое и так является доминирующим, частично подавляет умение воспринимать информацию со </a:t>
            </a:r>
            <a:r>
              <a:rPr lang="ru-RU" sz="1600" b="1" spc="-100" dirty="0">
                <a:solidFill>
                  <a:srgbClr val="002060"/>
                </a:solidFill>
              </a:rPr>
              <a:t>слуха</a:t>
            </a:r>
            <a:r>
              <a:rPr lang="ru-RU" sz="1600" b="1" dirty="0">
                <a:solidFill>
                  <a:srgbClr val="002060"/>
                </a:solidFill>
              </a:rPr>
              <a:t> и воспроизводить её.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 Важная </a:t>
            </a:r>
            <a:r>
              <a:rPr lang="ru-RU" sz="1600" b="1" dirty="0">
                <a:solidFill>
                  <a:srgbClr val="002060"/>
                </a:solidFill>
              </a:rPr>
              <a:t>функция данного пособия — развитие </a:t>
            </a:r>
            <a:r>
              <a:rPr lang="ru-RU" sz="1600" b="1" dirty="0" smtClean="0">
                <a:solidFill>
                  <a:srgbClr val="002060"/>
                </a:solidFill>
              </a:rPr>
              <a:t>вербального </a:t>
            </a:r>
            <a:r>
              <a:rPr lang="ru-RU" sz="1600" b="1" dirty="0">
                <a:solidFill>
                  <a:srgbClr val="002060"/>
                </a:solidFill>
              </a:rPr>
              <a:t>интеллекта у ребёнка, т.е. умение выражать свои мысли словесно. Это умение является одним из основных факторов успеха человека в жизни. Нет ничего полезнее для развития речи, чем пересказ, и ребёнку будет гораздо проще </a:t>
            </a:r>
            <a:r>
              <a:rPr lang="ru-RU" sz="1600" b="1" dirty="0" smtClean="0">
                <a:solidFill>
                  <a:srgbClr val="002060"/>
                </a:solidFill>
              </a:rPr>
              <a:t>рассказать </a:t>
            </a:r>
            <a:r>
              <a:rPr lang="ru-RU" sz="1600" b="1" dirty="0">
                <a:solidFill>
                  <a:srgbClr val="002060"/>
                </a:solidFill>
              </a:rPr>
              <a:t>сказку, сопровождая рассказ наглядными действиями. На начальном этапе можно рассказывать сказку вместе. </a:t>
            </a:r>
          </a:p>
          <a:p>
            <a:pPr algn="just"/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533" y="3789040"/>
            <a:ext cx="3425005" cy="255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499061" y="3861048"/>
            <a:ext cx="358751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94472" y="188640"/>
            <a:ext cx="9517057" cy="6120680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9600" b="1" u="sng" dirty="0" smtClean="0">
                <a:solidFill>
                  <a:srgbClr val="002060"/>
                </a:solidFill>
              </a:rPr>
              <a:t>Средний возраст.</a:t>
            </a:r>
          </a:p>
          <a:p>
            <a:pPr>
              <a:buNone/>
            </a:pPr>
            <a:r>
              <a:rPr lang="ru-RU" sz="7200" b="1" u="sng" dirty="0" smtClean="0">
                <a:solidFill>
                  <a:srgbClr val="002060"/>
                </a:solidFill>
              </a:rPr>
              <a:t>«</a:t>
            </a:r>
            <a:r>
              <a:rPr lang="ru-RU" sz="7200" b="1" u="sng" dirty="0">
                <a:solidFill>
                  <a:srgbClr val="002060"/>
                </a:solidFill>
              </a:rPr>
              <a:t>Сказочный переполох</a:t>
            </a:r>
            <a:r>
              <a:rPr lang="ru-RU" sz="7200" b="1" u="sng" dirty="0" smtClean="0">
                <a:solidFill>
                  <a:srgbClr val="002060"/>
                </a:solidFill>
              </a:rPr>
              <a:t>»</a:t>
            </a:r>
            <a:endParaRPr lang="ru-RU" sz="72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7200" b="1" dirty="0" smtClean="0">
                <a:solidFill>
                  <a:srgbClr val="002060"/>
                </a:solidFill>
              </a:rPr>
              <a:t>Цели: учить </a:t>
            </a:r>
            <a:r>
              <a:rPr lang="ru-RU" sz="7200" b="1" dirty="0">
                <a:solidFill>
                  <a:srgbClr val="002060"/>
                </a:solidFill>
              </a:rPr>
              <a:t>составлять модель знакомой сказки, закреплять знания детей о русских народных сказках, развивать речь детей, память, мышление, мелкую моторику </a:t>
            </a:r>
            <a:r>
              <a:rPr lang="ru-RU" sz="7200" b="1" dirty="0" smtClean="0">
                <a:solidFill>
                  <a:srgbClr val="002060"/>
                </a:solidFill>
              </a:rPr>
              <a:t>рук</a:t>
            </a:r>
            <a:r>
              <a:rPr lang="ru-RU" sz="7200" b="1" dirty="0" smtClean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знакомить детей с предлогами: за, перед, до, после, между;</a:t>
            </a:r>
            <a:endParaRPr lang="ru-RU" sz="72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7200" b="1" dirty="0" smtClean="0">
                <a:solidFill>
                  <a:srgbClr val="002060"/>
                </a:solidFill>
              </a:rPr>
              <a:t>Ход </a:t>
            </a:r>
            <a:r>
              <a:rPr lang="ru-RU" sz="7200" b="1" dirty="0">
                <a:solidFill>
                  <a:srgbClr val="002060"/>
                </a:solidFill>
              </a:rPr>
              <a:t>игры</a:t>
            </a:r>
            <a:r>
              <a:rPr lang="ru-RU" sz="7200" b="1" dirty="0" smtClean="0">
                <a:solidFill>
                  <a:srgbClr val="002060"/>
                </a:solidFill>
              </a:rPr>
              <a:t>:</a:t>
            </a:r>
            <a:endParaRPr lang="ru-RU" sz="72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7200" b="1" u="sng" dirty="0">
                <a:solidFill>
                  <a:srgbClr val="002060"/>
                </a:solidFill>
              </a:rPr>
              <a:t>1 вариант.</a:t>
            </a:r>
            <a:endParaRPr lang="ru-RU" sz="72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7200" b="1" dirty="0">
                <a:solidFill>
                  <a:srgbClr val="002060"/>
                </a:solidFill>
              </a:rPr>
              <a:t>- Найди, кто тянул репку?</a:t>
            </a:r>
          </a:p>
          <a:p>
            <a:pPr>
              <a:buNone/>
            </a:pPr>
            <a:r>
              <a:rPr lang="ru-RU" sz="7200" b="1" dirty="0">
                <a:solidFill>
                  <a:srgbClr val="002060"/>
                </a:solidFill>
              </a:rPr>
              <a:t>- Поставь первого героя, второго, третьего и т. </a:t>
            </a:r>
            <a:r>
              <a:rPr lang="ru-RU" sz="7200" b="1" dirty="0" err="1">
                <a:solidFill>
                  <a:srgbClr val="002060"/>
                </a:solidFill>
              </a:rPr>
              <a:t>д</a:t>
            </a:r>
            <a:endParaRPr lang="ru-RU" sz="7200" b="1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7200" b="1" dirty="0" smtClean="0">
                <a:solidFill>
                  <a:srgbClr val="002060"/>
                </a:solidFill>
              </a:rPr>
              <a:t>Кто </a:t>
            </a:r>
            <a:r>
              <a:rPr lang="ru-RU" sz="7200" b="1" dirty="0">
                <a:solidFill>
                  <a:srgbClr val="002060"/>
                </a:solidFill>
              </a:rPr>
              <a:t>был последним</a:t>
            </a:r>
            <a:r>
              <a:rPr lang="ru-RU" sz="7200" b="1" dirty="0" smtClean="0">
                <a:solidFill>
                  <a:srgbClr val="002060"/>
                </a:solidFill>
              </a:rPr>
              <a:t>?</a:t>
            </a:r>
          </a:p>
          <a:p>
            <a:pPr lvl="0">
              <a:buFontTx/>
              <a:buChar char="-"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кто за кем пришёл, встретил; </a:t>
            </a:r>
          </a:p>
          <a:p>
            <a:pPr lvl="0">
              <a:buFontTx/>
              <a:buChar char="-"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кто как стоит, используя различные</a:t>
            </a:r>
          </a:p>
          <a:p>
            <a:pPr lvl="0">
              <a:buFontTx/>
              <a:buChar char="-"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предлоги. Ведущий задаёт наводящие вопросы. </a:t>
            </a:r>
            <a:endParaRPr lang="ru-RU" sz="72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7200" b="1" u="sng" dirty="0">
                <a:solidFill>
                  <a:srgbClr val="002060"/>
                </a:solidFill>
              </a:rPr>
              <a:t>2 вариант.</a:t>
            </a:r>
            <a:endParaRPr lang="ru-RU" sz="72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7200" b="1" dirty="0" smtClean="0">
                <a:solidFill>
                  <a:srgbClr val="002060"/>
                </a:solidFill>
              </a:rPr>
              <a:t>Кого </a:t>
            </a:r>
            <a:r>
              <a:rPr lang="ru-RU" sz="7200" b="1" dirty="0">
                <a:solidFill>
                  <a:srgbClr val="002060"/>
                </a:solidFill>
              </a:rPr>
              <a:t>встретил колобок в лесу?</a:t>
            </a:r>
          </a:p>
          <a:p>
            <a:pPr>
              <a:buFontTx/>
              <a:buChar char="-"/>
            </a:pPr>
            <a:r>
              <a:rPr lang="ru-RU" sz="7200" b="1" dirty="0" smtClean="0">
                <a:solidFill>
                  <a:srgbClr val="002060"/>
                </a:solidFill>
              </a:rPr>
              <a:t>Найди </a:t>
            </a:r>
            <a:r>
              <a:rPr lang="ru-RU" sz="7200" b="1" dirty="0">
                <a:solidFill>
                  <a:srgbClr val="002060"/>
                </a:solidFill>
              </a:rPr>
              <a:t>всех героев и поставь, как они встретились колобку в лесу</a:t>
            </a:r>
            <a:r>
              <a:rPr lang="ru-RU" sz="7200" b="1" dirty="0" smtClean="0">
                <a:solidFill>
                  <a:srgbClr val="002060"/>
                </a:solidFill>
              </a:rPr>
              <a:t>?</a:t>
            </a:r>
          </a:p>
          <a:p>
            <a:pPr>
              <a:buFontTx/>
              <a:buChar char="-"/>
            </a:pPr>
            <a:endParaRPr lang="ru-RU" sz="7200" b="1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ru-RU" sz="7200" b="1" dirty="0">
              <a:solidFill>
                <a:srgbClr val="002060"/>
              </a:solidFill>
            </a:endParaRPr>
          </a:p>
          <a:p>
            <a:pPr>
              <a:buNone/>
            </a:pPr>
            <a:endParaRPr lang="ru-RU" sz="7200" b="1" u="sng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7200" b="1" u="sng" dirty="0">
              <a:solidFill>
                <a:srgbClr val="002060"/>
              </a:solidFill>
            </a:endParaRPr>
          </a:p>
          <a:p>
            <a:pPr>
              <a:buNone/>
            </a:pPr>
            <a:endParaRPr lang="ru-RU" sz="7200" b="1" u="sng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7200" b="1" u="sng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7200" b="1" u="sng" dirty="0">
              <a:solidFill>
                <a:srgbClr val="002060"/>
              </a:solidFill>
            </a:endParaRPr>
          </a:p>
          <a:p>
            <a:pPr>
              <a:buNone/>
            </a:pPr>
            <a:endParaRPr lang="ru-RU" sz="7200" b="1" u="sng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7200" b="1" u="sng" dirty="0">
              <a:solidFill>
                <a:srgbClr val="002060"/>
              </a:solidFill>
            </a:endParaRPr>
          </a:p>
          <a:p>
            <a:pPr>
              <a:buNone/>
            </a:pPr>
            <a:endParaRPr lang="ru-RU" sz="7200" b="1" u="sng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1097" y="1700808"/>
            <a:ext cx="319835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9104" y="4077072"/>
            <a:ext cx="3744415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1000"/>
            <a:lum/>
          </a:blip>
          <a:srcRect/>
          <a:stretch>
            <a:fillRect l="-1000" t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2480" y="764704"/>
            <a:ext cx="920502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3 вариант.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- Найди жителей теремка. Кто был первым? Вторым? Третьим? Четвертым? и т. д.</a:t>
            </a:r>
          </a:p>
          <a:p>
            <a:endParaRPr lang="ru-RU" b="1" u="sng" dirty="0" smtClean="0">
              <a:solidFill>
                <a:srgbClr val="002060"/>
              </a:solidFill>
            </a:endParaRPr>
          </a:p>
          <a:p>
            <a:endParaRPr lang="ru-RU" b="1" u="sng" dirty="0">
              <a:solidFill>
                <a:srgbClr val="002060"/>
              </a:solidFill>
            </a:endParaRPr>
          </a:p>
          <a:p>
            <a:endParaRPr lang="ru-RU" b="1" u="sng" dirty="0" smtClean="0">
              <a:solidFill>
                <a:srgbClr val="002060"/>
              </a:solidFill>
            </a:endParaRPr>
          </a:p>
          <a:p>
            <a:endParaRPr lang="ru-RU" b="1" u="sng" dirty="0">
              <a:solidFill>
                <a:srgbClr val="002060"/>
              </a:solidFill>
            </a:endParaRPr>
          </a:p>
          <a:p>
            <a:endParaRPr lang="ru-RU" b="1" u="sng" dirty="0" smtClean="0">
              <a:solidFill>
                <a:srgbClr val="002060"/>
              </a:solidFill>
            </a:endParaRPr>
          </a:p>
          <a:p>
            <a:endParaRPr lang="ru-RU" b="1" u="sng" dirty="0">
              <a:solidFill>
                <a:srgbClr val="002060"/>
              </a:solidFill>
            </a:endParaRPr>
          </a:p>
          <a:p>
            <a:endParaRPr lang="ru-RU" b="1" u="sng" dirty="0" smtClean="0">
              <a:solidFill>
                <a:srgbClr val="002060"/>
              </a:solidFill>
            </a:endParaRPr>
          </a:p>
          <a:p>
            <a:r>
              <a:rPr lang="ru-RU" b="1" u="sng" dirty="0" smtClean="0">
                <a:solidFill>
                  <a:srgbClr val="002060"/>
                </a:solidFill>
              </a:rPr>
              <a:t>«Я начну, а ты продолжи».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Цель: </a:t>
            </a:r>
            <a:r>
              <a:rPr lang="ru-RU" b="1" dirty="0" smtClean="0">
                <a:solidFill>
                  <a:srgbClr val="002060"/>
                </a:solidFill>
              </a:rPr>
              <a:t>Закрепление знания сказки, развитие связной речи, умение внимательно слушать друг друга.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Материал: персонаж – герой выбранной сказки.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Ход игры: Дети сидят в кругу. У воспитателя в руках персонаж – герой сказки, которую дети будут рассказывать. Воспитатель начинает сказку (говорит одно – два предложения) и передаёт сидящему рядом ребёнку. Ребёнок продолжает, говоря тоже одно – два предложения, и передаёт следующему.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489" y="1412776"/>
            <a:ext cx="9127014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1424</Words>
  <Application>Microsoft Office PowerPoint</Application>
  <PresentationFormat>Лист A4 (210x297 мм)</PresentationFormat>
  <Paragraphs>166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 гостях  у сказки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 у сказки</dc:title>
  <dc:creator>1</dc:creator>
  <cp:lastModifiedBy>1</cp:lastModifiedBy>
  <cp:revision>69</cp:revision>
  <dcterms:created xsi:type="dcterms:W3CDTF">2014-10-19T18:50:14Z</dcterms:created>
  <dcterms:modified xsi:type="dcterms:W3CDTF">2015-09-03T12:20:48Z</dcterms:modified>
</cp:coreProperties>
</file>