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1"/>
  </p:sldMasterIdLst>
  <p:sldIdLst>
    <p:sldId id="256" r:id="rId2"/>
    <p:sldId id="257" r:id="rId3"/>
    <p:sldId id="258" r:id="rId4"/>
    <p:sldId id="259" r:id="rId5"/>
    <p:sldId id="262"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4" d="100"/>
          <a:sy n="44" d="100"/>
        </p:scale>
        <p:origin x="-114" y="-2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6AC0773B-B8C6-4E1D-845B-681CCFCFA90B}" type="datetimeFigureOut">
              <a:rPr lang="ru-RU" smtClean="0"/>
              <a:t>29.09.2016</a:t>
            </a:fld>
            <a:endParaRPr lang="ru-RU"/>
          </a:p>
        </p:txBody>
      </p:sp>
      <p:sp>
        <p:nvSpPr>
          <p:cNvPr id="5" name="Footer Placeholder 4"/>
          <p:cNvSpPr>
            <a:spLocks noGrp="1"/>
          </p:cNvSpPr>
          <p:nvPr>
            <p:ph type="ftr" sz="quarter" idx="11"/>
          </p:nvPr>
        </p:nvSpPr>
        <p:spPr>
          <a:xfrm>
            <a:off x="1876424" y="5410201"/>
            <a:ext cx="5124886" cy="365125"/>
          </a:xfrm>
        </p:spPr>
        <p:txBody>
          <a:bodyPr/>
          <a:lstStyle/>
          <a:p>
            <a:endParaRPr lang="ru-RU"/>
          </a:p>
        </p:txBody>
      </p:sp>
      <p:sp>
        <p:nvSpPr>
          <p:cNvPr id="6" name="Slide Number Placeholder 5"/>
          <p:cNvSpPr>
            <a:spLocks noGrp="1"/>
          </p:cNvSpPr>
          <p:nvPr>
            <p:ph type="sldNum" sz="quarter" idx="12"/>
          </p:nvPr>
        </p:nvSpPr>
        <p:spPr>
          <a:xfrm>
            <a:off x="9896911" y="5410199"/>
            <a:ext cx="771089" cy="365125"/>
          </a:xfrm>
        </p:spPr>
        <p:txBody>
          <a:bodyPr/>
          <a:lstStyle/>
          <a:p>
            <a:fld id="{E53A5CF3-243B-457E-9295-6C69070CE075}" type="slidenum">
              <a:rPr lang="ru-RU" smtClean="0"/>
              <a:t>‹#›</a:t>
            </a:fld>
            <a:endParaRPr lang="ru-RU"/>
          </a:p>
        </p:txBody>
      </p:sp>
    </p:spTree>
    <p:extLst>
      <p:ext uri="{BB962C8B-B14F-4D97-AF65-F5344CB8AC3E}">
        <p14:creationId xmlns:p14="http://schemas.microsoft.com/office/powerpoint/2010/main" val="3496830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ru-RU" smtClean="0"/>
              <a:t>Вставка рисунка</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AC0773B-B8C6-4E1D-845B-681CCFCFA90B}" type="datetimeFigureOut">
              <a:rPr lang="ru-RU" smtClean="0"/>
              <a:t>29.09.2016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53A5CF3-243B-457E-9295-6C69070CE075}" type="slidenum">
              <a:rPr lang="ru-RU" smtClean="0"/>
              <a:t>‹#›</a:t>
            </a:fld>
            <a:endParaRPr lang="ru-RU"/>
          </a:p>
        </p:txBody>
      </p:sp>
    </p:spTree>
    <p:extLst>
      <p:ext uri="{BB962C8B-B14F-4D97-AF65-F5344CB8AC3E}">
        <p14:creationId xmlns:p14="http://schemas.microsoft.com/office/powerpoint/2010/main" val="3077041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AC0773B-B8C6-4E1D-845B-681CCFCFA90B}" type="datetimeFigureOut">
              <a:rPr lang="ru-RU" smtClean="0"/>
              <a:t>29.09.2016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53A5CF3-243B-457E-9295-6C69070CE075}" type="slidenum">
              <a:rPr lang="ru-RU" smtClean="0"/>
              <a:t>‹#›</a:t>
            </a:fld>
            <a:endParaRPr lang="ru-RU"/>
          </a:p>
        </p:txBody>
      </p:sp>
    </p:spTree>
    <p:extLst>
      <p:ext uri="{BB962C8B-B14F-4D97-AF65-F5344CB8AC3E}">
        <p14:creationId xmlns:p14="http://schemas.microsoft.com/office/powerpoint/2010/main" val="461521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AC0773B-B8C6-4E1D-845B-681CCFCFA90B}" type="datetimeFigureOut">
              <a:rPr lang="ru-RU" smtClean="0"/>
              <a:t>29.09.2016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53A5CF3-243B-457E-9295-6C69070CE075}" type="slidenum">
              <a:rPr lang="ru-RU" smtClean="0"/>
              <a:t>‹#›</a:t>
            </a:fld>
            <a:endParaRPr lang="ru-RU"/>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73563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AC0773B-B8C6-4E1D-845B-681CCFCFA90B}" type="datetimeFigureOut">
              <a:rPr lang="ru-RU" smtClean="0"/>
              <a:t>29.09.2016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53A5CF3-243B-457E-9295-6C69070CE075}" type="slidenum">
              <a:rPr lang="ru-RU" smtClean="0"/>
              <a:t>‹#›</a:t>
            </a:fld>
            <a:endParaRPr lang="ru-RU"/>
          </a:p>
        </p:txBody>
      </p:sp>
    </p:spTree>
    <p:extLst>
      <p:ext uri="{BB962C8B-B14F-4D97-AF65-F5344CB8AC3E}">
        <p14:creationId xmlns:p14="http://schemas.microsoft.com/office/powerpoint/2010/main" val="1178864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6AC0773B-B8C6-4E1D-845B-681CCFCFA90B}" type="datetimeFigureOut">
              <a:rPr lang="ru-RU" smtClean="0"/>
              <a:t>29.09.2016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53A5CF3-243B-457E-9295-6C69070CE075}" type="slidenum">
              <a:rPr lang="ru-RU" smtClean="0"/>
              <a:t>‹#›</a:t>
            </a:fld>
            <a:endParaRPr lang="ru-RU"/>
          </a:p>
        </p:txBody>
      </p:sp>
    </p:spTree>
    <p:extLst>
      <p:ext uri="{BB962C8B-B14F-4D97-AF65-F5344CB8AC3E}">
        <p14:creationId xmlns:p14="http://schemas.microsoft.com/office/powerpoint/2010/main" val="1771322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6AC0773B-B8C6-4E1D-845B-681CCFCFA90B}" type="datetimeFigureOut">
              <a:rPr lang="ru-RU" smtClean="0"/>
              <a:t>29.09.2016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53A5CF3-243B-457E-9295-6C69070CE075}" type="slidenum">
              <a:rPr lang="ru-RU" smtClean="0"/>
              <a:t>‹#›</a:t>
            </a:fld>
            <a:endParaRPr lang="ru-RU"/>
          </a:p>
        </p:txBody>
      </p:sp>
    </p:spTree>
    <p:extLst>
      <p:ext uri="{BB962C8B-B14F-4D97-AF65-F5344CB8AC3E}">
        <p14:creationId xmlns:p14="http://schemas.microsoft.com/office/powerpoint/2010/main" val="1469370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AC0773B-B8C6-4E1D-845B-681CCFCFA90B}" type="datetimeFigureOut">
              <a:rPr lang="ru-RU" smtClean="0"/>
              <a:t>29.09.2016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53A5CF3-243B-457E-9295-6C69070CE075}" type="slidenum">
              <a:rPr lang="ru-RU" smtClean="0"/>
              <a:t>‹#›</a:t>
            </a:fld>
            <a:endParaRPr lang="ru-RU"/>
          </a:p>
        </p:txBody>
      </p:sp>
    </p:spTree>
    <p:extLst>
      <p:ext uri="{BB962C8B-B14F-4D97-AF65-F5344CB8AC3E}">
        <p14:creationId xmlns:p14="http://schemas.microsoft.com/office/powerpoint/2010/main" val="2631489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AC0773B-B8C6-4E1D-845B-681CCFCFA90B}" type="datetimeFigureOut">
              <a:rPr lang="ru-RU" smtClean="0"/>
              <a:t>29.09.2016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53A5CF3-243B-457E-9295-6C69070CE075}" type="slidenum">
              <a:rPr lang="ru-RU" smtClean="0"/>
              <a:t>‹#›</a:t>
            </a:fld>
            <a:endParaRPr lang="ru-RU"/>
          </a:p>
        </p:txBody>
      </p:sp>
    </p:spTree>
    <p:extLst>
      <p:ext uri="{BB962C8B-B14F-4D97-AF65-F5344CB8AC3E}">
        <p14:creationId xmlns:p14="http://schemas.microsoft.com/office/powerpoint/2010/main" val="2385213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AC0773B-B8C6-4E1D-845B-681CCFCFA90B}" type="datetimeFigureOut">
              <a:rPr lang="ru-RU" smtClean="0"/>
              <a:t>29.09.2016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53A5CF3-243B-457E-9295-6C69070CE075}" type="slidenum">
              <a:rPr lang="ru-RU" smtClean="0"/>
              <a:t>‹#›</a:t>
            </a:fld>
            <a:endParaRPr lang="ru-RU"/>
          </a:p>
        </p:txBody>
      </p:sp>
    </p:spTree>
    <p:extLst>
      <p:ext uri="{BB962C8B-B14F-4D97-AF65-F5344CB8AC3E}">
        <p14:creationId xmlns:p14="http://schemas.microsoft.com/office/powerpoint/2010/main" val="6362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ru-RU" smtClean="0"/>
              <a:t>Образец заголовка</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AC0773B-B8C6-4E1D-845B-681CCFCFA90B}" type="datetimeFigureOut">
              <a:rPr lang="ru-RU" smtClean="0"/>
              <a:t>29.09.2016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53A5CF3-243B-457E-9295-6C69070CE075}" type="slidenum">
              <a:rPr lang="ru-RU" smtClean="0"/>
              <a:t>‹#›</a:t>
            </a:fld>
            <a:endParaRPr lang="ru-RU"/>
          </a:p>
        </p:txBody>
      </p:sp>
    </p:spTree>
    <p:extLst>
      <p:ext uri="{BB962C8B-B14F-4D97-AF65-F5344CB8AC3E}">
        <p14:creationId xmlns:p14="http://schemas.microsoft.com/office/powerpoint/2010/main" val="3904590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6AC0773B-B8C6-4E1D-845B-681CCFCFA90B}" type="datetimeFigureOut">
              <a:rPr lang="ru-RU" smtClean="0"/>
              <a:t>29.09.2016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53A5CF3-243B-457E-9295-6C69070CE075}" type="slidenum">
              <a:rPr lang="ru-RU" smtClean="0"/>
              <a:t>‹#›</a:t>
            </a:fld>
            <a:endParaRPr lang="ru-RU"/>
          </a:p>
        </p:txBody>
      </p:sp>
    </p:spTree>
    <p:extLst>
      <p:ext uri="{BB962C8B-B14F-4D97-AF65-F5344CB8AC3E}">
        <p14:creationId xmlns:p14="http://schemas.microsoft.com/office/powerpoint/2010/main" val="20027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1410" y="3073397"/>
            <a:ext cx="4878391" cy="271780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3073397"/>
            <a:ext cx="4875210" cy="271780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6AC0773B-B8C6-4E1D-845B-681CCFCFA90B}" type="datetimeFigureOut">
              <a:rPr lang="ru-RU" smtClean="0"/>
              <a:t>29.09.2016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53A5CF3-243B-457E-9295-6C69070CE075}" type="slidenum">
              <a:rPr lang="ru-RU" smtClean="0"/>
              <a:t>‹#›</a:t>
            </a:fld>
            <a:endParaRPr lang="ru-RU"/>
          </a:p>
        </p:txBody>
      </p:sp>
    </p:spTree>
    <p:extLst>
      <p:ext uri="{BB962C8B-B14F-4D97-AF65-F5344CB8AC3E}">
        <p14:creationId xmlns:p14="http://schemas.microsoft.com/office/powerpoint/2010/main" val="917477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6AC0773B-B8C6-4E1D-845B-681CCFCFA90B}" type="datetimeFigureOut">
              <a:rPr lang="ru-RU" smtClean="0"/>
              <a:t>29.09.2016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53A5CF3-243B-457E-9295-6C69070CE075}" type="slidenum">
              <a:rPr lang="ru-RU" smtClean="0"/>
              <a:t>‹#›</a:t>
            </a:fld>
            <a:endParaRPr lang="ru-RU"/>
          </a:p>
        </p:txBody>
      </p:sp>
    </p:spTree>
    <p:extLst>
      <p:ext uri="{BB962C8B-B14F-4D97-AF65-F5344CB8AC3E}">
        <p14:creationId xmlns:p14="http://schemas.microsoft.com/office/powerpoint/2010/main" val="1905125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C0773B-B8C6-4E1D-845B-681CCFCFA90B}" type="datetimeFigureOut">
              <a:rPr lang="ru-RU" smtClean="0"/>
              <a:t>29.09.2016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53A5CF3-243B-457E-9295-6C69070CE075}" type="slidenum">
              <a:rPr lang="ru-RU" smtClean="0"/>
              <a:t>‹#›</a:t>
            </a:fld>
            <a:endParaRPr lang="ru-RU"/>
          </a:p>
        </p:txBody>
      </p:sp>
    </p:spTree>
    <p:extLst>
      <p:ext uri="{BB962C8B-B14F-4D97-AF65-F5344CB8AC3E}">
        <p14:creationId xmlns:p14="http://schemas.microsoft.com/office/powerpoint/2010/main" val="3934604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AC0773B-B8C6-4E1D-845B-681CCFCFA90B}" type="datetimeFigureOut">
              <a:rPr lang="ru-RU" smtClean="0"/>
              <a:t>29.09.2016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53A5CF3-243B-457E-9295-6C69070CE075}" type="slidenum">
              <a:rPr lang="ru-RU" smtClean="0"/>
              <a:t>‹#›</a:t>
            </a:fld>
            <a:endParaRPr lang="ru-RU"/>
          </a:p>
        </p:txBody>
      </p:sp>
    </p:spTree>
    <p:extLst>
      <p:ext uri="{BB962C8B-B14F-4D97-AF65-F5344CB8AC3E}">
        <p14:creationId xmlns:p14="http://schemas.microsoft.com/office/powerpoint/2010/main" val="4212080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AC0773B-B8C6-4E1D-845B-681CCFCFA90B}" type="datetimeFigureOut">
              <a:rPr lang="ru-RU" smtClean="0"/>
              <a:t>29.09.2016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53A5CF3-243B-457E-9295-6C69070CE075}" type="slidenum">
              <a:rPr lang="ru-RU" smtClean="0"/>
              <a:t>‹#›</a:t>
            </a:fld>
            <a:endParaRPr lang="ru-RU"/>
          </a:p>
        </p:txBody>
      </p:sp>
    </p:spTree>
    <p:extLst>
      <p:ext uri="{BB962C8B-B14F-4D97-AF65-F5344CB8AC3E}">
        <p14:creationId xmlns:p14="http://schemas.microsoft.com/office/powerpoint/2010/main" val="1489907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AC0773B-B8C6-4E1D-845B-681CCFCFA90B}" type="datetimeFigureOut">
              <a:rPr lang="ru-RU" smtClean="0"/>
              <a:t>29.09.2016</a:t>
            </a:fld>
            <a:endParaRPr lang="ru-RU"/>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53A5CF3-243B-457E-9295-6C69070CE075}" type="slidenum">
              <a:rPr lang="ru-RU" smtClean="0"/>
              <a:t>‹#›</a:t>
            </a:fld>
            <a:endParaRPr lang="ru-RU"/>
          </a:p>
        </p:txBody>
      </p:sp>
    </p:spTree>
    <p:extLst>
      <p:ext uri="{BB962C8B-B14F-4D97-AF65-F5344CB8AC3E}">
        <p14:creationId xmlns:p14="http://schemas.microsoft.com/office/powerpoint/2010/main" val="2205387260"/>
      </p:ext>
    </p:extLst>
  </p:cSld>
  <p:clrMap bg1="dk1" tx1="lt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3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3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359072" y="466628"/>
            <a:ext cx="7593630" cy="1844936"/>
          </a:xfrm>
        </p:spPr>
        <p:txBody>
          <a:bodyPr>
            <a:normAutofit fontScale="90000"/>
          </a:bodyPr>
          <a:lstStyle/>
          <a:p>
            <a:r>
              <a:rPr lang="ru-RU" sz="3200" dirty="0" smtClean="0">
                <a:solidFill>
                  <a:srgbClr val="7030A0"/>
                </a:solidFill>
                <a:latin typeface="Times New Roman" panose="02020603050405020304" pitchFamily="18" charset="0"/>
                <a:cs typeface="Times New Roman" panose="02020603050405020304" pitchFamily="18" charset="0"/>
              </a:rPr>
              <a:t>Муниципальное бюджетное дошкольное образовательное учреждение  </a:t>
            </a:r>
            <a:r>
              <a:rPr lang="ru-RU" sz="3200" dirty="0" smtClean="0">
                <a:solidFill>
                  <a:srgbClr val="7030A0"/>
                </a:solidFill>
                <a:latin typeface="Times New Roman" panose="02020603050405020304" pitchFamily="18" charset="0"/>
                <a:cs typeface="Times New Roman" panose="02020603050405020304" pitchFamily="18" charset="0"/>
              </a:rPr>
              <a:t>«Детский сад «Подсолнушек»</a:t>
            </a:r>
            <a:endParaRPr lang="ru-RU" sz="3200" dirty="0">
              <a:solidFill>
                <a:srgbClr val="7030A0"/>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733266" y="3602038"/>
            <a:ext cx="6182435" cy="1655762"/>
          </a:xfrm>
        </p:spPr>
        <p:txBody>
          <a:bodyPr>
            <a:normAutofit fontScale="92500" lnSpcReduction="20000"/>
          </a:bodyPr>
          <a:lstStyle/>
          <a:p>
            <a:r>
              <a:rPr lang="ru-RU" sz="3600" cap="none" dirty="0" smtClean="0">
                <a:solidFill>
                  <a:srgbClr val="002060"/>
                </a:solidFill>
                <a:latin typeface="Book Antiqua" panose="02040602050305030304" pitchFamily="18" charset="0"/>
              </a:rPr>
              <a:t>«Эксперимент в познавательной деятельности и в повседневной жизни».</a:t>
            </a:r>
            <a:endParaRPr lang="ru-RU" sz="3600" cap="none" dirty="0">
              <a:solidFill>
                <a:srgbClr val="002060"/>
              </a:solidFill>
              <a:latin typeface="Book Antiqua" panose="02040602050305030304" pitchFamily="18" charset="0"/>
            </a:endParaRPr>
          </a:p>
        </p:txBody>
      </p:sp>
      <p:pic>
        <p:nvPicPr>
          <p:cNvPr id="4" name="Рисунок 3" descr="E:\DCIM\100OLYMP\PC12196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647" y="144202"/>
            <a:ext cx="3808730" cy="2857500"/>
          </a:xfrm>
          <a:prstGeom prst="rect">
            <a:avLst/>
          </a:prstGeom>
          <a:noFill/>
          <a:ln>
            <a:noFill/>
          </a:ln>
        </p:spPr>
      </p:pic>
      <p:pic>
        <p:nvPicPr>
          <p:cNvPr id="5" name="Рисунок 4" descr="E:\DCIM\100OLYMP\PC12196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5887" y="3946842"/>
            <a:ext cx="3495675" cy="2621915"/>
          </a:xfrm>
          <a:prstGeom prst="rect">
            <a:avLst/>
          </a:prstGeom>
          <a:noFill/>
          <a:ln>
            <a:noFill/>
          </a:ln>
        </p:spPr>
      </p:pic>
      <p:pic>
        <p:nvPicPr>
          <p:cNvPr id="7" name="Алексей Рыбников - Ost Усатый Нянь [с сайта www.ololo.f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43033" y="5703627"/>
            <a:ext cx="609600" cy="609600"/>
          </a:xfrm>
          <a:prstGeom prst="rect">
            <a:avLst/>
          </a:prstGeom>
        </p:spPr>
      </p:pic>
    </p:spTree>
    <p:extLst>
      <p:ext uri="{BB962C8B-B14F-4D97-AF65-F5344CB8AC3E}">
        <p14:creationId xmlns:p14="http://schemas.microsoft.com/office/powerpoint/2010/main" val="4207561399"/>
      </p:ext>
    </p:extLst>
  </p:cSld>
  <p:clrMapOvr>
    <a:masterClrMapping/>
  </p:clrMapOvr>
  <mc:AlternateContent xmlns:mc="http://schemas.openxmlformats.org/markup-compatibility/2006" xmlns:p14="http://schemas.microsoft.com/office/powerpoint/2010/main">
    <mc:Choice Requires="p14">
      <p:transition spd="slow" p14:dur="2000" advTm="6019"/>
    </mc:Choice>
    <mc:Fallback xmlns="">
      <p:transition spd="slow" advTm="6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0"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Users\Подсолнушек\Documents\фото садик\фото первая младшая группа\DSCN556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262" y="332735"/>
            <a:ext cx="4741648" cy="2860841"/>
          </a:xfrm>
          <a:prstGeom prst="rect">
            <a:avLst/>
          </a:prstGeom>
          <a:noFill/>
          <a:ln>
            <a:noFill/>
          </a:ln>
        </p:spPr>
      </p:pic>
      <p:pic>
        <p:nvPicPr>
          <p:cNvPr id="5" name="Рисунок 4" descr="C:\Users\Подсолнушек\Documents\фото садик\фото первая младшая группа\DSCN556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262" y="3305952"/>
            <a:ext cx="4741648" cy="3278666"/>
          </a:xfrm>
          <a:prstGeom prst="rect">
            <a:avLst/>
          </a:prstGeom>
          <a:noFill/>
          <a:ln>
            <a:noFill/>
          </a:ln>
        </p:spPr>
      </p:pic>
      <p:pic>
        <p:nvPicPr>
          <p:cNvPr id="6" name="Рисунок 5" descr="C:\Users\Подсолнушек\Documents\фото садик\фото первая младшая группа\DSCN555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4824" y="332735"/>
            <a:ext cx="5036023" cy="2860841"/>
          </a:xfrm>
          <a:prstGeom prst="rect">
            <a:avLst/>
          </a:prstGeom>
          <a:noFill/>
          <a:ln>
            <a:noFill/>
          </a:ln>
        </p:spPr>
      </p:pic>
      <p:pic>
        <p:nvPicPr>
          <p:cNvPr id="7" name="Рисунок 6" descr="C:\Users\Подсолнушек\Desktop\Фото садик\для о.б\IMG_609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4824" y="3305952"/>
            <a:ext cx="5036023" cy="3278666"/>
          </a:xfrm>
          <a:prstGeom prst="rect">
            <a:avLst/>
          </a:prstGeom>
          <a:noFill/>
          <a:ln>
            <a:noFill/>
          </a:ln>
        </p:spPr>
      </p:pic>
    </p:spTree>
    <p:extLst>
      <p:ext uri="{BB962C8B-B14F-4D97-AF65-F5344CB8AC3E}">
        <p14:creationId xmlns:p14="http://schemas.microsoft.com/office/powerpoint/2010/main" val="1287369805"/>
      </p:ext>
    </p:extLst>
  </p:cSld>
  <p:clrMapOvr>
    <a:masterClrMapping/>
  </p:clrMapOvr>
  <mc:AlternateContent xmlns:mc="http://schemas.openxmlformats.org/markup-compatibility/2006" xmlns:p14="http://schemas.microsoft.com/office/powerpoint/2010/main">
    <mc:Choice Requires="p14">
      <p:transition spd="slow" p14:dur="2000" advTm="4427"/>
    </mc:Choice>
    <mc:Fallback xmlns="">
      <p:transition spd="slow" advTm="44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3" y="618518"/>
            <a:ext cx="9905998" cy="923679"/>
          </a:xfrm>
        </p:spPr>
        <p:txBody>
          <a:bodyPr>
            <a:normAutofit/>
          </a:bodyPr>
          <a:lstStyle/>
          <a:p>
            <a:pPr algn="ctr"/>
            <a:r>
              <a:rPr lang="ru-RU" sz="2800" cap="none" dirty="0" smtClean="0">
                <a:solidFill>
                  <a:srgbClr val="7030A0"/>
                </a:solidFill>
                <a:latin typeface="Times New Roman" panose="02020603050405020304" pitchFamily="18" charset="0"/>
                <a:cs typeface="Times New Roman" panose="02020603050405020304" pitchFamily="18" charset="0"/>
              </a:rPr>
              <a:t>Дети  любят экспериментировать со светом, с тенью, показывают целые представления.</a:t>
            </a:r>
            <a:endParaRPr lang="ru-RU" sz="2800" cap="none" dirty="0">
              <a:solidFill>
                <a:srgbClr val="7030A0"/>
              </a:solidFill>
              <a:latin typeface="Times New Roman" panose="02020603050405020304" pitchFamily="18" charset="0"/>
              <a:cs typeface="Times New Roman" panose="02020603050405020304" pitchFamily="18" charset="0"/>
            </a:endParaRPr>
          </a:p>
        </p:txBody>
      </p:sp>
      <p:pic>
        <p:nvPicPr>
          <p:cNvPr id="4" name="Рисунок 3" descr="C:\Users\Подсолнушек\Desktop\Эксперименты\борисовна\WP_20141211_03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8187" y="1433015"/>
            <a:ext cx="4743734" cy="2386724"/>
          </a:xfrm>
          <a:prstGeom prst="rect">
            <a:avLst/>
          </a:prstGeom>
          <a:noFill/>
          <a:ln>
            <a:noFill/>
          </a:ln>
        </p:spPr>
      </p:pic>
      <p:pic>
        <p:nvPicPr>
          <p:cNvPr id="5" name="Рисунок 4" descr="C:\Users\Подсолнушек\Desktop\Эксперименты\борисовна\WP_20141211_03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187" y="3819739"/>
            <a:ext cx="4743734" cy="2785777"/>
          </a:xfrm>
          <a:prstGeom prst="rect">
            <a:avLst/>
          </a:prstGeom>
          <a:noFill/>
          <a:ln>
            <a:noFill/>
          </a:ln>
        </p:spPr>
      </p:pic>
      <p:pic>
        <p:nvPicPr>
          <p:cNvPr id="6" name="Рисунок 5" descr="C:\Users\Подсолнушек\Desktop\Эксперименты\борисовна\WP_20141211_03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4412" y="2075711"/>
            <a:ext cx="5075830" cy="3488055"/>
          </a:xfrm>
          <a:prstGeom prst="rect">
            <a:avLst/>
          </a:prstGeom>
          <a:noFill/>
          <a:ln>
            <a:noFill/>
          </a:ln>
        </p:spPr>
      </p:pic>
      <p:pic>
        <p:nvPicPr>
          <p:cNvPr id="7" name="Рисунок 6" descr="C:\Users\Подсолнушек\Desktop\Эксперименты\борисовна\WP_20141211_03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6812" y="2228111"/>
            <a:ext cx="5075830" cy="3488055"/>
          </a:xfrm>
          <a:prstGeom prst="rect">
            <a:avLst/>
          </a:prstGeom>
          <a:noFill/>
          <a:ln>
            <a:noFill/>
          </a:ln>
        </p:spPr>
      </p:pic>
      <p:pic>
        <p:nvPicPr>
          <p:cNvPr id="8" name="Рисунок 7" descr="C:\Users\Подсолнушек\Desktop\Эксперименты\борисовна\WP_20141211_03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0587" y="3972139"/>
            <a:ext cx="4743734" cy="2785777"/>
          </a:xfrm>
          <a:prstGeom prst="rect">
            <a:avLst/>
          </a:prstGeom>
          <a:noFill/>
          <a:ln>
            <a:noFill/>
          </a:ln>
        </p:spPr>
      </p:pic>
    </p:spTree>
    <p:extLst>
      <p:ext uri="{BB962C8B-B14F-4D97-AF65-F5344CB8AC3E}">
        <p14:creationId xmlns:p14="http://schemas.microsoft.com/office/powerpoint/2010/main" val="2057930320"/>
      </p:ext>
    </p:extLst>
  </p:cSld>
  <p:clrMapOvr>
    <a:masterClrMapping/>
  </p:clrMapOvr>
  <mc:AlternateContent xmlns:mc="http://schemas.openxmlformats.org/markup-compatibility/2006" xmlns:p14="http://schemas.microsoft.com/office/powerpoint/2010/main">
    <mc:Choice Requires="p14">
      <p:transition spd="slow" p14:dur="2000" advTm="7100"/>
    </mc:Choice>
    <mc:Fallback xmlns="">
      <p:transition spd="slow" advTm="71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righ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3466531"/>
            <a:ext cx="10515600" cy="2710432"/>
          </a:xfrm>
        </p:spPr>
        <p:txBody>
          <a:bodyPr/>
          <a:lstStyle/>
          <a:p>
            <a:pPr marL="0" indent="0" algn="just">
              <a:buNone/>
            </a:pPr>
            <a:r>
              <a:rPr lang="ru-RU" dirty="0" smtClean="0">
                <a:solidFill>
                  <a:srgbClr val="002060"/>
                </a:solidFill>
                <a:latin typeface="Times New Roman" panose="02020603050405020304" pitchFamily="18" charset="0"/>
                <a:cs typeface="Times New Roman" panose="02020603050405020304" pitchFamily="18" charset="0"/>
              </a:rPr>
              <a:t>          Исследовательская </a:t>
            </a:r>
            <a:r>
              <a:rPr lang="ru-RU" dirty="0">
                <a:solidFill>
                  <a:srgbClr val="002060"/>
                </a:solidFill>
                <a:latin typeface="Times New Roman" panose="02020603050405020304" pitchFamily="18" charset="0"/>
                <a:cs typeface="Times New Roman" panose="02020603050405020304" pitchFamily="18" charset="0"/>
              </a:rPr>
              <a:t>деятельность вызывает огромный интерес у детей.  Исследования предоставляют ребенку возможность самому найти ответы на вопросы «как?» и «почему?».  Самостоятельное экспериментирование дает ребенку возможность опробовать разные способы действия. Дети определяют предметы на ощупь, по запаху и т. д.</a:t>
            </a:r>
          </a:p>
          <a:p>
            <a:endParaRPr lang="ru-RU" dirty="0"/>
          </a:p>
        </p:txBody>
      </p:sp>
      <p:pic>
        <p:nvPicPr>
          <p:cNvPr id="4" name="Рисунок 3" descr="E:\DCIM\100OLYMP\PC15199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720" y="559560"/>
            <a:ext cx="4551316" cy="2688608"/>
          </a:xfrm>
          <a:prstGeom prst="rect">
            <a:avLst/>
          </a:prstGeom>
          <a:noFill/>
          <a:ln>
            <a:noFill/>
          </a:ln>
        </p:spPr>
      </p:pic>
      <p:pic>
        <p:nvPicPr>
          <p:cNvPr id="5" name="Рисунок 4" descr="E:\DCIM\100OLYMP\PC15199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9414" y="559560"/>
            <a:ext cx="4203511" cy="2729552"/>
          </a:xfrm>
          <a:prstGeom prst="rect">
            <a:avLst/>
          </a:prstGeom>
          <a:noFill/>
          <a:ln>
            <a:noFill/>
          </a:ln>
        </p:spPr>
      </p:pic>
    </p:spTree>
    <p:extLst>
      <p:ext uri="{BB962C8B-B14F-4D97-AF65-F5344CB8AC3E}">
        <p14:creationId xmlns:p14="http://schemas.microsoft.com/office/powerpoint/2010/main" val="2472015847"/>
      </p:ext>
    </p:extLst>
  </p:cSld>
  <p:clrMapOvr>
    <a:masterClrMapping/>
  </p:clrMapOvr>
  <mc:AlternateContent xmlns:mc="http://schemas.openxmlformats.org/markup-compatibility/2006" xmlns:p14="http://schemas.microsoft.com/office/powerpoint/2010/main">
    <mc:Choice Requires="p14">
      <p:transition spd="slow" p14:dur="2000" advTm="15088"/>
    </mc:Choice>
    <mc:Fallback xmlns="">
      <p:transition spd="slow" advTm="150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Effect transition="in" filter="wipe(left)">
                                      <p:cBhvr>
                                        <p:cTn id="4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3" y="618518"/>
            <a:ext cx="9905998" cy="405064"/>
          </a:xfrm>
        </p:spPr>
        <p:txBody>
          <a:bodyPr>
            <a:normAutofit fontScale="90000"/>
          </a:bodyPr>
          <a:lstStyle/>
          <a:p>
            <a:pPr algn="ctr"/>
            <a:r>
              <a:rPr lang="ru-RU" sz="2400" dirty="0">
                <a:solidFill>
                  <a:srgbClr val="002060"/>
                </a:solidFill>
                <a:latin typeface="Times New Roman" panose="02020603050405020304" pitchFamily="18" charset="0"/>
                <a:cs typeface="Times New Roman" panose="02020603050405020304" pitchFamily="18" charset="0"/>
              </a:rPr>
              <a:t>Знакомимся с физическим явлением «магнетизм»</a:t>
            </a:r>
            <a:r>
              <a:rPr lang="ru-RU" dirty="0"/>
              <a:t/>
            </a:r>
            <a:br>
              <a:rPr lang="ru-RU" dirty="0"/>
            </a:br>
            <a:endParaRPr lang="ru-RU" dirty="0"/>
          </a:p>
        </p:txBody>
      </p:sp>
      <p:pic>
        <p:nvPicPr>
          <p:cNvPr id="4" name="Рисунок 3" descr="E:\DCIM\100OLYMP\PC12194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138" y="821050"/>
            <a:ext cx="4236327" cy="3736766"/>
          </a:xfrm>
          <a:prstGeom prst="rect">
            <a:avLst/>
          </a:prstGeom>
          <a:noFill/>
          <a:ln>
            <a:noFill/>
          </a:ln>
        </p:spPr>
      </p:pic>
      <p:pic>
        <p:nvPicPr>
          <p:cNvPr id="5" name="Рисунок 4" descr="E:\DCIM\100OLYMP\PC12195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9623" y="821050"/>
            <a:ext cx="4555438" cy="3594027"/>
          </a:xfrm>
          <a:prstGeom prst="rect">
            <a:avLst/>
          </a:prstGeom>
          <a:noFill/>
          <a:ln>
            <a:noFill/>
          </a:ln>
        </p:spPr>
      </p:pic>
      <p:pic>
        <p:nvPicPr>
          <p:cNvPr id="6" name="Рисунок 5" descr="E:\DCIM\100OLYMP\PC12196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1122" y="4012442"/>
            <a:ext cx="5132326" cy="2807178"/>
          </a:xfrm>
          <a:prstGeom prst="rect">
            <a:avLst/>
          </a:prstGeom>
          <a:noFill/>
          <a:ln>
            <a:noFill/>
          </a:ln>
        </p:spPr>
      </p:pic>
    </p:spTree>
    <p:extLst>
      <p:ext uri="{BB962C8B-B14F-4D97-AF65-F5344CB8AC3E}">
        <p14:creationId xmlns:p14="http://schemas.microsoft.com/office/powerpoint/2010/main" val="4017275015"/>
      </p:ext>
    </p:extLst>
  </p:cSld>
  <p:clrMapOvr>
    <a:masterClrMapping/>
  </p:clrMapOvr>
  <mc:AlternateContent xmlns:mc="http://schemas.openxmlformats.org/markup-compatibility/2006" xmlns:p14="http://schemas.microsoft.com/office/powerpoint/2010/main">
    <mc:Choice Requires="p14">
      <p:transition spd="slow" p14:dur="2000" advTm="7071"/>
    </mc:Choice>
    <mc:Fallback xmlns="">
      <p:transition spd="slow" advTm="70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3" y="618518"/>
            <a:ext cx="9905998" cy="486951"/>
          </a:xfrm>
        </p:spPr>
        <p:txBody>
          <a:bodyPr>
            <a:normAutofit fontScale="90000"/>
          </a:bodyPr>
          <a:lstStyle/>
          <a:p>
            <a:pPr algn="ctr"/>
            <a:r>
              <a:rPr lang="ru-RU" sz="2700" dirty="0">
                <a:solidFill>
                  <a:srgbClr val="002060"/>
                </a:solidFill>
                <a:latin typeface="Times New Roman" panose="02020603050405020304" pitchFamily="18" charset="0"/>
                <a:cs typeface="Times New Roman" panose="02020603050405020304" pitchFamily="18" charset="0"/>
              </a:rPr>
              <a:t>Для развития познавательно – исследовательского развития педагоги применяют интернет ресурсы.   </a:t>
            </a:r>
            <a:r>
              <a:rPr lang="ru-RU" dirty="0"/>
              <a:t/>
            </a:r>
            <a:br>
              <a:rPr lang="ru-RU" dirty="0"/>
            </a:br>
            <a:endParaRPr lang="ru-RU" dirty="0"/>
          </a:p>
        </p:txBody>
      </p:sp>
      <p:pic>
        <p:nvPicPr>
          <p:cNvPr id="4" name="Рисунок 3" descr="E:\DCIM\100OLYMP\P814047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6334" y="2019869"/>
            <a:ext cx="4551077" cy="4065113"/>
          </a:xfrm>
          <a:prstGeom prst="rect">
            <a:avLst/>
          </a:prstGeom>
          <a:noFill/>
          <a:ln>
            <a:noFill/>
          </a:ln>
        </p:spPr>
      </p:pic>
      <p:pic>
        <p:nvPicPr>
          <p:cNvPr id="5" name="Рисунок 4" descr="E:\DCIM\100OLYMP\P814047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818" y="1354782"/>
            <a:ext cx="5004605" cy="4145266"/>
          </a:xfrm>
          <a:prstGeom prst="rect">
            <a:avLst/>
          </a:prstGeom>
          <a:noFill/>
          <a:ln>
            <a:noFill/>
          </a:ln>
        </p:spPr>
      </p:pic>
      <p:pic>
        <p:nvPicPr>
          <p:cNvPr id="6" name="Рисунок 5" descr="E:\DCIM\100OLYMP\P814047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817" y="1354782"/>
            <a:ext cx="5004605" cy="4145266"/>
          </a:xfrm>
          <a:prstGeom prst="rect">
            <a:avLst/>
          </a:prstGeom>
          <a:noFill/>
          <a:ln>
            <a:noFill/>
          </a:ln>
        </p:spPr>
      </p:pic>
      <p:pic>
        <p:nvPicPr>
          <p:cNvPr id="7" name="Рисунок 6" descr="E:\DCIM\100OLYMP\P814047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816" y="1354782"/>
            <a:ext cx="5004605" cy="4145266"/>
          </a:xfrm>
          <a:prstGeom prst="rect">
            <a:avLst/>
          </a:prstGeom>
          <a:noFill/>
          <a:ln>
            <a:noFill/>
          </a:ln>
        </p:spPr>
      </p:pic>
    </p:spTree>
    <p:extLst>
      <p:ext uri="{BB962C8B-B14F-4D97-AF65-F5344CB8AC3E}">
        <p14:creationId xmlns:p14="http://schemas.microsoft.com/office/powerpoint/2010/main" val="2476979123"/>
      </p:ext>
    </p:extLst>
  </p:cSld>
  <p:clrMapOvr>
    <a:masterClrMapping/>
  </p:clrMapOvr>
  <mc:AlternateContent xmlns:mc="http://schemas.openxmlformats.org/markup-compatibility/2006" xmlns:p14="http://schemas.microsoft.com/office/powerpoint/2010/main">
    <mc:Choice Requires="p14">
      <p:transition spd="slow" p14:dur="2000" advTm="6208"/>
    </mc:Choice>
    <mc:Fallback xmlns="">
      <p:transition spd="slow" advTm="62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2700" dirty="0">
                <a:solidFill>
                  <a:srgbClr val="002060"/>
                </a:solidFill>
                <a:latin typeface="Times New Roman" panose="02020603050405020304" pitchFamily="18" charset="0"/>
                <a:cs typeface="Times New Roman" panose="02020603050405020304" pitchFamily="18" charset="0"/>
              </a:rPr>
              <a:t>Выставки из природного материала </a:t>
            </a:r>
            <a:r>
              <a:rPr lang="ru-RU" sz="2700" dirty="0" smtClean="0">
                <a:solidFill>
                  <a:srgbClr val="002060"/>
                </a:solidFill>
                <a:latin typeface="Times New Roman" panose="02020603050405020304" pitchFamily="18" charset="0"/>
                <a:cs typeface="Times New Roman" panose="02020603050405020304" pitchFamily="18" charset="0"/>
              </a:rPr>
              <a:t/>
            </a:r>
            <a:br>
              <a:rPr lang="ru-RU" sz="2700" dirty="0" smtClean="0">
                <a:solidFill>
                  <a:srgbClr val="002060"/>
                </a:solidFill>
                <a:latin typeface="Times New Roman" panose="02020603050405020304" pitchFamily="18" charset="0"/>
                <a:cs typeface="Times New Roman" panose="02020603050405020304" pitchFamily="18" charset="0"/>
              </a:rPr>
            </a:br>
            <a:r>
              <a:rPr lang="ru-RU" sz="2700" dirty="0" smtClean="0">
                <a:solidFill>
                  <a:srgbClr val="002060"/>
                </a:solidFill>
                <a:latin typeface="Times New Roman" panose="02020603050405020304" pitchFamily="18" charset="0"/>
                <a:cs typeface="Times New Roman" panose="02020603050405020304" pitchFamily="18" charset="0"/>
              </a:rPr>
              <a:t>вызывают </a:t>
            </a:r>
            <a:r>
              <a:rPr lang="ru-RU" sz="2700" dirty="0">
                <a:solidFill>
                  <a:srgbClr val="002060"/>
                </a:solidFill>
                <a:latin typeface="Times New Roman" panose="02020603050405020304" pitchFamily="18" charset="0"/>
                <a:cs typeface="Times New Roman" panose="02020603050405020304" pitchFamily="18" charset="0"/>
              </a:rPr>
              <a:t>у детей огромный интерес</a:t>
            </a:r>
            <a:r>
              <a:rPr lang="ru-RU" sz="2700" dirty="0" smtClean="0">
                <a:solidFill>
                  <a:srgbClr val="002060"/>
                </a:solidFill>
                <a:latin typeface="Times New Roman" panose="02020603050405020304" pitchFamily="18" charset="0"/>
                <a:cs typeface="Times New Roman" panose="02020603050405020304" pitchFamily="18" charset="0"/>
              </a:rPr>
              <a:t>,</a:t>
            </a:r>
            <a:br>
              <a:rPr lang="ru-RU" sz="2700" dirty="0" smtClean="0">
                <a:solidFill>
                  <a:srgbClr val="002060"/>
                </a:solidFill>
                <a:latin typeface="Times New Roman" panose="02020603050405020304" pitchFamily="18" charset="0"/>
                <a:cs typeface="Times New Roman" panose="02020603050405020304" pitchFamily="18" charset="0"/>
              </a:rPr>
            </a:br>
            <a:r>
              <a:rPr lang="ru-RU" sz="2700" dirty="0" smtClean="0">
                <a:solidFill>
                  <a:srgbClr val="002060"/>
                </a:solidFill>
                <a:latin typeface="Times New Roman" panose="02020603050405020304" pitchFamily="18" charset="0"/>
                <a:cs typeface="Times New Roman" panose="02020603050405020304" pitchFamily="18" charset="0"/>
              </a:rPr>
              <a:t> </a:t>
            </a:r>
            <a:r>
              <a:rPr lang="ru-RU" sz="2700" dirty="0">
                <a:solidFill>
                  <a:srgbClr val="002060"/>
                </a:solidFill>
                <a:latin typeface="Times New Roman" panose="02020603050405020304" pitchFamily="18" charset="0"/>
                <a:cs typeface="Times New Roman" panose="02020603050405020304" pitchFamily="18" charset="0"/>
              </a:rPr>
              <a:t>что способствует  изучению, исследованию растений.  </a:t>
            </a:r>
            <a:br>
              <a:rPr lang="ru-RU" sz="2700" dirty="0">
                <a:solidFill>
                  <a:srgbClr val="002060"/>
                </a:solidFill>
                <a:latin typeface="Times New Roman" panose="02020603050405020304" pitchFamily="18" charset="0"/>
                <a:cs typeface="Times New Roman" panose="02020603050405020304" pitchFamily="18" charset="0"/>
              </a:rPr>
            </a:br>
            <a:r>
              <a:rPr lang="ru-RU" sz="2700" dirty="0">
                <a:solidFill>
                  <a:srgbClr val="002060"/>
                </a:solidFill>
                <a:latin typeface="Times New Roman" panose="02020603050405020304" pitchFamily="18" charset="0"/>
                <a:cs typeface="Times New Roman" panose="02020603050405020304" pitchFamily="18" charset="0"/>
              </a:rPr>
              <a:t> В выставках </a:t>
            </a:r>
            <a:r>
              <a:rPr lang="ru-RU" sz="2700" dirty="0" smtClean="0">
                <a:solidFill>
                  <a:srgbClr val="002060"/>
                </a:solidFill>
                <a:latin typeface="Times New Roman" panose="02020603050405020304" pitchFamily="18" charset="0"/>
                <a:cs typeface="Times New Roman" panose="02020603050405020304" pitchFamily="18" charset="0"/>
              </a:rPr>
              <a:t>участвуют</a:t>
            </a:r>
            <a:br>
              <a:rPr lang="ru-RU" sz="2700" dirty="0" smtClean="0">
                <a:solidFill>
                  <a:srgbClr val="002060"/>
                </a:solidFill>
                <a:latin typeface="Times New Roman" panose="02020603050405020304" pitchFamily="18" charset="0"/>
                <a:cs typeface="Times New Roman" panose="02020603050405020304" pitchFamily="18" charset="0"/>
              </a:rPr>
            </a:br>
            <a:r>
              <a:rPr lang="ru-RU" sz="2700" dirty="0" smtClean="0">
                <a:solidFill>
                  <a:srgbClr val="002060"/>
                </a:solidFill>
                <a:latin typeface="Times New Roman" panose="02020603050405020304" pitchFamily="18" charset="0"/>
                <a:cs typeface="Times New Roman" panose="02020603050405020304" pitchFamily="18" charset="0"/>
              </a:rPr>
              <a:t> </a:t>
            </a:r>
            <a:r>
              <a:rPr lang="ru-RU" sz="2700" dirty="0">
                <a:solidFill>
                  <a:srgbClr val="002060"/>
                </a:solidFill>
                <a:latin typeface="Times New Roman" panose="02020603050405020304" pitchFamily="18" charset="0"/>
                <a:cs typeface="Times New Roman" panose="02020603050405020304" pitchFamily="18" charset="0"/>
              </a:rPr>
              <a:t>дети, родители и сотрудники </a:t>
            </a:r>
            <a:r>
              <a:rPr lang="ru-RU" sz="2700" dirty="0" smtClean="0">
                <a:solidFill>
                  <a:srgbClr val="002060"/>
                </a:solidFill>
                <a:latin typeface="Times New Roman" panose="02020603050405020304" pitchFamily="18" charset="0"/>
                <a:cs typeface="Times New Roman" panose="02020603050405020304" pitchFamily="18" charset="0"/>
              </a:rPr>
              <a:t>ДОУ.</a:t>
            </a:r>
            <a:r>
              <a:rPr lang="ru-RU" dirty="0"/>
              <a:t/>
            </a:r>
            <a:br>
              <a:rPr lang="ru-RU" dirty="0"/>
            </a:br>
            <a:endParaRPr lang="ru-RU" dirty="0"/>
          </a:p>
        </p:txBody>
      </p:sp>
      <p:pic>
        <p:nvPicPr>
          <p:cNvPr id="4" name="Рисунок 3" descr="E:\DCIM\100OLYMP\P926052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1413" y="3398292"/>
            <a:ext cx="4455095" cy="3323468"/>
          </a:xfrm>
          <a:prstGeom prst="rect">
            <a:avLst/>
          </a:prstGeom>
          <a:noFill/>
          <a:ln>
            <a:noFill/>
          </a:ln>
        </p:spPr>
      </p:pic>
      <p:pic>
        <p:nvPicPr>
          <p:cNvPr id="5" name="Рисунок 4" descr="E:\DCIM\100OLYMP\P926052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0218" y="1426041"/>
            <a:ext cx="2944495" cy="2208530"/>
          </a:xfrm>
          <a:prstGeom prst="rect">
            <a:avLst/>
          </a:prstGeom>
          <a:noFill/>
          <a:ln>
            <a:noFill/>
          </a:ln>
        </p:spPr>
      </p:pic>
      <p:pic>
        <p:nvPicPr>
          <p:cNvPr id="6" name="Рисунок 5" descr="E:\DCIM\100OLYMP\P926052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470159"/>
            <a:ext cx="2939415" cy="2205355"/>
          </a:xfrm>
          <a:prstGeom prst="rect">
            <a:avLst/>
          </a:prstGeom>
          <a:noFill/>
          <a:ln>
            <a:noFill/>
          </a:ln>
        </p:spPr>
      </p:pic>
      <p:pic>
        <p:nvPicPr>
          <p:cNvPr id="7" name="Рисунок 6" descr="E:\DCIM\100OLYMP\PA15068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3509" y="2328293"/>
            <a:ext cx="2757805" cy="1819275"/>
          </a:xfrm>
          <a:prstGeom prst="rect">
            <a:avLst/>
          </a:prstGeom>
          <a:noFill/>
          <a:ln>
            <a:noFill/>
          </a:ln>
        </p:spPr>
      </p:pic>
      <p:pic>
        <p:nvPicPr>
          <p:cNvPr id="8" name="Рисунок 7" descr="E:\DCIM\100OLYMP\PA150676.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0641" y="4147569"/>
            <a:ext cx="4026374" cy="2442950"/>
          </a:xfrm>
          <a:prstGeom prst="rect">
            <a:avLst/>
          </a:prstGeom>
          <a:noFill/>
          <a:ln>
            <a:noFill/>
          </a:ln>
        </p:spPr>
      </p:pic>
    </p:spTree>
    <p:extLst>
      <p:ext uri="{BB962C8B-B14F-4D97-AF65-F5344CB8AC3E}">
        <p14:creationId xmlns:p14="http://schemas.microsoft.com/office/powerpoint/2010/main" val="1371135037"/>
      </p:ext>
    </p:extLst>
  </p:cSld>
  <p:clrMapOvr>
    <a:masterClrMapping/>
  </p:clrMapOvr>
  <mc:AlternateContent xmlns:mc="http://schemas.openxmlformats.org/markup-compatibility/2006" xmlns:p14="http://schemas.microsoft.com/office/powerpoint/2010/main">
    <mc:Choice Requires="p14">
      <p:transition spd="slow" p14:dur="2000" advTm="9738"/>
    </mc:Choice>
    <mc:Fallback xmlns="">
      <p:transition spd="slow" advTm="97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E:\DCIM\100OLYMP\PA17069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0760" y="330957"/>
            <a:ext cx="4531669" cy="2934269"/>
          </a:xfrm>
          <a:prstGeom prst="rect">
            <a:avLst/>
          </a:prstGeom>
          <a:noFill/>
          <a:ln>
            <a:noFill/>
          </a:ln>
        </p:spPr>
      </p:pic>
      <p:pic>
        <p:nvPicPr>
          <p:cNvPr id="5" name="Рисунок 4" descr="C:\Users\Подсолнушек\Desktop\Фото садик\август 2013\BKDC223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2687" y="3452885"/>
            <a:ext cx="5066660" cy="3193576"/>
          </a:xfrm>
          <a:prstGeom prst="rect">
            <a:avLst/>
          </a:prstGeom>
          <a:noFill/>
          <a:ln>
            <a:noFill/>
          </a:ln>
        </p:spPr>
      </p:pic>
      <p:pic>
        <p:nvPicPr>
          <p:cNvPr id="6" name="Рисунок 5" descr="C:\Users\Подсолнушек\Desktop\фото\фото детский сад\оформление уголки и выставки\DSCN515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4039" y="3452885"/>
            <a:ext cx="4654498" cy="3193576"/>
          </a:xfrm>
          <a:prstGeom prst="rect">
            <a:avLst/>
          </a:prstGeom>
          <a:noFill/>
          <a:ln>
            <a:noFill/>
          </a:ln>
        </p:spPr>
      </p:pic>
    </p:spTree>
    <p:extLst>
      <p:ext uri="{BB962C8B-B14F-4D97-AF65-F5344CB8AC3E}">
        <p14:creationId xmlns:p14="http://schemas.microsoft.com/office/powerpoint/2010/main" val="1749661719"/>
      </p:ext>
    </p:extLst>
  </p:cSld>
  <p:clrMapOvr>
    <a:masterClrMapping/>
  </p:clrMapOvr>
  <mc:AlternateContent xmlns:mc="http://schemas.openxmlformats.org/markup-compatibility/2006" xmlns:p14="http://schemas.microsoft.com/office/powerpoint/2010/main">
    <mc:Choice Requires="p14">
      <p:transition spd="slow" p14:dur="2000" advTm="5314"/>
    </mc:Choice>
    <mc:Fallback xmlns="">
      <p:transition spd="slow" advTm="53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41412" y="423080"/>
            <a:ext cx="9905999" cy="5854889"/>
          </a:xfrm>
        </p:spPr>
        <p:txBody>
          <a:bodyPr>
            <a:normAutofit lnSpcReduction="10000"/>
          </a:bodyPr>
          <a:lstStyle/>
          <a:p>
            <a:pPr marL="0" indent="0">
              <a:buNone/>
            </a:pPr>
            <a:r>
              <a:rPr lang="ru-RU" dirty="0">
                <a:solidFill>
                  <a:schemeClr val="accent3">
                    <a:lumMod val="50000"/>
                  </a:schemeClr>
                </a:solidFill>
              </a:rPr>
              <a:t> </a:t>
            </a:r>
            <a:r>
              <a:rPr lang="ru-RU" sz="2800" dirty="0">
                <a:solidFill>
                  <a:schemeClr val="bg1"/>
                </a:solidFill>
                <a:latin typeface="Times New Roman" panose="02020603050405020304" pitchFamily="18" charset="0"/>
                <a:cs typeface="Times New Roman" panose="02020603050405020304" pitchFamily="18" charset="0"/>
              </a:rPr>
              <a:t>Исследовательская деятельность вызывает огромный интерес у детей.  Исследования предоставляют ребенку возможность самому найти ответы на вопросы «как?» и «почему?».  </a:t>
            </a:r>
            <a:endParaRPr lang="ru-RU" sz="2800" dirty="0" smtClean="0">
              <a:solidFill>
                <a:schemeClr val="bg1"/>
              </a:solidFill>
              <a:latin typeface="Times New Roman" panose="02020603050405020304" pitchFamily="18" charset="0"/>
              <a:cs typeface="Times New Roman" panose="02020603050405020304" pitchFamily="18" charset="0"/>
            </a:endParaRPr>
          </a:p>
          <a:p>
            <a:pPr marL="0" indent="0">
              <a:buNone/>
            </a:pPr>
            <a:r>
              <a:rPr lang="ru-RU" sz="2800" dirty="0" smtClean="0">
                <a:solidFill>
                  <a:schemeClr val="bg1"/>
                </a:solidFill>
                <a:latin typeface="Times New Roman" panose="02020603050405020304" pitchFamily="18" charset="0"/>
                <a:cs typeface="Times New Roman" panose="02020603050405020304" pitchFamily="18" charset="0"/>
              </a:rPr>
              <a:t>Самостоятельное </a:t>
            </a:r>
            <a:r>
              <a:rPr lang="ru-RU" sz="2800" dirty="0">
                <a:solidFill>
                  <a:schemeClr val="bg1"/>
                </a:solidFill>
                <a:latin typeface="Times New Roman" panose="02020603050405020304" pitchFamily="18" charset="0"/>
                <a:cs typeface="Times New Roman" panose="02020603050405020304" pitchFamily="18" charset="0"/>
              </a:rPr>
              <a:t>экспериментирование дает ребенку возможность опробовать разные способы действия. </a:t>
            </a:r>
          </a:p>
          <a:p>
            <a:pPr marL="0" indent="0">
              <a:buNone/>
            </a:pPr>
            <a:r>
              <a:rPr lang="ru-RU" sz="2800" dirty="0" smtClean="0">
                <a:solidFill>
                  <a:schemeClr val="bg1"/>
                </a:solidFill>
                <a:latin typeface="Times New Roman" panose="02020603050405020304" pitchFamily="18" charset="0"/>
                <a:cs typeface="Times New Roman" panose="02020603050405020304" pitchFamily="18" charset="0"/>
              </a:rPr>
              <a:t> </a:t>
            </a:r>
            <a:r>
              <a:rPr lang="ru-RU" sz="2800" dirty="0">
                <a:solidFill>
                  <a:schemeClr val="bg1"/>
                </a:solidFill>
                <a:latin typeface="Times New Roman" panose="02020603050405020304" pitchFamily="18" charset="0"/>
                <a:cs typeface="Times New Roman" panose="02020603050405020304" pitchFamily="18" charset="0"/>
              </a:rPr>
              <a:t>Наблюдая за ветром, дети приходят к выводу, что при наличии ветра лопасти бумажных вертушек и султанчики вращаются медленно или с ускорением. Знакомясь со свойствами бумаги и ткани, ребята замечают, что бумага рвется. В зависимости от толщины ее можно мять, она намокает в воде. Ткань состоит из ниток, мнется, ее легко стирать, гладить.</a:t>
            </a:r>
          </a:p>
        </p:txBody>
      </p:sp>
    </p:spTree>
    <p:extLst>
      <p:ext uri="{BB962C8B-B14F-4D97-AF65-F5344CB8AC3E}">
        <p14:creationId xmlns:p14="http://schemas.microsoft.com/office/powerpoint/2010/main" val="721582438"/>
      </p:ext>
    </p:extLst>
  </p:cSld>
  <p:clrMapOvr>
    <a:masterClrMapping/>
  </p:clrMapOvr>
  <mc:AlternateContent xmlns:mc="http://schemas.openxmlformats.org/markup-compatibility/2006" xmlns:p14="http://schemas.microsoft.com/office/powerpoint/2010/main">
    <mc:Choice Requires="p14">
      <p:transition spd="slow" p14:dur="2000" advTm="30059"/>
    </mc:Choice>
    <mc:Fallback xmlns="">
      <p:transition spd="slow" advTm="300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175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3" dur="175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1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E:\DCIM\100OLYMP\PC1219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8188" y="3496387"/>
            <a:ext cx="5027930" cy="3086100"/>
          </a:xfrm>
          <a:prstGeom prst="rect">
            <a:avLst/>
          </a:prstGeom>
          <a:noFill/>
          <a:ln>
            <a:noFill/>
          </a:ln>
        </p:spPr>
      </p:pic>
      <p:pic>
        <p:nvPicPr>
          <p:cNvPr id="5" name="Рисунок 4" descr="E:\DCIM\100OLYMP\PC12196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048" y="218363"/>
            <a:ext cx="4776716" cy="2988859"/>
          </a:xfrm>
          <a:prstGeom prst="rect">
            <a:avLst/>
          </a:prstGeom>
          <a:noFill/>
          <a:ln>
            <a:noFill/>
          </a:ln>
        </p:spPr>
      </p:pic>
      <p:pic>
        <p:nvPicPr>
          <p:cNvPr id="6" name="Рисунок 5" descr="E:\DCIM\100OLYMP\PC12190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3064" y="218363"/>
            <a:ext cx="4267412" cy="2988860"/>
          </a:xfrm>
          <a:prstGeom prst="rect">
            <a:avLst/>
          </a:prstGeom>
          <a:noFill/>
          <a:ln>
            <a:noFill/>
          </a:ln>
        </p:spPr>
      </p:pic>
    </p:spTree>
    <p:extLst>
      <p:ext uri="{BB962C8B-B14F-4D97-AF65-F5344CB8AC3E}">
        <p14:creationId xmlns:p14="http://schemas.microsoft.com/office/powerpoint/2010/main" val="2926368361"/>
      </p:ext>
    </p:extLst>
  </p:cSld>
  <p:clrMapOvr>
    <a:masterClrMapping/>
  </p:clrMapOvr>
  <mc:AlternateContent xmlns:mc="http://schemas.openxmlformats.org/markup-compatibility/2006" xmlns:p14="http://schemas.microsoft.com/office/powerpoint/2010/main">
    <mc:Choice Requires="p14">
      <p:transition spd="slow" p14:dur="2000" advTm="7087"/>
    </mc:Choice>
    <mc:Fallback xmlns="">
      <p:transition spd="slow" advTm="7087"/>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3" y="232012"/>
            <a:ext cx="9905998" cy="1392072"/>
          </a:xfrm>
        </p:spPr>
        <p:txBody>
          <a:bodyPr>
            <a:normAutofit fontScale="90000"/>
          </a:bodyPr>
          <a:lstStyle/>
          <a:p>
            <a:pPr algn="ctr"/>
            <a:r>
              <a:rPr lang="ru-RU" dirty="0"/>
              <a:t> </a:t>
            </a:r>
            <a:br>
              <a:rPr lang="ru-RU" dirty="0"/>
            </a:br>
            <a:r>
              <a:rPr lang="ru-RU" sz="2200" dirty="0" smtClean="0">
                <a:solidFill>
                  <a:srgbClr val="FF0000"/>
                </a:solidFill>
                <a:latin typeface="Times New Roman" panose="02020603050405020304" pitchFamily="18" charset="0"/>
                <a:cs typeface="Times New Roman" panose="02020603050405020304" pitchFamily="18" charset="0"/>
              </a:rPr>
              <a:t>Важно </a:t>
            </a:r>
            <a:r>
              <a:rPr lang="ru-RU" sz="2200" dirty="0">
                <a:solidFill>
                  <a:srgbClr val="FF0000"/>
                </a:solidFill>
                <a:latin typeface="Times New Roman" panose="02020603050405020304" pitchFamily="18" charset="0"/>
                <a:cs typeface="Times New Roman" panose="02020603050405020304" pitchFamily="18" charset="0"/>
              </a:rPr>
              <a:t>включать экспериментирование в различные виды деятельности: </a:t>
            </a:r>
            <a:r>
              <a:rPr lang="ru-RU" sz="2200" dirty="0" smtClean="0">
                <a:solidFill>
                  <a:srgbClr val="FF0000"/>
                </a:solidFill>
                <a:latin typeface="Times New Roman" panose="02020603050405020304" pitchFamily="18" charset="0"/>
                <a:cs typeface="Times New Roman" panose="02020603050405020304" pitchFamily="18" charset="0"/>
              </a:rPr>
              <a:t>в </a:t>
            </a:r>
            <a:r>
              <a:rPr lang="ru-RU" sz="2200" dirty="0">
                <a:solidFill>
                  <a:srgbClr val="FF0000"/>
                </a:solidFill>
                <a:latin typeface="Times New Roman" panose="02020603050405020304" pitchFamily="18" charset="0"/>
                <a:cs typeface="Times New Roman" panose="02020603050405020304" pitchFamily="18" charset="0"/>
              </a:rPr>
              <a:t>игру, труд, прогулки, наблюдения, самостоятельную деятельность</a:t>
            </a:r>
            <a:r>
              <a:rPr lang="ru-RU" sz="2200" dirty="0" smtClean="0">
                <a:solidFill>
                  <a:srgbClr val="FF0000"/>
                </a:solidFill>
                <a:latin typeface="Times New Roman" panose="02020603050405020304" pitchFamily="18" charset="0"/>
                <a:cs typeface="Times New Roman" panose="02020603050405020304" pitchFamily="18" charset="0"/>
              </a:rPr>
              <a:t>.</a:t>
            </a:r>
            <a:br>
              <a:rPr lang="ru-RU" sz="2200" dirty="0" smtClean="0">
                <a:solidFill>
                  <a:srgbClr val="FF0000"/>
                </a:solidFill>
                <a:latin typeface="Times New Roman" panose="02020603050405020304" pitchFamily="18" charset="0"/>
                <a:cs typeface="Times New Roman" panose="02020603050405020304" pitchFamily="18" charset="0"/>
              </a:rPr>
            </a:br>
            <a:r>
              <a:rPr lang="ru-RU" sz="2200" dirty="0" smtClean="0">
                <a:solidFill>
                  <a:schemeClr val="bg1"/>
                </a:solidFill>
                <a:latin typeface="Times New Roman" panose="02020603050405020304" pitchFamily="18" charset="0"/>
                <a:cs typeface="Times New Roman" panose="02020603050405020304" pitchFamily="18" charset="0"/>
              </a:rPr>
              <a:t> </a:t>
            </a:r>
            <a:r>
              <a:rPr lang="ru-RU" sz="2200" dirty="0">
                <a:solidFill>
                  <a:srgbClr val="002060"/>
                </a:solidFill>
                <a:latin typeface="Times New Roman" panose="02020603050405020304" pitchFamily="18" charset="0"/>
                <a:cs typeface="Times New Roman" panose="02020603050405020304" pitchFamily="18" charset="0"/>
              </a:rPr>
              <a:t>Это способствует поддержанию познавательного интереса детей. </a:t>
            </a:r>
            <a:r>
              <a:rPr lang="ru-RU" sz="2200" dirty="0" smtClean="0">
                <a:solidFill>
                  <a:srgbClr val="002060"/>
                </a:solidFill>
                <a:latin typeface="Times New Roman" panose="02020603050405020304" pitchFamily="18" charset="0"/>
                <a:cs typeface="Times New Roman" panose="02020603050405020304" pitchFamily="18" charset="0"/>
              </a:rPr>
              <a:t/>
            </a:r>
            <a:br>
              <a:rPr lang="ru-RU" sz="2200" dirty="0" smtClean="0">
                <a:solidFill>
                  <a:srgbClr val="002060"/>
                </a:solidFill>
                <a:latin typeface="Times New Roman" panose="02020603050405020304" pitchFamily="18" charset="0"/>
                <a:cs typeface="Times New Roman" panose="02020603050405020304" pitchFamily="18" charset="0"/>
              </a:rPr>
            </a:br>
            <a:r>
              <a:rPr lang="ru-RU" sz="2200" dirty="0" smtClean="0">
                <a:solidFill>
                  <a:schemeClr val="accent3">
                    <a:lumMod val="75000"/>
                  </a:schemeClr>
                </a:solidFill>
                <a:latin typeface="Times New Roman" panose="02020603050405020304" pitchFamily="18" charset="0"/>
                <a:cs typeface="Times New Roman" panose="02020603050405020304" pitchFamily="18" charset="0"/>
              </a:rPr>
              <a:t>Для </a:t>
            </a:r>
            <a:r>
              <a:rPr lang="ru-RU" sz="2200" dirty="0">
                <a:solidFill>
                  <a:schemeClr val="accent3">
                    <a:lumMod val="75000"/>
                  </a:schemeClr>
                </a:solidFill>
                <a:latin typeface="Times New Roman" panose="02020603050405020304" pitchFamily="18" charset="0"/>
                <a:cs typeface="Times New Roman" panose="02020603050405020304" pitchFamily="18" charset="0"/>
              </a:rPr>
              <a:t>этого педагоги создают условия на участках.</a:t>
            </a:r>
          </a:p>
        </p:txBody>
      </p:sp>
      <p:pic>
        <p:nvPicPr>
          <p:cNvPr id="4" name="Рисунок 3" descr="C:\Users\Подсолнушек\Documents\фото садик\фото участки\IMG_271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9479" y="1976227"/>
            <a:ext cx="2729865" cy="2047875"/>
          </a:xfrm>
          <a:prstGeom prst="rect">
            <a:avLst/>
          </a:prstGeom>
          <a:noFill/>
          <a:ln>
            <a:noFill/>
          </a:ln>
        </p:spPr>
      </p:pic>
      <p:pic>
        <p:nvPicPr>
          <p:cNvPr id="5" name="Рисунок 4" descr="E:\DCIM\100OLYMP\P811043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947" y="1953368"/>
            <a:ext cx="3459495" cy="2050415"/>
          </a:xfrm>
          <a:prstGeom prst="rect">
            <a:avLst/>
          </a:prstGeom>
          <a:noFill/>
          <a:ln>
            <a:noFill/>
          </a:ln>
        </p:spPr>
      </p:pic>
      <p:pic>
        <p:nvPicPr>
          <p:cNvPr id="6" name="Рисунок 5" descr="E:\DCIM\100OLYMP\P811046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6164" y="4301489"/>
            <a:ext cx="3712191" cy="2455544"/>
          </a:xfrm>
          <a:prstGeom prst="rect">
            <a:avLst/>
          </a:prstGeom>
          <a:noFill/>
          <a:ln>
            <a:noFill/>
          </a:ln>
        </p:spPr>
      </p:pic>
      <p:pic>
        <p:nvPicPr>
          <p:cNvPr id="7" name="Рисунок 6" descr="E:\DCIM\100OLYMP\P908051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7418" y="1976227"/>
            <a:ext cx="3331418" cy="2093595"/>
          </a:xfrm>
          <a:prstGeom prst="rect">
            <a:avLst/>
          </a:prstGeom>
          <a:noFill/>
          <a:ln>
            <a:noFill/>
          </a:ln>
        </p:spPr>
      </p:pic>
      <p:pic>
        <p:nvPicPr>
          <p:cNvPr id="8" name="Рисунок 7" descr="E:\DCIM\100OLYMP\P9080496.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42448" y="4301489"/>
            <a:ext cx="3732422" cy="2455545"/>
          </a:xfrm>
          <a:prstGeom prst="rect">
            <a:avLst/>
          </a:prstGeom>
          <a:noFill/>
          <a:ln>
            <a:noFill/>
          </a:ln>
        </p:spPr>
      </p:pic>
    </p:spTree>
    <p:extLst>
      <p:ext uri="{BB962C8B-B14F-4D97-AF65-F5344CB8AC3E}">
        <p14:creationId xmlns:p14="http://schemas.microsoft.com/office/powerpoint/2010/main" val="3344324866"/>
      </p:ext>
    </p:extLst>
  </p:cSld>
  <p:clrMapOvr>
    <a:masterClrMapping/>
  </p:clrMapOvr>
  <mc:AlternateContent xmlns:mc="http://schemas.openxmlformats.org/markup-compatibility/2006" xmlns:p14="http://schemas.microsoft.com/office/powerpoint/2010/main">
    <mc:Choice Requires="p14">
      <p:transition spd="slow" p14:dur="2000" advTm="11450"/>
    </mc:Choice>
    <mc:Fallback xmlns="">
      <p:transition spd="slow" advTm="1145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572857"/>
          </a:xfrm>
        </p:spPr>
        <p:txBody>
          <a:bodyPr>
            <a:noAutofit/>
          </a:bodyPr>
          <a:lstStyle/>
          <a:p>
            <a:pPr algn="ctr"/>
            <a:r>
              <a:rPr lang="ru-RU" sz="2000" b="1" cap="none" dirty="0" smtClean="0">
                <a:solidFill>
                  <a:srgbClr val="002060"/>
                </a:solidFill>
                <a:effectLst>
                  <a:reflection blurRad="12700" stA="28000" endPos="45000" dist="1003" dir="5400000" sy="-100000" algn="bl"/>
                </a:effectLst>
                <a:latin typeface="Times New Roman" panose="02020603050405020304" pitchFamily="18" charset="0"/>
                <a:cs typeface="Times New Roman" panose="02020603050405020304" pitchFamily="18" charset="0"/>
              </a:rPr>
              <a:t>Китайская пословица гласит: </a:t>
            </a:r>
            <a:br>
              <a:rPr lang="ru-RU" sz="2000" b="1" cap="none" dirty="0" smtClean="0">
                <a:solidFill>
                  <a:srgbClr val="002060"/>
                </a:solidFill>
                <a:effectLst>
                  <a:reflection blurRad="12700" stA="28000" endPos="45000" dist="1003" dir="5400000" sy="-100000" algn="bl"/>
                </a:effectLst>
                <a:latin typeface="Times New Roman" panose="02020603050405020304" pitchFamily="18" charset="0"/>
                <a:cs typeface="Times New Roman" panose="02020603050405020304" pitchFamily="18" charset="0"/>
              </a:rPr>
            </a:br>
            <a:r>
              <a:rPr lang="ru-RU" sz="2000" b="1" u="sng" cap="none" dirty="0" smtClean="0">
                <a:solidFill>
                  <a:srgbClr val="002060"/>
                </a:solidFill>
                <a:effectLst>
                  <a:reflection blurRad="12700" stA="28000" endPos="45000" dist="1003" dir="5400000" sy="-100000" algn="bl"/>
                </a:effectLst>
                <a:latin typeface="Times New Roman" panose="02020603050405020304" pitchFamily="18" charset="0"/>
                <a:cs typeface="Times New Roman" panose="02020603050405020304" pitchFamily="18" charset="0"/>
              </a:rPr>
              <a:t>«Расскажи – и я забуду,  покажи – и я запомню, дай попробовать – и я пойму».</a:t>
            </a:r>
            <a:r>
              <a:rPr lang="ru-RU" sz="2000" u="sng" cap="none" dirty="0" smtClean="0">
                <a:solidFill>
                  <a:srgbClr val="002060"/>
                </a:solidFill>
                <a:latin typeface="Times New Roman" panose="02020603050405020304" pitchFamily="18" charset="0"/>
                <a:cs typeface="Times New Roman" panose="02020603050405020304" pitchFamily="18" charset="0"/>
              </a:rPr>
              <a:t/>
            </a:r>
            <a:br>
              <a:rPr lang="ru-RU" sz="2000" u="sng" cap="none" dirty="0" smtClean="0">
                <a:solidFill>
                  <a:srgbClr val="002060"/>
                </a:solidFill>
                <a:latin typeface="Times New Roman" panose="02020603050405020304" pitchFamily="18" charset="0"/>
                <a:cs typeface="Times New Roman" panose="02020603050405020304" pitchFamily="18" charset="0"/>
              </a:rPr>
            </a:br>
            <a:r>
              <a:rPr lang="ru-RU" sz="2000" cap="none" dirty="0" smtClean="0">
                <a:solidFill>
                  <a:srgbClr val="002060"/>
                </a:solidFill>
                <a:latin typeface="Times New Roman" panose="02020603050405020304" pitchFamily="18" charset="0"/>
                <a:cs typeface="Times New Roman" panose="02020603050405020304" pitchFamily="18" charset="0"/>
              </a:rPr>
              <a:t>        Основной целью опытно- экспериментальной деятельности дошкольников является </a:t>
            </a:r>
            <a:r>
              <a:rPr lang="ru-RU" sz="2000" cap="none" dirty="0" smtClean="0">
                <a:solidFill>
                  <a:srgbClr val="C00000"/>
                </a:solidFill>
                <a:latin typeface="Times New Roman" panose="02020603050405020304" pitchFamily="18" charset="0"/>
                <a:cs typeface="Times New Roman" panose="02020603050405020304" pitchFamily="18" charset="0"/>
              </a:rPr>
              <a:t>развитие свободной творческой личности ребенка, обеспечение развитие творческого психологического воображения и благополучия и мышления здоровья детей. </a:t>
            </a:r>
            <a:br>
              <a:rPr lang="ru-RU" sz="2000" cap="none" dirty="0" smtClean="0">
                <a:solidFill>
                  <a:srgbClr val="C00000"/>
                </a:solidFill>
                <a:latin typeface="Times New Roman" panose="02020603050405020304" pitchFamily="18" charset="0"/>
                <a:cs typeface="Times New Roman" panose="02020603050405020304" pitchFamily="18" charset="0"/>
              </a:rPr>
            </a:br>
            <a:endParaRPr lang="ru-RU" sz="2000" cap="none" dirty="0">
              <a:solidFill>
                <a:srgbClr val="C00000"/>
              </a:solidFill>
              <a:latin typeface="Times New Roman" panose="02020603050405020304" pitchFamily="18" charset="0"/>
              <a:cs typeface="Times New Roman" panose="02020603050405020304" pitchFamily="18" charset="0"/>
            </a:endParaRPr>
          </a:p>
        </p:txBody>
      </p:sp>
      <p:pic>
        <p:nvPicPr>
          <p:cNvPr id="4" name="Рисунок 3" descr="E:\DCIM\100OLYMP\PC12189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835" y="1822036"/>
            <a:ext cx="5010150" cy="3787140"/>
          </a:xfrm>
          <a:prstGeom prst="rect">
            <a:avLst/>
          </a:prstGeom>
          <a:noFill/>
          <a:ln>
            <a:noFill/>
          </a:ln>
        </p:spPr>
      </p:pic>
      <p:pic>
        <p:nvPicPr>
          <p:cNvPr id="5" name="Рисунок 4" descr="E:\DCIM\100OLYMP\PC12190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7915" y="1822036"/>
            <a:ext cx="5048250" cy="3787140"/>
          </a:xfrm>
          <a:prstGeom prst="rect">
            <a:avLst/>
          </a:prstGeom>
          <a:noFill/>
          <a:ln>
            <a:noFill/>
          </a:ln>
        </p:spPr>
      </p:pic>
    </p:spTree>
    <p:extLst>
      <p:ext uri="{BB962C8B-B14F-4D97-AF65-F5344CB8AC3E}">
        <p14:creationId xmlns:p14="http://schemas.microsoft.com/office/powerpoint/2010/main" val="1629883754"/>
      </p:ext>
    </p:extLst>
  </p:cSld>
  <p:clrMapOvr>
    <a:masterClrMapping/>
  </p:clrMapOvr>
  <mc:AlternateContent xmlns:mc="http://schemas.openxmlformats.org/markup-compatibility/2006" xmlns:p14="http://schemas.microsoft.com/office/powerpoint/2010/main">
    <mc:Choice Requires="p14">
      <p:transition spd="slow" p14:dur="2000" advTm="11482"/>
    </mc:Choice>
    <mc:Fallback xmlns="">
      <p:transition spd="slow" advTm="114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750" fill="hold"/>
                                        <p:tgtEl>
                                          <p:spTgt spid="2"/>
                                        </p:tgtEl>
                                        <p:attrNameLst>
                                          <p:attrName>ppt_w</p:attrName>
                                        </p:attrNameLst>
                                      </p:cBhvr>
                                      <p:tavLst>
                                        <p:tav tm="0">
                                          <p:val>
                                            <p:fltVal val="0"/>
                                          </p:val>
                                        </p:tav>
                                        <p:tav tm="100000">
                                          <p:val>
                                            <p:strVal val="#ppt_w"/>
                                          </p:val>
                                        </p:tav>
                                      </p:tavLst>
                                    </p:anim>
                                    <p:anim calcmode="lin" valueType="num">
                                      <p:cBhvr>
                                        <p:cTn id="8" dur="1750" fill="hold"/>
                                        <p:tgtEl>
                                          <p:spTgt spid="2"/>
                                        </p:tgtEl>
                                        <p:attrNameLst>
                                          <p:attrName>ppt_h</p:attrName>
                                        </p:attrNameLst>
                                      </p:cBhvr>
                                      <p:tavLst>
                                        <p:tav tm="0">
                                          <p:val>
                                            <p:fltVal val="0"/>
                                          </p:val>
                                        </p:tav>
                                        <p:tav tm="100000">
                                          <p:val>
                                            <p:strVal val="#ppt_h"/>
                                          </p:val>
                                        </p:tav>
                                      </p:tavLst>
                                    </p:anim>
                                    <p:anim calcmode="lin" valueType="num">
                                      <p:cBhvr>
                                        <p:cTn id="9" dur="1750" fill="hold"/>
                                        <p:tgtEl>
                                          <p:spTgt spid="2"/>
                                        </p:tgtEl>
                                        <p:attrNameLst>
                                          <p:attrName>style.rotation</p:attrName>
                                        </p:attrNameLst>
                                      </p:cBhvr>
                                      <p:tavLst>
                                        <p:tav tm="0">
                                          <p:val>
                                            <p:fltVal val="90"/>
                                          </p:val>
                                        </p:tav>
                                        <p:tav tm="100000">
                                          <p:val>
                                            <p:fltVal val="0"/>
                                          </p:val>
                                        </p:tav>
                                      </p:tavLst>
                                    </p:anim>
                                    <p:animEffect transition="in" filter="fade">
                                      <p:cBhvr>
                                        <p:cTn id="10"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E:\DCIM\100OLYMP\P90805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468" y="155333"/>
            <a:ext cx="4176215" cy="2888118"/>
          </a:xfrm>
          <a:prstGeom prst="rect">
            <a:avLst/>
          </a:prstGeom>
          <a:noFill/>
          <a:ln>
            <a:noFill/>
          </a:ln>
        </p:spPr>
      </p:pic>
      <p:pic>
        <p:nvPicPr>
          <p:cNvPr id="5" name="Рисунок 4" descr="C:\Users\Подсолнушек\Documents\фото садик\фото участки\IMG_268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9731" y="155333"/>
            <a:ext cx="4348945" cy="3010948"/>
          </a:xfrm>
          <a:prstGeom prst="rect">
            <a:avLst/>
          </a:prstGeom>
          <a:noFill/>
          <a:ln>
            <a:noFill/>
          </a:ln>
        </p:spPr>
      </p:pic>
      <p:pic>
        <p:nvPicPr>
          <p:cNvPr id="6" name="Рисунок 5" descr="C:\Users\Подсолнушек\Documents\фото садик\фото участки\IMG_270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3575" y="3166281"/>
            <a:ext cx="4981434" cy="3302757"/>
          </a:xfrm>
          <a:prstGeom prst="rect">
            <a:avLst/>
          </a:prstGeom>
          <a:noFill/>
          <a:ln>
            <a:noFill/>
          </a:ln>
        </p:spPr>
      </p:pic>
    </p:spTree>
    <p:extLst>
      <p:ext uri="{BB962C8B-B14F-4D97-AF65-F5344CB8AC3E}">
        <p14:creationId xmlns:p14="http://schemas.microsoft.com/office/powerpoint/2010/main" val="2065189686"/>
      </p:ext>
    </p:extLst>
  </p:cSld>
  <p:clrMapOvr>
    <a:masterClrMapping/>
  </p:clrMapOvr>
  <mc:AlternateContent xmlns:mc="http://schemas.openxmlformats.org/markup-compatibility/2006" xmlns:p14="http://schemas.microsoft.com/office/powerpoint/2010/main">
    <mc:Choice Requires="p14">
      <p:transition spd="slow" p14:dur="2000" advTm="4419"/>
    </mc:Choice>
    <mc:Fallback xmlns="">
      <p:transition spd="slow" advTm="4419"/>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3" y="618518"/>
            <a:ext cx="9905998" cy="787201"/>
          </a:xfrm>
        </p:spPr>
        <p:txBody>
          <a:bodyPr>
            <a:normAutofit fontScale="90000"/>
          </a:bodyPr>
          <a:lstStyle/>
          <a:p>
            <a:pPr algn="ctr"/>
            <a:r>
              <a:rPr lang="ru-RU" sz="2700" cap="none" dirty="0" smtClean="0">
                <a:solidFill>
                  <a:srgbClr val="002060"/>
                </a:solidFill>
                <a:latin typeface="Times New Roman" panose="02020603050405020304" pitchFamily="18" charset="0"/>
                <a:cs typeface="Times New Roman" panose="02020603050405020304" pitchFamily="18" charset="0"/>
              </a:rPr>
              <a:t>Труд на огороде позволяет детям наблюдать за ростом растений.</a:t>
            </a:r>
            <a:br>
              <a:rPr lang="ru-RU" sz="2700" cap="none" dirty="0" smtClean="0">
                <a:solidFill>
                  <a:srgbClr val="002060"/>
                </a:solidFill>
                <a:latin typeface="Times New Roman" panose="02020603050405020304" pitchFamily="18" charset="0"/>
                <a:cs typeface="Times New Roman" panose="02020603050405020304" pitchFamily="18" charset="0"/>
              </a:rPr>
            </a:br>
            <a:r>
              <a:rPr lang="ru-RU" sz="2700" u="sng" cap="none" dirty="0" smtClean="0">
                <a:solidFill>
                  <a:srgbClr val="C00000"/>
                </a:solidFill>
                <a:latin typeface="Times New Roman" panose="02020603050405020304" pitchFamily="18" charset="0"/>
                <a:cs typeface="Times New Roman" panose="02020603050405020304" pitchFamily="18" charset="0"/>
              </a:rPr>
              <a:t>Сажаем картошку.</a:t>
            </a:r>
            <a:r>
              <a:rPr lang="ru-RU" dirty="0"/>
              <a:t/>
            </a:r>
            <a:br>
              <a:rPr lang="ru-RU" dirty="0"/>
            </a:br>
            <a:endParaRPr lang="ru-RU" dirty="0"/>
          </a:p>
        </p:txBody>
      </p:sp>
      <p:pic>
        <p:nvPicPr>
          <p:cNvPr id="4" name="Рисунок 3" descr="C:\Users\Подсолнушек\Documents\фото садик\фото участки\BKDC107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94467">
            <a:off x="7430202" y="1282890"/>
            <a:ext cx="3938383" cy="2675753"/>
          </a:xfrm>
          <a:prstGeom prst="rect">
            <a:avLst/>
          </a:prstGeom>
          <a:noFill/>
          <a:ln>
            <a:noFill/>
          </a:ln>
        </p:spPr>
      </p:pic>
      <p:pic>
        <p:nvPicPr>
          <p:cNvPr id="5" name="Рисунок 4" descr="C:\Users\Подсолнушек\Desktop\Фото садик\август 2013\BKDC108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16327">
            <a:off x="655093" y="1282891"/>
            <a:ext cx="3971498" cy="2663688"/>
          </a:xfrm>
          <a:prstGeom prst="rect">
            <a:avLst/>
          </a:prstGeom>
          <a:noFill/>
          <a:ln>
            <a:noFill/>
          </a:ln>
        </p:spPr>
      </p:pic>
      <p:pic>
        <p:nvPicPr>
          <p:cNvPr id="6" name="Рисунок 5" descr="C:\Users\Подсолнушек\Desktop\Фото садик\для о.б\IMG_227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3386" y="3952610"/>
            <a:ext cx="3718010" cy="2604163"/>
          </a:xfrm>
          <a:prstGeom prst="rect">
            <a:avLst/>
          </a:prstGeom>
          <a:noFill/>
          <a:ln>
            <a:noFill/>
          </a:ln>
        </p:spPr>
      </p:pic>
    </p:spTree>
    <p:extLst>
      <p:ext uri="{BB962C8B-B14F-4D97-AF65-F5344CB8AC3E}">
        <p14:creationId xmlns:p14="http://schemas.microsoft.com/office/powerpoint/2010/main" val="766020969"/>
      </p:ext>
    </p:extLst>
  </p:cSld>
  <p:clrMapOvr>
    <a:masterClrMapping/>
  </p:clrMapOvr>
  <mc:AlternateContent xmlns:mc="http://schemas.openxmlformats.org/markup-compatibility/2006" xmlns:p14="http://schemas.microsoft.com/office/powerpoint/2010/main">
    <mc:Choice Requires="p14">
      <p:transition spd="slow" p14:dur="2000" advTm="6182"/>
    </mc:Choice>
    <mc:Fallback xmlns="">
      <p:transition spd="slow" advTm="6182"/>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E:\DCIM\100OLYMP\P811046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7879" y="276908"/>
            <a:ext cx="3224530" cy="2419350"/>
          </a:xfrm>
          <a:prstGeom prst="rect">
            <a:avLst/>
          </a:prstGeom>
          <a:noFill/>
          <a:ln>
            <a:noFill/>
          </a:ln>
        </p:spPr>
      </p:pic>
      <p:pic>
        <p:nvPicPr>
          <p:cNvPr id="5" name="Рисунок 4" descr="E:\DCIM\100OLYMP\P811045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4310" y="231188"/>
            <a:ext cx="3019425" cy="2465070"/>
          </a:xfrm>
          <a:prstGeom prst="rect">
            <a:avLst/>
          </a:prstGeom>
          <a:noFill/>
          <a:ln>
            <a:noFill/>
          </a:ln>
        </p:spPr>
      </p:pic>
      <p:pic>
        <p:nvPicPr>
          <p:cNvPr id="7" name="Рисунок 6" descr="E:\DCIM\100OLYMP\P811046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1135" y="4359502"/>
            <a:ext cx="3086100" cy="2315210"/>
          </a:xfrm>
          <a:prstGeom prst="rect">
            <a:avLst/>
          </a:prstGeom>
          <a:noFill/>
          <a:ln>
            <a:noFill/>
          </a:ln>
        </p:spPr>
      </p:pic>
      <p:pic>
        <p:nvPicPr>
          <p:cNvPr id="8" name="Рисунок 7" descr="E:\DCIM\100OLYMP\P8110458.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3459" y="4359502"/>
            <a:ext cx="3028950" cy="2272030"/>
          </a:xfrm>
          <a:prstGeom prst="rect">
            <a:avLst/>
          </a:prstGeom>
          <a:noFill/>
          <a:ln>
            <a:noFill/>
          </a:ln>
        </p:spPr>
      </p:pic>
      <p:sp>
        <p:nvSpPr>
          <p:cNvPr id="9" name="TextBox 8"/>
          <p:cNvSpPr txBox="1"/>
          <p:nvPr/>
        </p:nvSpPr>
        <p:spPr>
          <a:xfrm>
            <a:off x="1539819" y="3343214"/>
            <a:ext cx="8921636" cy="584775"/>
          </a:xfrm>
          <a:prstGeom prst="rect">
            <a:avLst/>
          </a:prstGeom>
          <a:noFill/>
        </p:spPr>
        <p:txBody>
          <a:bodyPr wrap="square" rtlCol="0">
            <a:spAutoFit/>
          </a:bodyPr>
          <a:lstStyle/>
          <a:p>
            <a:pPr algn="ctr"/>
            <a:r>
              <a:rPr lang="ru-RU" sz="3200" dirty="0" smtClean="0">
                <a:solidFill>
                  <a:srgbClr val="C00000"/>
                </a:solidFill>
                <a:latin typeface="Times New Roman" panose="02020603050405020304" pitchFamily="18" charset="0"/>
                <a:cs typeface="Times New Roman" panose="02020603050405020304" pitchFamily="18" charset="0"/>
              </a:rPr>
              <a:t>А вот и урожай !!!!!!</a:t>
            </a:r>
            <a:endParaRPr lang="ru-RU" dirty="0"/>
          </a:p>
        </p:txBody>
      </p:sp>
    </p:spTree>
    <p:extLst>
      <p:ext uri="{BB962C8B-B14F-4D97-AF65-F5344CB8AC3E}">
        <p14:creationId xmlns:p14="http://schemas.microsoft.com/office/powerpoint/2010/main" val="686784647"/>
      </p:ext>
    </p:extLst>
  </p:cSld>
  <p:clrMapOvr>
    <a:masterClrMapping/>
  </p:clrMapOvr>
  <mc:AlternateContent xmlns:mc="http://schemas.openxmlformats.org/markup-compatibility/2006" xmlns:p14="http://schemas.microsoft.com/office/powerpoint/2010/main">
    <mc:Choice Requires="p14">
      <p:transition spd="slow" p14:dur="2000" advTm="4436"/>
    </mc:Choice>
    <mc:Fallback xmlns="">
      <p:transition spd="slow" advTm="4436"/>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3" y="618518"/>
            <a:ext cx="9905998" cy="609781"/>
          </a:xfrm>
        </p:spPr>
        <p:txBody>
          <a:bodyPr>
            <a:normAutofit/>
          </a:bodyPr>
          <a:lstStyle/>
          <a:p>
            <a:pPr algn="ctr"/>
            <a:r>
              <a:rPr lang="ru-RU" cap="none" dirty="0" smtClean="0">
                <a:solidFill>
                  <a:srgbClr val="C00000"/>
                </a:solidFill>
                <a:latin typeface="Times New Roman" panose="02020603050405020304" pitchFamily="18" charset="0"/>
                <a:cs typeface="Times New Roman" panose="02020603050405020304" pitchFamily="18" charset="0"/>
              </a:rPr>
              <a:t>На участках разбито много цветников.</a:t>
            </a:r>
            <a:endParaRPr lang="ru-RU" cap="none" dirty="0">
              <a:solidFill>
                <a:srgbClr val="C00000"/>
              </a:solidFill>
              <a:latin typeface="Times New Roman" panose="02020603050405020304" pitchFamily="18" charset="0"/>
              <a:cs typeface="Times New Roman" panose="02020603050405020304" pitchFamily="18" charset="0"/>
            </a:endParaRPr>
          </a:p>
        </p:txBody>
      </p:sp>
      <p:pic>
        <p:nvPicPr>
          <p:cNvPr id="4" name="Рисунок 3" descr="E:\DCIM\100OLYMP\P811044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40147">
            <a:off x="7757253" y="1801126"/>
            <a:ext cx="3961907" cy="2447334"/>
          </a:xfrm>
          <a:prstGeom prst="rect">
            <a:avLst/>
          </a:prstGeom>
          <a:noFill/>
          <a:ln>
            <a:noFill/>
          </a:ln>
        </p:spPr>
      </p:pic>
      <p:pic>
        <p:nvPicPr>
          <p:cNvPr id="5" name="Рисунок 4" descr="C:\Users\Подсолнушек\Documents\фото садик\фото участки\IMG_271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9736" y="3957851"/>
            <a:ext cx="3998795" cy="2752653"/>
          </a:xfrm>
          <a:prstGeom prst="rect">
            <a:avLst/>
          </a:prstGeom>
          <a:noFill/>
          <a:ln>
            <a:noFill/>
          </a:ln>
        </p:spPr>
      </p:pic>
      <p:pic>
        <p:nvPicPr>
          <p:cNvPr id="6" name="Рисунок 5" descr="C:\Users\Подсолнушек\Documents\фото садик\фото участки\IMG_270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561235">
            <a:off x="504112" y="1713493"/>
            <a:ext cx="3779110" cy="2604484"/>
          </a:xfrm>
          <a:prstGeom prst="rect">
            <a:avLst/>
          </a:prstGeom>
          <a:noFill/>
          <a:ln>
            <a:noFill/>
          </a:ln>
        </p:spPr>
      </p:pic>
      <p:pic>
        <p:nvPicPr>
          <p:cNvPr id="7" name="Рисунок 6" descr="E:\DCIM\100OLYMP\P811043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501" y="1398640"/>
            <a:ext cx="3184525" cy="2388870"/>
          </a:xfrm>
          <a:prstGeom prst="rect">
            <a:avLst/>
          </a:prstGeom>
          <a:noFill/>
          <a:ln>
            <a:noFill/>
          </a:ln>
        </p:spPr>
      </p:pic>
    </p:spTree>
    <p:extLst>
      <p:ext uri="{BB962C8B-B14F-4D97-AF65-F5344CB8AC3E}">
        <p14:creationId xmlns:p14="http://schemas.microsoft.com/office/powerpoint/2010/main" val="3122875782"/>
      </p:ext>
    </p:extLst>
  </p:cSld>
  <p:clrMapOvr>
    <a:masterClrMapping/>
  </p:clrMapOvr>
  <mc:AlternateContent xmlns:mc="http://schemas.openxmlformats.org/markup-compatibility/2006" xmlns:p14="http://schemas.microsoft.com/office/powerpoint/2010/main">
    <mc:Choice Requires="p14">
      <p:transition spd="slow" p14:dur="2000" advTm="7122"/>
    </mc:Choice>
    <mc:Fallback xmlns="">
      <p:transition spd="slow" advTm="7122"/>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E:\DCIM\100OLYMP\P811044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796460">
            <a:off x="844474" y="713286"/>
            <a:ext cx="4085689" cy="2864167"/>
          </a:xfrm>
          <a:prstGeom prst="rect">
            <a:avLst/>
          </a:prstGeom>
          <a:noFill/>
          <a:ln>
            <a:noFill/>
          </a:ln>
        </p:spPr>
      </p:pic>
      <p:pic>
        <p:nvPicPr>
          <p:cNvPr id="5" name="Рисунок 4" descr="E:\DCIM\100OLYMP\P811046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67975">
            <a:off x="7118585" y="799281"/>
            <a:ext cx="4280625" cy="2740971"/>
          </a:xfrm>
          <a:prstGeom prst="rect">
            <a:avLst/>
          </a:prstGeom>
          <a:noFill/>
          <a:ln>
            <a:noFill/>
          </a:ln>
        </p:spPr>
      </p:pic>
      <p:pic>
        <p:nvPicPr>
          <p:cNvPr id="6" name="Рисунок 5" descr="E:\DCIM\100OLYMP\P811044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1248" y="3261815"/>
            <a:ext cx="4899546" cy="3150233"/>
          </a:xfrm>
          <a:prstGeom prst="rect">
            <a:avLst/>
          </a:prstGeom>
          <a:noFill/>
          <a:ln>
            <a:noFill/>
          </a:ln>
        </p:spPr>
      </p:pic>
    </p:spTree>
    <p:extLst>
      <p:ext uri="{BB962C8B-B14F-4D97-AF65-F5344CB8AC3E}">
        <p14:creationId xmlns:p14="http://schemas.microsoft.com/office/powerpoint/2010/main" val="1522564210"/>
      </p:ext>
    </p:extLst>
  </p:cSld>
  <p:clrMapOvr>
    <a:masterClrMapping/>
  </p:clrMapOvr>
  <mc:AlternateContent xmlns:mc="http://schemas.openxmlformats.org/markup-compatibility/2006" xmlns:p14="http://schemas.microsoft.com/office/powerpoint/2010/main">
    <mc:Choice Requires="p14">
      <p:transition spd="slow" p14:dur="2000" advTm="6227"/>
    </mc:Choice>
    <mc:Fallback xmlns="">
      <p:transition spd="slow" advTm="6227"/>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cap="none" dirty="0" smtClean="0">
                <a:solidFill>
                  <a:srgbClr val="C00000"/>
                </a:solidFill>
              </a:rPr>
              <a:t>В группах имеются уголки природы.</a:t>
            </a:r>
            <a:r>
              <a:rPr lang="ru-RU" dirty="0"/>
              <a:t/>
            </a:r>
            <a:br>
              <a:rPr lang="ru-RU" dirty="0"/>
            </a:br>
            <a:endParaRPr lang="ru-RU" dirty="0"/>
          </a:p>
        </p:txBody>
      </p:sp>
      <p:pic>
        <p:nvPicPr>
          <p:cNvPr id="4" name="Рисунок 3" descr="E:\DCIM\100OLYMP\PC12189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343" y="3507475"/>
            <a:ext cx="3547565" cy="2797151"/>
          </a:xfrm>
          <a:prstGeom prst="rect">
            <a:avLst/>
          </a:prstGeom>
          <a:noFill/>
          <a:ln>
            <a:noFill/>
          </a:ln>
        </p:spPr>
      </p:pic>
      <p:pic>
        <p:nvPicPr>
          <p:cNvPr id="5" name="Рисунок 4" descr="E:\DCIM\100OLYMP\PC12189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7024" y="2422577"/>
            <a:ext cx="2891790" cy="2169795"/>
          </a:xfrm>
          <a:prstGeom prst="rect">
            <a:avLst/>
          </a:prstGeom>
          <a:noFill/>
          <a:ln>
            <a:noFill/>
          </a:ln>
        </p:spPr>
      </p:pic>
      <p:pic>
        <p:nvPicPr>
          <p:cNvPr id="6" name="Рисунок 5" descr="C:\Users\Подсолнушек\Documents\фото садик\SAM_164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6821" y="4307418"/>
            <a:ext cx="2933700" cy="2200275"/>
          </a:xfrm>
          <a:prstGeom prst="rect">
            <a:avLst/>
          </a:prstGeom>
          <a:noFill/>
          <a:ln>
            <a:noFill/>
          </a:ln>
        </p:spPr>
      </p:pic>
      <p:pic>
        <p:nvPicPr>
          <p:cNvPr id="7" name="Рисунок 6" descr="C:\Users\Подсолнушек\Documents\фото садик\SAM_162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4589" y="3338882"/>
            <a:ext cx="3343275" cy="2506980"/>
          </a:xfrm>
          <a:prstGeom prst="rect">
            <a:avLst/>
          </a:prstGeom>
          <a:noFill/>
          <a:ln>
            <a:noFill/>
          </a:ln>
        </p:spPr>
      </p:pic>
      <p:pic>
        <p:nvPicPr>
          <p:cNvPr id="8" name="Рисунок 7" descr="C:\Users\3908~1\AppData\Local\Temp\Rar$DI67.186\Scan_20141215_170123_014.jpg"/>
          <p:cNvPicPr/>
          <p:nvPr/>
        </p:nvPicPr>
        <p:blipFill rotWithShape="1">
          <a:blip r:embed="rId6" cstate="print">
            <a:extLst>
              <a:ext uri="{28A0092B-C50C-407E-A947-70E740481C1C}">
                <a14:useLocalDpi xmlns:a14="http://schemas.microsoft.com/office/drawing/2010/main" val="0"/>
              </a:ext>
            </a:extLst>
          </a:blip>
          <a:srcRect r="15122" b="14445"/>
          <a:stretch/>
        </p:blipFill>
        <p:spPr bwMode="auto">
          <a:xfrm>
            <a:off x="815112" y="1357803"/>
            <a:ext cx="2659835" cy="2150812"/>
          </a:xfrm>
          <a:prstGeom prst="rect">
            <a:avLst/>
          </a:prstGeom>
          <a:noFill/>
          <a:ln>
            <a:noFill/>
          </a:ln>
        </p:spPr>
      </p:pic>
    </p:spTree>
    <p:extLst>
      <p:ext uri="{BB962C8B-B14F-4D97-AF65-F5344CB8AC3E}">
        <p14:creationId xmlns:p14="http://schemas.microsoft.com/office/powerpoint/2010/main" val="2299769980"/>
      </p:ext>
    </p:extLst>
  </p:cSld>
  <p:clrMapOvr>
    <a:masterClrMapping/>
  </p:clrMapOvr>
  <mc:AlternateContent xmlns:mc="http://schemas.openxmlformats.org/markup-compatibility/2006" xmlns:p14="http://schemas.microsoft.com/office/powerpoint/2010/main">
    <mc:Choice Requires="p14">
      <p:transition spd="slow" p14:dur="2000" advTm="7973"/>
    </mc:Choice>
    <mc:Fallback xmlns="">
      <p:transition spd="slow" advTm="7973"/>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cap="none" dirty="0" smtClean="0">
                <a:solidFill>
                  <a:srgbClr val="C00000"/>
                </a:solidFill>
              </a:rPr>
              <a:t>Огород на окне.</a:t>
            </a:r>
            <a:r>
              <a:rPr lang="ru-RU" dirty="0"/>
              <a:t/>
            </a:r>
            <a:br>
              <a:rPr lang="ru-RU" dirty="0"/>
            </a:br>
            <a:endParaRPr lang="ru-RU" dirty="0"/>
          </a:p>
        </p:txBody>
      </p:sp>
      <p:pic>
        <p:nvPicPr>
          <p:cNvPr id="4" name="Рисунок 3" descr="C:\Users\3908~1\AppData\Local\Temp\Rar$DI43.512\Scan_20141215_170123_025.jpg"/>
          <p:cNvPicPr/>
          <p:nvPr/>
        </p:nvPicPr>
        <p:blipFill rotWithShape="1">
          <a:blip r:embed="rId2" cstate="print">
            <a:extLst>
              <a:ext uri="{28A0092B-C50C-407E-A947-70E740481C1C}">
                <a14:useLocalDpi xmlns:a14="http://schemas.microsoft.com/office/drawing/2010/main" val="0"/>
              </a:ext>
            </a:extLst>
          </a:blip>
          <a:srcRect l="4642" t="5653" r="12902" b="10866"/>
          <a:stretch/>
        </p:blipFill>
        <p:spPr bwMode="auto">
          <a:xfrm>
            <a:off x="914402" y="1442117"/>
            <a:ext cx="3030212" cy="2201836"/>
          </a:xfrm>
          <a:prstGeom prst="rect">
            <a:avLst/>
          </a:prstGeom>
          <a:noFill/>
          <a:ln>
            <a:noFill/>
          </a:ln>
        </p:spPr>
      </p:pic>
      <p:pic>
        <p:nvPicPr>
          <p:cNvPr id="5" name="Рисунок 4" descr="C:\Users\3908~1\AppData\Local\Temp\Rar$DI12.880\Scan_20141215_170123_026.jpg"/>
          <p:cNvPicPr/>
          <p:nvPr/>
        </p:nvPicPr>
        <p:blipFill rotWithShape="1">
          <a:blip r:embed="rId3" cstate="print">
            <a:extLst>
              <a:ext uri="{28A0092B-C50C-407E-A947-70E740481C1C}">
                <a14:useLocalDpi xmlns:a14="http://schemas.microsoft.com/office/drawing/2010/main" val="0"/>
              </a:ext>
            </a:extLst>
          </a:blip>
          <a:srcRect r="15471" b="13853"/>
          <a:stretch/>
        </p:blipFill>
        <p:spPr bwMode="auto">
          <a:xfrm>
            <a:off x="7798487" y="1546385"/>
            <a:ext cx="3248923" cy="2206750"/>
          </a:xfrm>
          <a:prstGeom prst="rect">
            <a:avLst/>
          </a:prstGeom>
          <a:noFill/>
          <a:ln>
            <a:noFill/>
          </a:ln>
        </p:spPr>
      </p:pic>
      <p:pic>
        <p:nvPicPr>
          <p:cNvPr id="6" name="Рисунок 5" descr="C:\Users\Подсолнушек\Desktop\Фото садик\оформление уголки и выставки\BKDC080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2052" y="1442116"/>
            <a:ext cx="3458997" cy="2965990"/>
          </a:xfrm>
          <a:prstGeom prst="rect">
            <a:avLst/>
          </a:prstGeom>
          <a:noFill/>
          <a:ln>
            <a:noFill/>
          </a:ln>
        </p:spPr>
      </p:pic>
      <p:pic>
        <p:nvPicPr>
          <p:cNvPr id="7" name="Рисунок 6" descr="C:\Users\Подсолнушек\Desktop\фото\фото детский сад\оформление уголки и выставки\DSCN532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0335" y="4107975"/>
            <a:ext cx="3463925" cy="2597785"/>
          </a:xfrm>
          <a:prstGeom prst="rect">
            <a:avLst/>
          </a:prstGeom>
          <a:noFill/>
          <a:ln>
            <a:noFill/>
          </a:ln>
        </p:spPr>
      </p:pic>
      <p:pic>
        <p:nvPicPr>
          <p:cNvPr id="8" name="Рисунок 7" descr="C:\Users\Подсолнушек\Desktop\фото\фото детский сад\оформление уголки и выставки\DSCN5324.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5201" y="4164172"/>
            <a:ext cx="3622272" cy="2485390"/>
          </a:xfrm>
          <a:prstGeom prst="rect">
            <a:avLst/>
          </a:prstGeom>
          <a:noFill/>
          <a:ln>
            <a:noFill/>
          </a:ln>
        </p:spPr>
      </p:pic>
    </p:spTree>
    <p:extLst>
      <p:ext uri="{BB962C8B-B14F-4D97-AF65-F5344CB8AC3E}">
        <p14:creationId xmlns:p14="http://schemas.microsoft.com/office/powerpoint/2010/main" val="842664720"/>
      </p:ext>
    </p:extLst>
  </p:cSld>
  <p:clrMapOvr>
    <a:masterClrMapping/>
  </p:clrMapOvr>
  <mc:AlternateContent xmlns:mc="http://schemas.openxmlformats.org/markup-compatibility/2006" xmlns:p14="http://schemas.microsoft.com/office/powerpoint/2010/main">
    <mc:Choice Requires="p14">
      <p:transition spd="slow" p14:dur="2000" advTm="7087"/>
    </mc:Choice>
    <mc:Fallback xmlns="">
      <p:transition spd="slow" advTm="7087"/>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41412" y="3398292"/>
            <a:ext cx="9905999" cy="2324670"/>
          </a:xfrm>
        </p:spPr>
        <p:txBody>
          <a:bodyPr>
            <a:normAutofit fontScale="92500"/>
          </a:bodyPr>
          <a:lstStyle/>
          <a:p>
            <a:pPr marL="0" indent="0">
              <a:buNone/>
            </a:pPr>
            <a:r>
              <a:rPr lang="ru-RU" dirty="0">
                <a:solidFill>
                  <a:srgbClr val="002060"/>
                </a:solidFill>
              </a:rPr>
              <a:t>Самостоятельное экспериментирование дает ребенку возможность опробовать разные способы действия. Дети проявляют познавательный интерес к практическим опытам, что способствует пробуждению детской любознательности. Познавательный интерес ребенка развивается в процессе экспериментирования с жидкостями. </a:t>
            </a:r>
          </a:p>
        </p:txBody>
      </p:sp>
      <p:pic>
        <p:nvPicPr>
          <p:cNvPr id="4" name="Рисунок 3" descr="E:\DCIM\100OLYMP\PC12196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0737" y="678080"/>
            <a:ext cx="3881072" cy="2720212"/>
          </a:xfrm>
          <a:prstGeom prst="rect">
            <a:avLst/>
          </a:prstGeom>
          <a:noFill/>
          <a:ln>
            <a:noFill/>
          </a:ln>
        </p:spPr>
      </p:pic>
      <p:pic>
        <p:nvPicPr>
          <p:cNvPr id="5" name="Рисунок 4" descr="E:\DCIM\100OLYMP\PC12197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5768" y="678080"/>
            <a:ext cx="3964982" cy="2720212"/>
          </a:xfrm>
          <a:prstGeom prst="rect">
            <a:avLst/>
          </a:prstGeom>
          <a:noFill/>
          <a:ln>
            <a:noFill/>
          </a:ln>
        </p:spPr>
      </p:pic>
      <p:pic>
        <p:nvPicPr>
          <p:cNvPr id="6" name="Рисунок 5" descr="E:\DCIM\100OLYMP\PC12197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8168" y="830480"/>
            <a:ext cx="3964982" cy="2720212"/>
          </a:xfrm>
          <a:prstGeom prst="rect">
            <a:avLst/>
          </a:prstGeom>
          <a:noFill/>
          <a:ln>
            <a:noFill/>
          </a:ln>
        </p:spPr>
      </p:pic>
    </p:spTree>
    <p:extLst>
      <p:ext uri="{BB962C8B-B14F-4D97-AF65-F5344CB8AC3E}">
        <p14:creationId xmlns:p14="http://schemas.microsoft.com/office/powerpoint/2010/main" val="3223736347"/>
      </p:ext>
    </p:extLst>
  </p:cSld>
  <p:clrMapOvr>
    <a:masterClrMapping/>
  </p:clrMapOvr>
  <mc:AlternateContent xmlns:mc="http://schemas.openxmlformats.org/markup-compatibility/2006" xmlns:p14="http://schemas.microsoft.com/office/powerpoint/2010/main">
    <mc:Choice Requires="p14">
      <p:transition spd="slow" p14:dur="2000" advTm="14179"/>
    </mc:Choice>
    <mc:Fallback xmlns="">
      <p:transition spd="slow" advTm="14179"/>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41412" y="4162567"/>
            <a:ext cx="9905999" cy="2279175"/>
          </a:xfrm>
        </p:spPr>
        <p:txBody>
          <a:bodyPr>
            <a:normAutofit fontScale="92500"/>
          </a:bodyPr>
          <a:lstStyle/>
          <a:p>
            <a:pPr marL="0" indent="0">
              <a:buNone/>
            </a:pPr>
            <a:r>
              <a:rPr lang="ru-RU" dirty="0">
                <a:solidFill>
                  <a:srgbClr val="FFC000"/>
                </a:solidFill>
                <a:latin typeface="Times New Roman" panose="02020603050405020304" pitchFamily="18" charset="0"/>
                <a:cs typeface="Times New Roman" panose="02020603050405020304" pitchFamily="18" charset="0"/>
              </a:rPr>
              <a:t>Наиболее общими и важными задачами познавательного развития ребенка являются не просто обогащение его представлений об окружающем, а развитие познавательной инициативы (любознательности) и освоение культурных форм упорядочения опыта (на материале представлений о мире. Для накопления знаний детей мы активно используем экскурсии, целевые прогулки, походы.</a:t>
            </a:r>
          </a:p>
          <a:p>
            <a:endParaRPr lang="ru-RU" dirty="0"/>
          </a:p>
        </p:txBody>
      </p:sp>
      <p:pic>
        <p:nvPicPr>
          <p:cNvPr id="4" name="Рисунок 3" descr="C:\Users\Подсолнушек\Documents\ФОТО\разное садик\100OLYMP\P428025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8759" y="185515"/>
            <a:ext cx="3043555" cy="2283460"/>
          </a:xfrm>
          <a:prstGeom prst="rect">
            <a:avLst/>
          </a:prstGeom>
          <a:noFill/>
          <a:ln>
            <a:noFill/>
          </a:ln>
        </p:spPr>
      </p:pic>
      <p:pic>
        <p:nvPicPr>
          <p:cNvPr id="5" name="Рисунок 4" descr="C:\Users\Подсолнушек\Desktop\Фото садик\2014 поход\DSC0755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7481" y="1828942"/>
            <a:ext cx="3111500" cy="2333625"/>
          </a:xfrm>
          <a:prstGeom prst="rect">
            <a:avLst/>
          </a:prstGeom>
          <a:noFill/>
          <a:ln>
            <a:noFill/>
          </a:ln>
        </p:spPr>
      </p:pic>
      <p:pic>
        <p:nvPicPr>
          <p:cNvPr id="6" name="Рисунок 5" descr="C:\Users\Подсолнушек\Desktop\Фото садик\для о.б\IMG_580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9065" y="1327245"/>
            <a:ext cx="3161665" cy="2370455"/>
          </a:xfrm>
          <a:prstGeom prst="rect">
            <a:avLst/>
          </a:prstGeom>
          <a:noFill/>
          <a:ln>
            <a:noFill/>
          </a:ln>
        </p:spPr>
      </p:pic>
    </p:spTree>
    <p:extLst>
      <p:ext uri="{BB962C8B-B14F-4D97-AF65-F5344CB8AC3E}">
        <p14:creationId xmlns:p14="http://schemas.microsoft.com/office/powerpoint/2010/main" val="108763841"/>
      </p:ext>
    </p:extLst>
  </p:cSld>
  <p:clrMapOvr>
    <a:masterClrMapping/>
  </p:clrMapOvr>
  <mc:AlternateContent xmlns:mc="http://schemas.openxmlformats.org/markup-compatibility/2006" xmlns:p14="http://schemas.microsoft.com/office/powerpoint/2010/main">
    <mc:Choice Requires="p14">
      <p:transition spd="slow" p14:dur="2000" advTm="23008"/>
    </mc:Choice>
    <mc:Fallback xmlns="">
      <p:transition spd="slow" advTm="23008"/>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41412" y="163774"/>
            <a:ext cx="10650254" cy="1241946"/>
          </a:xfrm>
        </p:spPr>
        <p:txBody>
          <a:bodyPr/>
          <a:lstStyle/>
          <a:p>
            <a:pPr marL="0" indent="0">
              <a:buNone/>
            </a:pPr>
            <a:r>
              <a:rPr lang="ru-RU" dirty="0">
                <a:solidFill>
                  <a:srgbClr val="002060"/>
                </a:solidFill>
                <a:latin typeface="Times New Roman" panose="02020603050405020304" pitchFamily="18" charset="0"/>
                <a:cs typeface="Times New Roman" panose="02020603050405020304" pitchFamily="18" charset="0"/>
              </a:rPr>
              <a:t>Дети нашего детского сада являются частыми гостями музея «</a:t>
            </a:r>
            <a:r>
              <a:rPr lang="ru-RU" dirty="0" err="1">
                <a:solidFill>
                  <a:srgbClr val="002060"/>
                </a:solidFill>
                <a:latin typeface="Times New Roman" panose="02020603050405020304" pitchFamily="18" charset="0"/>
                <a:cs typeface="Times New Roman" panose="02020603050405020304" pitchFamily="18" charset="0"/>
              </a:rPr>
              <a:t>Рыболоводства</a:t>
            </a:r>
            <a:r>
              <a:rPr lang="ru-RU" dirty="0" smtClean="0">
                <a:solidFill>
                  <a:srgbClr val="002060"/>
                </a:solidFill>
                <a:latin typeface="Times New Roman" panose="02020603050405020304" pitchFamily="18" charset="0"/>
                <a:cs typeface="Times New Roman" panose="02020603050405020304" pitchFamily="18" charset="0"/>
              </a:rPr>
              <a:t>» с. </a:t>
            </a:r>
            <a:r>
              <a:rPr lang="ru-RU" smtClean="0">
                <a:solidFill>
                  <a:srgbClr val="002060"/>
                </a:solidFill>
                <a:latin typeface="Times New Roman" panose="02020603050405020304" pitchFamily="18" charset="0"/>
                <a:cs typeface="Times New Roman" panose="02020603050405020304" pitchFamily="18" charset="0"/>
              </a:rPr>
              <a:t>Икряного</a:t>
            </a:r>
            <a:endParaRPr lang="ru-RU" dirty="0">
              <a:solidFill>
                <a:srgbClr val="002060"/>
              </a:solidFill>
              <a:latin typeface="Times New Roman" panose="02020603050405020304" pitchFamily="18" charset="0"/>
              <a:cs typeface="Times New Roman" panose="02020603050405020304" pitchFamily="18" charset="0"/>
            </a:endParaRPr>
          </a:p>
          <a:p>
            <a:endParaRPr lang="ru-RU" dirty="0"/>
          </a:p>
        </p:txBody>
      </p:sp>
      <p:pic>
        <p:nvPicPr>
          <p:cNvPr id="4" name="Рисунок 3" descr="C:\Users\Подсолнушек\Desktop\Фото садик\для о.б\IMG_193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643" y="1105468"/>
            <a:ext cx="3919892" cy="2333768"/>
          </a:xfrm>
          <a:prstGeom prst="rect">
            <a:avLst/>
          </a:prstGeom>
          <a:noFill/>
          <a:ln>
            <a:noFill/>
          </a:ln>
        </p:spPr>
      </p:pic>
      <p:pic>
        <p:nvPicPr>
          <p:cNvPr id="5" name="Рисунок 4" descr="C:\Users\Подсолнушек\Desktop\Фото садик\для о.б\IMG_194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7022" y="1105468"/>
            <a:ext cx="2674962" cy="3029803"/>
          </a:xfrm>
          <a:prstGeom prst="rect">
            <a:avLst/>
          </a:prstGeom>
          <a:noFill/>
          <a:ln>
            <a:noFill/>
          </a:ln>
        </p:spPr>
      </p:pic>
      <p:pic>
        <p:nvPicPr>
          <p:cNvPr id="6" name="Рисунок 5" descr="C:\Users\Подсолнушек\Desktop\Фото садик\для о.б\IMG_233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3385" y="3330054"/>
            <a:ext cx="4353637" cy="3002507"/>
          </a:xfrm>
          <a:prstGeom prst="rect">
            <a:avLst/>
          </a:prstGeom>
          <a:noFill/>
          <a:ln>
            <a:noFill/>
          </a:ln>
        </p:spPr>
      </p:pic>
    </p:spTree>
    <p:extLst>
      <p:ext uri="{BB962C8B-B14F-4D97-AF65-F5344CB8AC3E}">
        <p14:creationId xmlns:p14="http://schemas.microsoft.com/office/powerpoint/2010/main" val="1634908197"/>
      </p:ext>
    </p:extLst>
  </p:cSld>
  <p:clrMapOvr>
    <a:masterClrMapping/>
  </p:clrMapOvr>
  <mc:AlternateContent xmlns:mc="http://schemas.openxmlformats.org/markup-compatibility/2006" xmlns:p14="http://schemas.microsoft.com/office/powerpoint/2010/main">
    <mc:Choice Requires="p14">
      <p:transition spd="slow" p14:dur="2000" advTm="7919"/>
    </mc:Choice>
    <mc:Fallback xmlns="">
      <p:transition spd="slow" advTm="7919"/>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C:\Users\Подсолнушек\Desktop\фото\фото детский сад\оформление уголки и выставки\DSCN532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684" y="2299668"/>
            <a:ext cx="3037907" cy="2921000"/>
          </a:xfrm>
          <a:prstGeom prst="rect">
            <a:avLst/>
          </a:prstGeom>
          <a:noFill/>
          <a:ln>
            <a:noFill/>
          </a:ln>
        </p:spPr>
      </p:pic>
      <p:sp>
        <p:nvSpPr>
          <p:cNvPr id="6" name="Прямоугольник 5"/>
          <p:cNvSpPr/>
          <p:nvPr/>
        </p:nvSpPr>
        <p:spPr>
          <a:xfrm>
            <a:off x="883230" y="545910"/>
            <a:ext cx="7510143" cy="1176219"/>
          </a:xfrm>
          <a:prstGeom prst="rect">
            <a:avLst/>
          </a:prstGeom>
        </p:spPr>
        <p:txBody>
          <a:bodyPr wrap="square">
            <a:spAutoFit/>
          </a:bodyPr>
          <a:lstStyle/>
          <a:p>
            <a:pPr algn="ctr">
              <a:lnSpc>
                <a:spcPct val="115000"/>
              </a:lnSpc>
              <a:spcAft>
                <a:spcPts val="1000"/>
              </a:spcAft>
            </a:pPr>
            <a:r>
              <a:rPr lang="ru-RU" b="1" cap="all"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Times New Roman" panose="02020603050405020304" pitchFamily="18" charset="0"/>
                <a:ea typeface="Calibri" panose="020F0502020204030204" pitchFamily="34" charset="0"/>
                <a:cs typeface="Times New Roman" panose="02020603050405020304" pitchFamily="18" charset="0"/>
              </a:rPr>
              <a:t> В детском саду имеется</a:t>
            </a:r>
          </a:p>
          <a:p>
            <a:pPr algn="ctr">
              <a:lnSpc>
                <a:spcPct val="115000"/>
              </a:lnSpc>
              <a:spcAft>
                <a:spcPts val="1000"/>
              </a:spcAft>
            </a:pPr>
            <a:r>
              <a:rPr lang="ru-RU" b="1" cap="all" dirty="0" smtClean="0">
                <a:ln w="4496" cap="flat" cmpd="sng" algn="ctr">
                  <a:solidFill>
                    <a:srgbClr val="5C437A"/>
                  </a:solidFill>
                  <a:prstDash val="solid"/>
                  <a:round/>
                </a:ln>
                <a:gradFill>
                  <a:gsLst>
                    <a:gs pos="0">
                      <a:srgbClr val="381563"/>
                    </a:gs>
                    <a:gs pos="43000">
                      <a:srgbClr val="7B34D2"/>
                    </a:gs>
                    <a:gs pos="48000">
                      <a:srgbClr val="7230C3"/>
                    </a:gs>
                    <a:gs pos="100000">
                      <a:srgbClr val="381563"/>
                    </a:gs>
                  </a:gsLst>
                  <a:lin ang="5400000" scaled="0"/>
                </a:gradFill>
                <a:effectLst>
                  <a:reflection blurRad="12700" stA="28000" endPos="45000" dist="1003" dir="5400000" sy="-100000" algn="bl"/>
                </a:effectLst>
                <a:latin typeface="Times New Roman" panose="02020603050405020304" pitchFamily="18" charset="0"/>
                <a:ea typeface="Calibri" panose="020F0502020204030204" pitchFamily="34" charset="0"/>
                <a:cs typeface="Times New Roman" panose="02020603050405020304" pitchFamily="18" charset="0"/>
              </a:rPr>
              <a:t> оборудование, пособия, методическая литература,   переносная мини лаборатория</a:t>
            </a:r>
            <a:endParaRPr lang="ru-RU" dirty="0"/>
          </a:p>
        </p:txBody>
      </p:sp>
      <p:pic>
        <p:nvPicPr>
          <p:cNvPr id="7" name="Рисунок 6" descr="E:\DCIM\100OLYMP\PC15199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1850" y="3498163"/>
            <a:ext cx="4394224" cy="3124840"/>
          </a:xfrm>
          <a:prstGeom prst="rect">
            <a:avLst/>
          </a:prstGeom>
          <a:noFill/>
          <a:ln>
            <a:noFill/>
          </a:ln>
        </p:spPr>
      </p:pic>
      <p:pic>
        <p:nvPicPr>
          <p:cNvPr id="8" name="Рисунок 7" descr="E:\DCIM\100OLYMP\PC15199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9309" y="1337481"/>
            <a:ext cx="4061288" cy="2353753"/>
          </a:xfrm>
          <a:prstGeom prst="rect">
            <a:avLst/>
          </a:prstGeom>
          <a:noFill/>
          <a:ln>
            <a:noFill/>
          </a:ln>
        </p:spPr>
      </p:pic>
      <p:pic>
        <p:nvPicPr>
          <p:cNvPr id="9" name="Рисунок 8" descr="E:\DCIM\100OLYMP\PC15198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38029" y="3794078"/>
            <a:ext cx="4026089" cy="2828925"/>
          </a:xfrm>
          <a:prstGeom prst="rect">
            <a:avLst/>
          </a:prstGeom>
          <a:noFill/>
          <a:ln>
            <a:noFill/>
          </a:ln>
        </p:spPr>
      </p:pic>
      <p:pic>
        <p:nvPicPr>
          <p:cNvPr id="11" name="Рисунок 10" descr="E:\DCIM\100OLYMP\PC15199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4250" y="3908471"/>
            <a:ext cx="4394224" cy="3124840"/>
          </a:xfrm>
          <a:prstGeom prst="rect">
            <a:avLst/>
          </a:prstGeom>
          <a:noFill/>
          <a:ln>
            <a:noFill/>
          </a:ln>
        </p:spPr>
      </p:pic>
    </p:spTree>
    <p:extLst>
      <p:ext uri="{BB962C8B-B14F-4D97-AF65-F5344CB8AC3E}">
        <p14:creationId xmlns:p14="http://schemas.microsoft.com/office/powerpoint/2010/main" val="3876144072"/>
      </p:ext>
    </p:extLst>
  </p:cSld>
  <p:clrMapOvr>
    <a:masterClrMapping/>
  </p:clrMapOvr>
  <mc:AlternateContent xmlns:mc="http://schemas.openxmlformats.org/markup-compatibility/2006" xmlns:p14="http://schemas.microsoft.com/office/powerpoint/2010/main">
    <mc:Choice Requires="p14">
      <p:transition spd="slow" p14:dur="2000" advTm="7053"/>
    </mc:Choice>
    <mc:Fallback xmlns="">
      <p:transition spd="slow" advTm="70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250"/>
                                        <p:tgtEl>
                                          <p:spTgt spid="6">
                                            <p:txEl>
                                              <p:pRg st="0" end="0"/>
                                            </p:txEl>
                                          </p:spTgt>
                                        </p:tgtEl>
                                      </p:cBhvr>
                                    </p:animEffect>
                                    <p:anim calcmode="lin" valueType="num">
                                      <p:cBhvr>
                                        <p:cTn id="8" dur="12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25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250"/>
                                        <p:tgtEl>
                                          <p:spTgt spid="6">
                                            <p:txEl>
                                              <p:pRg st="1" end="1"/>
                                            </p:txEl>
                                          </p:spTgt>
                                        </p:tgtEl>
                                      </p:cBhvr>
                                    </p:animEffect>
                                    <p:anim calcmode="lin" valueType="num">
                                      <p:cBhvr>
                                        <p:cTn id="13" dur="125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25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41412" y="300252"/>
            <a:ext cx="9905999" cy="764274"/>
          </a:xfrm>
        </p:spPr>
        <p:txBody>
          <a:bodyPr>
            <a:normAutofit fontScale="92500" lnSpcReduction="20000"/>
          </a:bodyPr>
          <a:lstStyle/>
          <a:p>
            <a:pPr marL="0" indent="0" algn="ctr">
              <a:buNone/>
            </a:pPr>
            <a:r>
              <a:rPr lang="ru-RU" dirty="0">
                <a:solidFill>
                  <a:srgbClr val="002060"/>
                </a:solidFill>
              </a:rPr>
              <a:t>Очень </a:t>
            </a:r>
            <a:r>
              <a:rPr lang="ru-RU" dirty="0" smtClean="0">
                <a:solidFill>
                  <a:srgbClr val="002060"/>
                </a:solidFill>
              </a:rPr>
              <a:t>интересные и познавательные экскурсии </a:t>
            </a:r>
            <a:r>
              <a:rPr lang="ru-RU" dirty="0">
                <a:solidFill>
                  <a:srgbClr val="002060"/>
                </a:solidFill>
              </a:rPr>
              <a:t>в пожарную </a:t>
            </a:r>
            <a:r>
              <a:rPr lang="ru-RU" dirty="0" smtClean="0">
                <a:solidFill>
                  <a:srgbClr val="002060"/>
                </a:solidFill>
              </a:rPr>
              <a:t>часть, на почту</a:t>
            </a:r>
            <a:endParaRPr lang="ru-RU" dirty="0">
              <a:solidFill>
                <a:srgbClr val="002060"/>
              </a:solidFill>
            </a:endParaRPr>
          </a:p>
          <a:p>
            <a:pPr marL="0" indent="0">
              <a:buNone/>
            </a:pPr>
            <a:endParaRPr lang="ru-RU" dirty="0"/>
          </a:p>
        </p:txBody>
      </p:sp>
      <p:pic>
        <p:nvPicPr>
          <p:cNvPr id="4" name="Рисунок 3" descr="E:\DCIM\100OLYMP\P704021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0233" y="970241"/>
            <a:ext cx="4237178" cy="2747109"/>
          </a:xfrm>
          <a:prstGeom prst="rect">
            <a:avLst/>
          </a:prstGeom>
          <a:noFill/>
          <a:ln>
            <a:noFill/>
          </a:ln>
        </p:spPr>
      </p:pic>
      <p:pic>
        <p:nvPicPr>
          <p:cNvPr id="5" name="Рисунок 4" descr="E:\DCIM\100OLYMP\P704022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2854" y="3938761"/>
            <a:ext cx="4383348" cy="2542540"/>
          </a:xfrm>
          <a:prstGeom prst="rect">
            <a:avLst/>
          </a:prstGeom>
          <a:noFill/>
          <a:ln>
            <a:noFill/>
          </a:ln>
        </p:spPr>
      </p:pic>
      <p:pic>
        <p:nvPicPr>
          <p:cNvPr id="6" name="Рисунок 5" descr="E:\DCIM\100OLYMP\P704023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6950" y="970241"/>
            <a:ext cx="4383348" cy="2747110"/>
          </a:xfrm>
          <a:prstGeom prst="rect">
            <a:avLst/>
          </a:prstGeom>
          <a:noFill/>
          <a:ln>
            <a:noFill/>
          </a:ln>
        </p:spPr>
      </p:pic>
    </p:spTree>
    <p:extLst>
      <p:ext uri="{BB962C8B-B14F-4D97-AF65-F5344CB8AC3E}">
        <p14:creationId xmlns:p14="http://schemas.microsoft.com/office/powerpoint/2010/main" val="3635248100"/>
      </p:ext>
    </p:extLst>
  </p:cSld>
  <p:clrMapOvr>
    <a:masterClrMapping/>
  </p:clrMapOvr>
  <mc:AlternateContent xmlns:mc="http://schemas.openxmlformats.org/markup-compatibility/2006" xmlns:p14="http://schemas.microsoft.com/office/powerpoint/2010/main">
    <mc:Choice Requires="p14">
      <p:transition spd="slow" p14:dur="2000" advTm="7109"/>
    </mc:Choice>
    <mc:Fallback xmlns="">
      <p:transition spd="slow" advTm="7109"/>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E:\DCIM\100OLYMP\P7110417.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54738" y="2562530"/>
            <a:ext cx="5621952" cy="4012442"/>
          </a:xfrm>
          <a:prstGeom prst="rect">
            <a:avLst/>
          </a:prstGeom>
          <a:noFill/>
          <a:ln>
            <a:noFill/>
          </a:ln>
        </p:spPr>
      </p:pic>
      <p:pic>
        <p:nvPicPr>
          <p:cNvPr id="5" name="Рисунок 4" descr="E:\DCIM\100OLYMP\P711042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6690" y="354842"/>
            <a:ext cx="5064600" cy="3695396"/>
          </a:xfrm>
          <a:prstGeom prst="rect">
            <a:avLst/>
          </a:prstGeom>
          <a:noFill/>
          <a:ln>
            <a:noFill/>
          </a:ln>
        </p:spPr>
      </p:pic>
    </p:spTree>
    <p:extLst>
      <p:ext uri="{BB962C8B-B14F-4D97-AF65-F5344CB8AC3E}">
        <p14:creationId xmlns:p14="http://schemas.microsoft.com/office/powerpoint/2010/main" val="2613783426"/>
      </p:ext>
    </p:extLst>
  </p:cSld>
  <p:clrMapOvr>
    <a:masterClrMapping/>
  </p:clrMapOvr>
  <mc:AlternateContent xmlns:mc="http://schemas.openxmlformats.org/markup-compatibility/2006" xmlns:p14="http://schemas.microsoft.com/office/powerpoint/2010/main">
    <mc:Choice Requires="p14">
      <p:transition spd="slow" p14:dur="2000" advTm="5319"/>
    </mc:Choice>
    <mc:Fallback xmlns="">
      <p:transition spd="slow" advTm="5319"/>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41412" y="545911"/>
            <a:ext cx="9905999" cy="1214650"/>
          </a:xfrm>
        </p:spPr>
        <p:txBody>
          <a:bodyPr/>
          <a:lstStyle/>
          <a:p>
            <a:pPr marL="0" indent="0" algn="ctr">
              <a:buNone/>
            </a:pPr>
            <a:r>
              <a:rPr lang="ru-RU" dirty="0">
                <a:solidFill>
                  <a:srgbClr val="002060"/>
                </a:solidFill>
              </a:rPr>
              <a:t>Для познавательно – исследовательской деятельности педагоги активно используют мини – музеи.</a:t>
            </a:r>
          </a:p>
          <a:p>
            <a:pPr algn="ctr"/>
            <a:endParaRPr lang="ru-RU" dirty="0"/>
          </a:p>
        </p:txBody>
      </p:sp>
      <p:pic>
        <p:nvPicPr>
          <p:cNvPr id="4" name="Рисунок 3" descr="C:\Users\3908~1\AppData\Local\Temp\Rar$DI79.776\Scan_20141215_165725#31.jpg"/>
          <p:cNvPicPr/>
          <p:nvPr/>
        </p:nvPicPr>
        <p:blipFill rotWithShape="1">
          <a:blip r:embed="rId2" cstate="print">
            <a:extLst>
              <a:ext uri="{28A0092B-C50C-407E-A947-70E740481C1C}">
                <a14:useLocalDpi xmlns:a14="http://schemas.microsoft.com/office/drawing/2010/main" val="0"/>
              </a:ext>
            </a:extLst>
          </a:blip>
          <a:srcRect r="18357"/>
          <a:stretch/>
        </p:blipFill>
        <p:spPr bwMode="auto">
          <a:xfrm>
            <a:off x="250366" y="1550357"/>
            <a:ext cx="4081320" cy="2964730"/>
          </a:xfrm>
          <a:prstGeom prst="rect">
            <a:avLst/>
          </a:prstGeom>
          <a:noFill/>
          <a:ln>
            <a:noFill/>
          </a:ln>
        </p:spPr>
      </p:pic>
      <p:pic>
        <p:nvPicPr>
          <p:cNvPr id="5" name="Рисунок 4" descr="C:\Users\3908~1\AppData\Local\Temp\Rar$DI60.776\Scan_20141215_165725_009.jpg"/>
          <p:cNvPicPr/>
          <p:nvPr/>
        </p:nvPicPr>
        <p:blipFill rotWithShape="1">
          <a:blip r:embed="rId3" cstate="print">
            <a:extLst>
              <a:ext uri="{28A0092B-C50C-407E-A947-70E740481C1C}">
                <a14:useLocalDpi xmlns:a14="http://schemas.microsoft.com/office/drawing/2010/main" val="0"/>
              </a:ext>
            </a:extLst>
          </a:blip>
          <a:srcRect l="-1181" t="-597" r="29423" b="597"/>
          <a:stretch/>
        </p:blipFill>
        <p:spPr bwMode="auto">
          <a:xfrm>
            <a:off x="7466347" y="4314057"/>
            <a:ext cx="3398293" cy="2534388"/>
          </a:xfrm>
          <a:prstGeom prst="rect">
            <a:avLst/>
          </a:prstGeom>
          <a:noFill/>
          <a:ln>
            <a:noFill/>
          </a:ln>
        </p:spPr>
      </p:pic>
      <p:pic>
        <p:nvPicPr>
          <p:cNvPr id="6" name="Рисунок 5" descr="C:\Users\3908~1\AppData\Local\Temp\Rar$DI16.776\Scan_20141215_165725_011.jpg"/>
          <p:cNvPicPr/>
          <p:nvPr/>
        </p:nvPicPr>
        <p:blipFill rotWithShape="1">
          <a:blip r:embed="rId4" cstate="print">
            <a:extLst>
              <a:ext uri="{28A0092B-C50C-407E-A947-70E740481C1C}">
                <a14:useLocalDpi xmlns:a14="http://schemas.microsoft.com/office/drawing/2010/main" val="0"/>
              </a:ext>
            </a:extLst>
          </a:blip>
          <a:srcRect r="16844"/>
          <a:stretch/>
        </p:blipFill>
        <p:spPr bwMode="auto">
          <a:xfrm>
            <a:off x="8323278" y="1708017"/>
            <a:ext cx="3287068" cy="2606040"/>
          </a:xfrm>
          <a:prstGeom prst="rect">
            <a:avLst/>
          </a:prstGeom>
          <a:noFill/>
          <a:ln>
            <a:noFill/>
          </a:ln>
        </p:spPr>
      </p:pic>
      <p:pic>
        <p:nvPicPr>
          <p:cNvPr id="7" name="Рисунок 6" descr="C:\Users\3908~1\AppData\Local\Temp\Rar$DI68.480\Scan_20141215_165725_028.jpg"/>
          <p:cNvPicPr/>
          <p:nvPr/>
        </p:nvPicPr>
        <p:blipFill rotWithShape="1">
          <a:blip r:embed="rId5" cstate="print">
            <a:extLst>
              <a:ext uri="{28A0092B-C50C-407E-A947-70E740481C1C}">
                <a14:useLocalDpi xmlns:a14="http://schemas.microsoft.com/office/drawing/2010/main" val="0"/>
              </a:ext>
            </a:extLst>
          </a:blip>
          <a:srcRect l="13762" r="20581" b="20781"/>
          <a:stretch/>
        </p:blipFill>
        <p:spPr bwMode="auto">
          <a:xfrm>
            <a:off x="2291026" y="4322982"/>
            <a:ext cx="3508422" cy="2614941"/>
          </a:xfrm>
          <a:prstGeom prst="rect">
            <a:avLst/>
          </a:prstGeom>
          <a:noFill/>
          <a:ln>
            <a:noFill/>
          </a:ln>
        </p:spPr>
      </p:pic>
    </p:spTree>
    <p:extLst>
      <p:ext uri="{BB962C8B-B14F-4D97-AF65-F5344CB8AC3E}">
        <p14:creationId xmlns:p14="http://schemas.microsoft.com/office/powerpoint/2010/main" val="236051258"/>
      </p:ext>
    </p:extLst>
  </p:cSld>
  <p:clrMapOvr>
    <a:masterClrMapping/>
  </p:clrMapOvr>
  <mc:AlternateContent xmlns:mc="http://schemas.openxmlformats.org/markup-compatibility/2006" xmlns:p14="http://schemas.microsoft.com/office/powerpoint/2010/main">
    <mc:Choice Requires="p14">
      <p:transition spd="slow" p14:dur="2000" advTm="7970"/>
    </mc:Choice>
    <mc:Fallback xmlns="">
      <p:transition spd="slow" advTm="797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41412" y="423081"/>
            <a:ext cx="9905999" cy="3862316"/>
          </a:xfrm>
        </p:spPr>
        <p:txBody>
          <a:bodyPr>
            <a:normAutofit/>
          </a:bodyPr>
          <a:lstStyle/>
          <a:p>
            <a:pPr marL="0" indent="0" algn="just">
              <a:buNone/>
            </a:pPr>
            <a:r>
              <a:rPr lang="ru-RU" dirty="0">
                <a:solidFill>
                  <a:srgbClr val="002060"/>
                </a:solidFill>
                <a:latin typeface="Times New Roman" panose="02020603050405020304" pitchFamily="18" charset="0"/>
                <a:cs typeface="Times New Roman" panose="02020603050405020304" pitchFamily="18" charset="0"/>
              </a:rPr>
              <a:t> В процессе экспериментирования у детей формируются не только интеллектуальные впечатления, но и развиваются умения работать в коллективе и самостоятельно, отстаивать собственную точку зрения. Исследования - огромная возможность для детей думать, пробовать, искать, экспериментировать, а самое главное </a:t>
            </a:r>
            <a:r>
              <a:rPr lang="ru-RU" dirty="0" err="1">
                <a:solidFill>
                  <a:srgbClr val="002060"/>
                </a:solidFill>
                <a:latin typeface="Times New Roman" panose="02020603050405020304" pitchFamily="18" charset="0"/>
                <a:cs typeface="Times New Roman" panose="02020603050405020304" pitchFamily="18" charset="0"/>
              </a:rPr>
              <a:t>самовыражаться</a:t>
            </a:r>
            <a:r>
              <a:rPr lang="ru-RU" dirty="0">
                <a:solidFill>
                  <a:srgbClr val="002060"/>
                </a:solidFill>
                <a:latin typeface="Times New Roman" panose="02020603050405020304" pitchFamily="18" charset="0"/>
                <a:cs typeface="Times New Roman" panose="02020603050405020304" pitchFamily="18" charset="0"/>
              </a:rPr>
              <a:t>. Одной из современных технологий являются проекты, которые педагоги нашего детского сада охотно применяют в своей работе.</a:t>
            </a:r>
          </a:p>
          <a:p>
            <a:pPr marL="0" indent="0" algn="ctr">
              <a:buNone/>
            </a:pPr>
            <a:r>
              <a:rPr lang="ru-RU" dirty="0">
                <a:solidFill>
                  <a:srgbClr val="002060"/>
                </a:solidFill>
                <a:latin typeface="Times New Roman" panose="02020603050405020304" pitchFamily="18" charset="0"/>
                <a:cs typeface="Times New Roman" panose="02020603050405020304" pitchFamily="18" charset="0"/>
              </a:rPr>
              <a:t>Проект в средней группе «Деревья</a:t>
            </a:r>
            <a:r>
              <a:rPr lang="ru-RU" dirty="0" smtClean="0">
                <a:solidFill>
                  <a:srgbClr val="002060"/>
                </a:solidFill>
                <a:latin typeface="Times New Roman" panose="02020603050405020304" pitchFamily="18" charset="0"/>
                <a:cs typeface="Times New Roman" panose="02020603050405020304" pitchFamily="18" charset="0"/>
              </a:rPr>
              <a:t>» </a:t>
            </a:r>
            <a:endParaRPr lang="ru-RU" dirty="0">
              <a:solidFill>
                <a:srgbClr val="002060"/>
              </a:solidFill>
              <a:latin typeface="Times New Roman" panose="02020603050405020304" pitchFamily="18" charset="0"/>
              <a:cs typeface="Times New Roman" panose="02020603050405020304" pitchFamily="18" charset="0"/>
            </a:endParaRPr>
          </a:p>
        </p:txBody>
      </p:sp>
      <p:pic>
        <p:nvPicPr>
          <p:cNvPr id="4" name="Рисунок 3" descr="C:\Users\Подсолнушек\Desktop\Фото садик\для о.б\IMG_581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2230" y="4162566"/>
            <a:ext cx="3608009" cy="2572603"/>
          </a:xfrm>
          <a:prstGeom prst="rect">
            <a:avLst/>
          </a:prstGeom>
          <a:noFill/>
          <a:ln>
            <a:noFill/>
          </a:ln>
        </p:spPr>
      </p:pic>
      <p:pic>
        <p:nvPicPr>
          <p:cNvPr id="5" name="Рисунок 4" descr="C:\Users\Подсолнушек\Desktop\Фото садик\для о.б\IMG_581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9539" y="4162566"/>
            <a:ext cx="3977871" cy="2572603"/>
          </a:xfrm>
          <a:prstGeom prst="rect">
            <a:avLst/>
          </a:prstGeom>
          <a:noFill/>
          <a:ln>
            <a:noFill/>
          </a:ln>
        </p:spPr>
      </p:pic>
    </p:spTree>
    <p:extLst>
      <p:ext uri="{BB962C8B-B14F-4D97-AF65-F5344CB8AC3E}">
        <p14:creationId xmlns:p14="http://schemas.microsoft.com/office/powerpoint/2010/main" val="2255168406"/>
      </p:ext>
    </p:extLst>
  </p:cSld>
  <p:clrMapOvr>
    <a:masterClrMapping/>
  </p:clrMapOvr>
  <mc:AlternateContent xmlns:mc="http://schemas.openxmlformats.org/markup-compatibility/2006" xmlns:p14="http://schemas.microsoft.com/office/powerpoint/2010/main">
    <mc:Choice Requires="p14">
      <p:transition spd="slow" p14:dur="2000" advTm="21191"/>
    </mc:Choice>
    <mc:Fallback xmlns="">
      <p:transition spd="slow" advTm="21191"/>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41412" y="559558"/>
            <a:ext cx="9905999" cy="5231643"/>
          </a:xfrm>
        </p:spPr>
        <p:txBody>
          <a:bodyPr>
            <a:normAutofit/>
          </a:bodyPr>
          <a:lstStyle/>
          <a:p>
            <a:pPr marL="0" indent="0" algn="just">
              <a:buNone/>
            </a:pPr>
            <a:r>
              <a:rPr lang="ru-RU" sz="3200" dirty="0">
                <a:solidFill>
                  <a:srgbClr val="002060"/>
                </a:solidFill>
                <a:latin typeface="Times New Roman" panose="02020603050405020304" pitchFamily="18" charset="0"/>
                <a:cs typeface="Times New Roman" panose="02020603050405020304" pitchFamily="18" charset="0"/>
              </a:rPr>
              <a:t>Подводя итог хочется сказать, что поощряя детскую любознательность, утоляя жажду познания маленьких почемучек и направляя их активную  деятельность мы способствуем развитию детских способностей в процессе опытно-экспериментальной деятельности. Только через действие ребёнок сможет познать многообразие окружающего мира и определить собственное место в нём. </a:t>
            </a:r>
          </a:p>
        </p:txBody>
      </p:sp>
    </p:spTree>
    <p:extLst>
      <p:ext uri="{BB962C8B-B14F-4D97-AF65-F5344CB8AC3E}">
        <p14:creationId xmlns:p14="http://schemas.microsoft.com/office/powerpoint/2010/main" val="4227649046"/>
      </p:ext>
    </p:extLst>
  </p:cSld>
  <p:clrMapOvr>
    <a:masterClrMapping/>
  </p:clrMapOvr>
  <mc:AlternateContent xmlns:mc="http://schemas.openxmlformats.org/markup-compatibility/2006" xmlns:p14="http://schemas.microsoft.com/office/powerpoint/2010/main">
    <mc:Choice Requires="p14">
      <p:transition spd="slow" p14:dur="2000" advTm="19459"/>
    </mc:Choice>
    <mc:Fallback xmlns="">
      <p:transition spd="slow" advTm="19459"/>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rot="20857540">
            <a:off x="1141412" y="2249487"/>
            <a:ext cx="9905999" cy="712077"/>
          </a:xfrm>
        </p:spPr>
        <p:txBody>
          <a:bodyPr>
            <a:noAutofit/>
          </a:bodyPr>
          <a:lstStyle/>
          <a:p>
            <a:pPr marL="0" indent="0" algn="ctr">
              <a:buNone/>
            </a:pPr>
            <a:r>
              <a:rPr lang="ru-RU" sz="4800" dirty="0" smtClean="0">
                <a:solidFill>
                  <a:srgbClr val="002060"/>
                </a:solidFill>
                <a:latin typeface="Times New Roman" panose="02020603050405020304" pitchFamily="18" charset="0"/>
                <a:cs typeface="Times New Roman" panose="02020603050405020304" pitchFamily="18" charset="0"/>
              </a:rPr>
              <a:t>СПАСИБО ЗА ВНИМАНИЕ !!!</a:t>
            </a:r>
            <a:endParaRPr lang="ru-RU" sz="4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0698232"/>
      </p:ext>
    </p:extLst>
  </p:cSld>
  <p:clrMapOvr>
    <a:masterClrMapping/>
  </p:clrMapOvr>
  <mc:AlternateContent xmlns:mc="http://schemas.openxmlformats.org/markup-compatibility/2006" xmlns:p14="http://schemas.microsoft.com/office/powerpoint/2010/main">
    <mc:Choice Requires="p14">
      <p:transition spd="slow" p14:dur="2000" advTm="1768"/>
    </mc:Choice>
    <mc:Fallback xmlns="">
      <p:transition spd="slow" advTm="17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554638" y="395785"/>
            <a:ext cx="5991367" cy="3169105"/>
          </a:xfrm>
        </p:spPr>
        <p:txBody>
          <a:bodyPr>
            <a:normAutofit fontScale="92500" lnSpcReduction="10000"/>
          </a:bodyPr>
          <a:lstStyle/>
          <a:p>
            <a:pPr marL="0" indent="0" algn="just">
              <a:buNone/>
            </a:pPr>
            <a:r>
              <a:rPr lang="ru-RU" sz="2400" dirty="0" smtClean="0">
                <a:solidFill>
                  <a:srgbClr val="C00000"/>
                </a:solidFill>
                <a:latin typeface="Times New Roman" panose="02020603050405020304" pitchFamily="18" charset="0"/>
                <a:cs typeface="Times New Roman" panose="02020603050405020304" pitchFamily="18" charset="0"/>
              </a:rPr>
              <a:t>    </a:t>
            </a:r>
            <a:r>
              <a:rPr lang="ru-RU" sz="2200" dirty="0" smtClean="0">
                <a:solidFill>
                  <a:srgbClr val="C00000"/>
                </a:solidFill>
                <a:latin typeface="Times New Roman" panose="02020603050405020304" pitchFamily="18" charset="0"/>
                <a:cs typeface="Times New Roman" panose="02020603050405020304" pitchFamily="18" charset="0"/>
              </a:rPr>
              <a:t>В </a:t>
            </a:r>
            <a:r>
              <a:rPr lang="ru-RU" sz="2200" dirty="0">
                <a:solidFill>
                  <a:srgbClr val="C00000"/>
                </a:solidFill>
                <a:latin typeface="Times New Roman" panose="02020603050405020304" pitchFamily="18" charset="0"/>
                <a:cs typeface="Times New Roman" panose="02020603050405020304" pitchFamily="18" charset="0"/>
              </a:rPr>
              <a:t>группах имеются мини лаборатории – место, где дети самостоятельно занимаются исследовательской деятельностью</a:t>
            </a:r>
            <a:r>
              <a:rPr lang="ru-RU" sz="2200" dirty="0" smtClean="0">
                <a:solidFill>
                  <a:srgbClr val="C00000"/>
                </a:solidFill>
                <a:latin typeface="Times New Roman" panose="02020603050405020304" pitchFamily="18" charset="0"/>
                <a:cs typeface="Times New Roman" panose="02020603050405020304" pitchFamily="18" charset="0"/>
              </a:rPr>
              <a:t>.</a:t>
            </a:r>
          </a:p>
          <a:p>
            <a:pPr marL="0" indent="0" algn="just">
              <a:buNone/>
            </a:pPr>
            <a:r>
              <a:rPr lang="ru-RU" sz="2200" dirty="0" smtClean="0">
                <a:solidFill>
                  <a:srgbClr val="C00000"/>
                </a:solidFill>
                <a:latin typeface="Times New Roman" panose="02020603050405020304" pitchFamily="18" charset="0"/>
                <a:cs typeface="Times New Roman" panose="02020603050405020304" pitchFamily="18" charset="0"/>
              </a:rPr>
              <a:t>  </a:t>
            </a:r>
            <a:r>
              <a:rPr lang="ru-RU" sz="2200" dirty="0">
                <a:solidFill>
                  <a:srgbClr val="C00000"/>
                </a:solidFill>
                <a:latin typeface="Times New Roman" panose="02020603050405020304" pitchFamily="18" charset="0"/>
                <a:cs typeface="Times New Roman" panose="02020603050405020304" pitchFamily="18" charset="0"/>
              </a:rPr>
              <a:t>Предметы, которыми пользуются дети: предметы разной фактуры, дерево, металл, бумага, ткань, сыпучие вещества, воронка, вода, песок, железные шарики разных размеров, стаканчики, магниты, нитки и т.д</a:t>
            </a:r>
            <a:r>
              <a:rPr lang="ru-RU" sz="2200" dirty="0" smtClean="0">
                <a:solidFill>
                  <a:srgbClr val="C00000"/>
                </a:solidFill>
                <a:latin typeface="Times New Roman" panose="02020603050405020304" pitchFamily="18" charset="0"/>
                <a:cs typeface="Times New Roman" panose="02020603050405020304" pitchFamily="18" charset="0"/>
              </a:rPr>
              <a:t>.</a:t>
            </a:r>
            <a:endParaRPr lang="ru-RU" sz="2200" dirty="0">
              <a:solidFill>
                <a:srgbClr val="C00000"/>
              </a:solidFill>
              <a:latin typeface="Times New Roman" panose="02020603050405020304" pitchFamily="18" charset="0"/>
              <a:cs typeface="Times New Roman" panose="02020603050405020304" pitchFamily="18" charset="0"/>
            </a:endParaRPr>
          </a:p>
        </p:txBody>
      </p:sp>
      <p:pic>
        <p:nvPicPr>
          <p:cNvPr id="4" name="Рисунок 3" descr="C:\Users\3908~1\AppData\Local\Temp\Rar$DI75.185\Scan_20141215_170123_01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100" y="233505"/>
            <a:ext cx="5340539" cy="2864537"/>
          </a:xfrm>
          <a:prstGeom prst="rect">
            <a:avLst/>
          </a:prstGeom>
          <a:noFill/>
          <a:ln>
            <a:noFill/>
          </a:ln>
        </p:spPr>
      </p:pic>
      <p:pic>
        <p:nvPicPr>
          <p:cNvPr id="5" name="Рисунок 4" descr="E:\DCIM\100OLYMP\PC17199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3346" y="3219380"/>
            <a:ext cx="5502749" cy="3293110"/>
          </a:xfrm>
          <a:prstGeom prst="rect">
            <a:avLst/>
          </a:prstGeom>
          <a:noFill/>
          <a:ln>
            <a:noFill/>
          </a:ln>
        </p:spPr>
      </p:pic>
      <p:sp>
        <p:nvSpPr>
          <p:cNvPr id="6" name="TextBox 5"/>
          <p:cNvSpPr txBox="1"/>
          <p:nvPr/>
        </p:nvSpPr>
        <p:spPr>
          <a:xfrm>
            <a:off x="214100" y="3219380"/>
            <a:ext cx="5340539" cy="3323987"/>
          </a:xfrm>
          <a:prstGeom prst="rect">
            <a:avLst/>
          </a:prstGeom>
          <a:noFill/>
        </p:spPr>
        <p:txBody>
          <a:bodyPr wrap="square" rtlCol="0">
            <a:spAutoFit/>
          </a:bodyPr>
          <a:lstStyle/>
          <a:p>
            <a:r>
              <a:rPr lang="ru-RU" sz="2100" dirty="0" smtClean="0">
                <a:solidFill>
                  <a:srgbClr val="FFC000"/>
                </a:solidFill>
                <a:latin typeface="Times New Roman" panose="02020603050405020304" pitchFamily="18" charset="0"/>
                <a:cs typeface="Times New Roman" panose="02020603050405020304" pitchFamily="18" charset="0"/>
              </a:rPr>
              <a:t>Непосредственный контакт ребенка с предметами или материалами, элементарные опыты с ними позволяют познать их свойства, качества, возможности, пробуждают любознательность, желание узнать больше, обогащают яркими образами окружающего мира. Воспитатель имеет предметы, которыми пользуется сам при проведении сложных опытов: пробирки, спиртовка, стекло и </a:t>
            </a:r>
            <a:r>
              <a:rPr lang="ru-RU" sz="2100" dirty="0" err="1" smtClean="0">
                <a:solidFill>
                  <a:srgbClr val="FFC000"/>
                </a:solidFill>
                <a:latin typeface="Times New Roman" panose="02020603050405020304" pitchFamily="18" charset="0"/>
                <a:cs typeface="Times New Roman" panose="02020603050405020304" pitchFamily="18" charset="0"/>
              </a:rPr>
              <a:t>т.д</a:t>
            </a:r>
            <a:endParaRPr lang="ru-RU" sz="2100"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8738334"/>
      </p:ext>
    </p:extLst>
  </p:cSld>
  <p:clrMapOvr>
    <a:masterClrMapping/>
  </p:clrMapOvr>
  <mc:AlternateContent xmlns:mc="http://schemas.openxmlformats.org/markup-compatibility/2006" xmlns:p14="http://schemas.microsoft.com/office/powerpoint/2010/main">
    <mc:Choice Requires="p14">
      <p:transition spd="slow" p14:dur="2000" advTm="32048"/>
    </mc:Choice>
    <mc:Fallback xmlns="">
      <p:transition spd="slow" advTm="32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250"/>
                                        <p:tgtEl>
                                          <p:spTgt spid="3">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right)">
                                      <p:cBhvr>
                                        <p:cTn id="10" dur="175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325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6" dur="325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23081"/>
            <a:ext cx="5944737" cy="5753882"/>
          </a:xfrm>
        </p:spPr>
        <p:txBody>
          <a:bodyPr>
            <a:normAutofit lnSpcReduction="10000"/>
          </a:bodyPr>
          <a:lstStyle/>
          <a:p>
            <a:pPr marL="0" indent="0">
              <a:buNone/>
            </a:pPr>
            <a:r>
              <a:rPr lang="ru-RU" dirty="0" smtClean="0">
                <a:solidFill>
                  <a:srgbClr val="002060"/>
                </a:solidFill>
                <a:latin typeface="Times New Roman" panose="02020603050405020304" pitchFamily="18" charset="0"/>
                <a:cs typeface="Times New Roman" panose="02020603050405020304" pitchFamily="18" charset="0"/>
              </a:rPr>
              <a:t>     </a:t>
            </a:r>
            <a:r>
              <a:rPr lang="ru-RU" sz="2400" dirty="0" smtClean="0">
                <a:solidFill>
                  <a:srgbClr val="002060"/>
                </a:solidFill>
                <a:latin typeface="Times New Roman" panose="02020603050405020304" pitchFamily="18" charset="0"/>
                <a:cs typeface="Times New Roman" panose="02020603050405020304" pitchFamily="18" charset="0"/>
              </a:rPr>
              <a:t>Дети </a:t>
            </a:r>
            <a:r>
              <a:rPr lang="ru-RU" sz="2400" dirty="0">
                <a:solidFill>
                  <a:srgbClr val="002060"/>
                </a:solidFill>
                <a:latin typeface="Times New Roman" panose="02020603050405020304" pitchFamily="18" charset="0"/>
                <a:cs typeface="Times New Roman" panose="02020603050405020304" pitchFamily="18" charset="0"/>
              </a:rPr>
              <a:t>очень любят экспериментировать</a:t>
            </a:r>
            <a:r>
              <a:rPr lang="ru-RU" sz="2400" dirty="0" smtClean="0">
                <a:solidFill>
                  <a:srgbClr val="002060"/>
                </a:solidFill>
                <a:latin typeface="Times New Roman" panose="02020603050405020304" pitchFamily="18" charset="0"/>
                <a:cs typeface="Times New Roman" panose="02020603050405020304" pitchFamily="18" charset="0"/>
              </a:rPr>
              <a:t>.</a:t>
            </a:r>
          </a:p>
          <a:p>
            <a:pPr marL="0" indent="0" algn="just">
              <a:buNone/>
            </a:pPr>
            <a:r>
              <a:rPr lang="ru-RU" sz="2400" dirty="0" smtClean="0">
                <a:solidFill>
                  <a:srgbClr val="002060"/>
                </a:solidFill>
                <a:latin typeface="Times New Roman" panose="02020603050405020304" pitchFamily="18" charset="0"/>
                <a:cs typeface="Times New Roman" panose="02020603050405020304" pitchFamily="18" charset="0"/>
              </a:rPr>
              <a:t>      Это </a:t>
            </a:r>
            <a:r>
              <a:rPr lang="ru-RU" sz="2400" dirty="0">
                <a:solidFill>
                  <a:srgbClr val="002060"/>
                </a:solidFill>
                <a:latin typeface="Times New Roman" panose="02020603050405020304" pitchFamily="18" charset="0"/>
                <a:cs typeface="Times New Roman" panose="02020603050405020304" pitchFamily="18" charset="0"/>
              </a:rPr>
              <a:t>объясняется тем, что им присуще наглядно-действенное и наглядно- образное мышление, и экспериментирование, как никакой другой метод, соответствует этим возрастным особенностям. </a:t>
            </a:r>
            <a:endParaRPr lang="ru-RU" sz="2400" dirty="0" smtClean="0">
              <a:solidFill>
                <a:srgbClr val="002060"/>
              </a:solidFill>
              <a:latin typeface="Times New Roman" panose="02020603050405020304" pitchFamily="18" charset="0"/>
              <a:cs typeface="Times New Roman" panose="02020603050405020304" pitchFamily="18" charset="0"/>
            </a:endParaRPr>
          </a:p>
          <a:p>
            <a:pPr marL="0" indent="0" algn="just">
              <a:buNone/>
            </a:pPr>
            <a:r>
              <a:rPr lang="ru-RU" sz="2400" dirty="0" smtClean="0">
                <a:solidFill>
                  <a:srgbClr val="002060"/>
                </a:solidFill>
                <a:latin typeface="Times New Roman" panose="02020603050405020304" pitchFamily="18" charset="0"/>
                <a:cs typeface="Times New Roman" panose="02020603050405020304" pitchFamily="18" charset="0"/>
              </a:rPr>
              <a:t>       В </a:t>
            </a:r>
            <a:r>
              <a:rPr lang="ru-RU" sz="2400" dirty="0">
                <a:solidFill>
                  <a:srgbClr val="002060"/>
                </a:solidFill>
                <a:latin typeface="Times New Roman" panose="02020603050405020304" pitchFamily="18" charset="0"/>
                <a:cs typeface="Times New Roman" panose="02020603050405020304" pitchFamily="18" charset="0"/>
              </a:rPr>
              <a:t>дошкольном возрасте он является ведущим, а в первые три года – практически единственным способом познания мира. </a:t>
            </a:r>
            <a:endParaRPr lang="ru-RU" sz="2400" dirty="0" smtClean="0">
              <a:solidFill>
                <a:srgbClr val="002060"/>
              </a:solidFill>
              <a:latin typeface="Times New Roman" panose="02020603050405020304" pitchFamily="18" charset="0"/>
              <a:cs typeface="Times New Roman" panose="02020603050405020304" pitchFamily="18" charset="0"/>
            </a:endParaRPr>
          </a:p>
          <a:p>
            <a:pPr marL="0" indent="0" algn="just">
              <a:buNone/>
            </a:pPr>
            <a:r>
              <a:rPr lang="ru-RU" sz="2400" dirty="0" smtClean="0">
                <a:solidFill>
                  <a:srgbClr val="002060"/>
                </a:solidFill>
                <a:latin typeface="Times New Roman" panose="02020603050405020304" pitchFamily="18" charset="0"/>
                <a:cs typeface="Times New Roman" panose="02020603050405020304" pitchFamily="18" charset="0"/>
              </a:rPr>
              <a:t>      Эксперименты </a:t>
            </a:r>
            <a:r>
              <a:rPr lang="ru-RU" sz="2400" dirty="0">
                <a:solidFill>
                  <a:srgbClr val="002060"/>
                </a:solidFill>
                <a:latin typeface="Times New Roman" panose="02020603050405020304" pitchFamily="18" charset="0"/>
                <a:cs typeface="Times New Roman" panose="02020603050405020304" pitchFamily="18" charset="0"/>
              </a:rPr>
              <a:t>составляют основу всякого знания, без них любые понятия превращаются в сухие абстракции. </a:t>
            </a:r>
          </a:p>
        </p:txBody>
      </p:sp>
      <p:pic>
        <p:nvPicPr>
          <p:cNvPr id="4" name="Рисунок 3" descr="E:\DCIM\100OLYMP\PC12192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6269" y="3300021"/>
            <a:ext cx="4121448" cy="3062501"/>
          </a:xfrm>
          <a:prstGeom prst="rect">
            <a:avLst/>
          </a:prstGeom>
          <a:noFill/>
          <a:ln>
            <a:noFill/>
          </a:ln>
        </p:spPr>
      </p:pic>
      <p:pic>
        <p:nvPicPr>
          <p:cNvPr id="5" name="Объект 4" descr="C:\Users\3908~1\AppData\Local\Temp\Rar$DI05.248\Scan_20141215_165725_019.jpg"/>
          <p:cNvPicPr>
            <a:picLocks/>
          </p:cNvPicPr>
          <p:nvPr/>
        </p:nvPicPr>
        <p:blipFill rotWithShape="1">
          <a:blip r:embed="rId3" cstate="print">
            <a:extLst>
              <a:ext uri="{28A0092B-C50C-407E-A947-70E740481C1C}">
                <a14:useLocalDpi xmlns:a14="http://schemas.microsoft.com/office/drawing/2010/main" val="0"/>
              </a:ext>
            </a:extLst>
          </a:blip>
          <a:srcRect r="11250"/>
          <a:stretch/>
        </p:blipFill>
        <p:spPr bwMode="auto">
          <a:xfrm>
            <a:off x="7506269" y="423080"/>
            <a:ext cx="4121448" cy="2876941"/>
          </a:xfrm>
          <a:prstGeom prst="rect">
            <a:avLst/>
          </a:prstGeom>
          <a:noFill/>
          <a:ln>
            <a:noFill/>
          </a:ln>
        </p:spPr>
      </p:pic>
    </p:spTree>
    <p:extLst>
      <p:ext uri="{BB962C8B-B14F-4D97-AF65-F5344CB8AC3E}">
        <p14:creationId xmlns:p14="http://schemas.microsoft.com/office/powerpoint/2010/main" val="1382931821"/>
      </p:ext>
    </p:extLst>
  </p:cSld>
  <p:clrMapOvr>
    <a:masterClrMapping/>
  </p:clrMapOvr>
  <mc:AlternateContent xmlns:mc="http://schemas.openxmlformats.org/markup-compatibility/2006" xmlns:p14="http://schemas.microsoft.com/office/powerpoint/2010/main">
    <mc:Choice Requires="p14">
      <p:transition spd="slow" p14:dur="2000" advTm="23020"/>
    </mc:Choice>
    <mc:Fallback xmlns="">
      <p:transition spd="slow" advTm="23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25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25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25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50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par>
                                <p:cTn id="18" presetID="6" presetClass="entr" presetSubtype="16" fill="hold" nodeType="withEffect">
                                  <p:stCondLst>
                                    <p:cond delay="50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in)">
                                      <p:cBhvr>
                                        <p:cTn id="20" dur="2000"/>
                                        <p:tgtEl>
                                          <p:spTgt spid="3">
                                            <p:txEl>
                                              <p:pRg st="1" end="1"/>
                                            </p:txEl>
                                          </p:spTgt>
                                        </p:tgtEl>
                                      </p:cBhvr>
                                    </p:animEffect>
                                  </p:childTnLst>
                                </p:cTn>
                              </p:par>
                              <p:par>
                                <p:cTn id="21" presetID="6" presetClass="entr" presetSubtype="16" fill="hold" nodeType="withEffect">
                                  <p:stCondLst>
                                    <p:cond delay="50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ircle(in)">
                                      <p:cBhvr>
                                        <p:cTn id="23" dur="2000"/>
                                        <p:tgtEl>
                                          <p:spTgt spid="3">
                                            <p:txEl>
                                              <p:pRg st="2" end="2"/>
                                            </p:txEl>
                                          </p:spTgt>
                                        </p:tgtEl>
                                      </p:cBhvr>
                                    </p:animEffect>
                                  </p:childTnLst>
                                </p:cTn>
                              </p:par>
                              <p:par>
                                <p:cTn id="24" presetID="6" presetClass="entr" presetSubtype="16" fill="hold" nodeType="withEffect">
                                  <p:stCondLst>
                                    <p:cond delay="50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circle(in)">
                                      <p:cBhvr>
                                        <p:cTn id="26" dur="2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Users\3908~1\AppData\Local\Temp\Rar$DI89.250\Scan_20141215_170123_024.jpg"/>
          <p:cNvPicPr/>
          <p:nvPr/>
        </p:nvPicPr>
        <p:blipFill rotWithShape="1">
          <a:blip r:embed="rId2" cstate="print">
            <a:extLst>
              <a:ext uri="{28A0092B-C50C-407E-A947-70E740481C1C}">
                <a14:useLocalDpi xmlns:a14="http://schemas.microsoft.com/office/drawing/2010/main" val="0"/>
              </a:ext>
            </a:extLst>
          </a:blip>
          <a:srcRect r="11874"/>
          <a:stretch/>
        </p:blipFill>
        <p:spPr bwMode="auto">
          <a:xfrm rot="21313025">
            <a:off x="403675" y="364994"/>
            <a:ext cx="5014488" cy="3174356"/>
          </a:xfrm>
          <a:prstGeom prst="rect">
            <a:avLst/>
          </a:prstGeom>
          <a:noFill/>
          <a:ln>
            <a:noFill/>
          </a:ln>
        </p:spPr>
      </p:pic>
      <p:pic>
        <p:nvPicPr>
          <p:cNvPr id="6" name="Рисунок 5" descr="E:\DCIM\100OLYMP\PC12192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1718" y="3666120"/>
            <a:ext cx="4918952" cy="3043451"/>
          </a:xfrm>
          <a:prstGeom prst="rect">
            <a:avLst/>
          </a:prstGeom>
          <a:noFill/>
          <a:ln>
            <a:noFill/>
          </a:ln>
        </p:spPr>
      </p:pic>
      <p:pic>
        <p:nvPicPr>
          <p:cNvPr id="8" name="Рисунок 7" descr="E:\DCIM\100OLYMP\PC12193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63451">
            <a:off x="6441741" y="430446"/>
            <a:ext cx="5138176" cy="3043451"/>
          </a:xfrm>
          <a:prstGeom prst="rect">
            <a:avLst/>
          </a:prstGeom>
          <a:noFill/>
          <a:ln>
            <a:noFill/>
          </a:ln>
        </p:spPr>
      </p:pic>
    </p:spTree>
    <p:extLst>
      <p:ext uri="{BB962C8B-B14F-4D97-AF65-F5344CB8AC3E}">
        <p14:creationId xmlns:p14="http://schemas.microsoft.com/office/powerpoint/2010/main" val="136708383"/>
      </p:ext>
    </p:extLst>
  </p:cSld>
  <p:clrMapOvr>
    <a:masterClrMapping/>
  </p:clrMapOvr>
  <mc:AlternateContent xmlns:mc="http://schemas.openxmlformats.org/markup-compatibility/2006" xmlns:p14="http://schemas.microsoft.com/office/powerpoint/2010/main">
    <mc:Choice Requires="p14">
      <p:transition spd="slow" p14:dur="2000" advTm="4447"/>
    </mc:Choice>
    <mc:Fallback xmlns="">
      <p:transition spd="slow" advTm="44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smtClean="0">
                <a:latin typeface="Times New Roman" panose="02020603050405020304" pitchFamily="18" charset="0"/>
                <a:cs typeface="Times New Roman" panose="02020603050405020304" pitchFamily="18" charset="0"/>
              </a:rPr>
              <a:t>        </a:t>
            </a:r>
            <a:r>
              <a:rPr lang="ru-RU" sz="2800" cap="none" dirty="0" smtClean="0">
                <a:solidFill>
                  <a:srgbClr val="002060"/>
                </a:solidFill>
                <a:latin typeface="Times New Roman" panose="02020603050405020304" pitchFamily="18" charset="0"/>
                <a:cs typeface="Times New Roman" panose="02020603050405020304" pitchFamily="18" charset="0"/>
              </a:rPr>
              <a:t>Изучая свойства песка, малыши делают вывод, что сухой песок светлого цвета, сыпучий, из него нельзя слепить куличик. Мокрый песок темный, из него легко лепить, но невозможно сделать рисунок, так как он не сыплется.</a:t>
            </a:r>
            <a:br>
              <a:rPr lang="ru-RU" sz="2800" cap="none" dirty="0" smtClean="0">
                <a:solidFill>
                  <a:srgbClr val="002060"/>
                </a:solidFill>
                <a:latin typeface="Times New Roman" panose="02020603050405020304" pitchFamily="18" charset="0"/>
                <a:cs typeface="Times New Roman" panose="02020603050405020304" pitchFamily="18" charset="0"/>
              </a:rPr>
            </a:br>
            <a:endParaRPr lang="ru-RU" sz="2800" dirty="0">
              <a:solidFill>
                <a:srgbClr val="002060"/>
              </a:solidFill>
              <a:latin typeface="Times New Roman" panose="02020603050405020304" pitchFamily="18" charset="0"/>
              <a:cs typeface="Times New Roman" panose="02020603050405020304" pitchFamily="18" charset="0"/>
            </a:endParaRPr>
          </a:p>
        </p:txBody>
      </p:sp>
      <p:pic>
        <p:nvPicPr>
          <p:cNvPr id="6" name="Рисунок 5" descr="E:\DCIM\100OLYMP\PC12193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9857" y="2014384"/>
            <a:ext cx="4843819" cy="3277097"/>
          </a:xfrm>
          <a:prstGeom prst="rect">
            <a:avLst/>
          </a:prstGeom>
          <a:noFill/>
          <a:ln>
            <a:noFill/>
          </a:ln>
        </p:spPr>
      </p:pic>
      <p:pic>
        <p:nvPicPr>
          <p:cNvPr id="7" name="Рисунок 6" descr="C:\Users\3908~1\AppData\Local\Temp\Rar$DI87.584\Scan_20141215_165725_012.jpg"/>
          <p:cNvPicPr/>
          <p:nvPr/>
        </p:nvPicPr>
        <p:blipFill rotWithShape="1">
          <a:blip r:embed="rId3" cstate="print">
            <a:extLst>
              <a:ext uri="{28A0092B-C50C-407E-A947-70E740481C1C}">
                <a14:useLocalDpi xmlns:a14="http://schemas.microsoft.com/office/drawing/2010/main" val="0"/>
              </a:ext>
            </a:extLst>
          </a:blip>
          <a:srcRect r="12386"/>
          <a:stretch/>
        </p:blipFill>
        <p:spPr bwMode="auto">
          <a:xfrm>
            <a:off x="902600" y="2646032"/>
            <a:ext cx="4556504" cy="3429000"/>
          </a:xfrm>
          <a:prstGeom prst="rect">
            <a:avLst/>
          </a:prstGeom>
          <a:noFill/>
          <a:ln>
            <a:noFill/>
          </a:ln>
        </p:spPr>
      </p:pic>
    </p:spTree>
    <p:extLst>
      <p:ext uri="{BB962C8B-B14F-4D97-AF65-F5344CB8AC3E}">
        <p14:creationId xmlns:p14="http://schemas.microsoft.com/office/powerpoint/2010/main" val="105954804"/>
      </p:ext>
    </p:extLst>
  </p:cSld>
  <p:clrMapOvr>
    <a:masterClrMapping/>
  </p:clrMapOvr>
  <mc:AlternateContent xmlns:mc="http://schemas.openxmlformats.org/markup-compatibility/2006" xmlns:p14="http://schemas.microsoft.com/office/powerpoint/2010/main">
    <mc:Choice Requires="p14">
      <p:transition spd="slow" p14:dur="2000" advTm="12381"/>
    </mc:Choice>
    <mc:Fallback xmlns="">
      <p:transition spd="slow" advTm="123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4149" y="3657599"/>
            <a:ext cx="10385947" cy="2674961"/>
          </a:xfrm>
        </p:spPr>
        <p:txBody>
          <a:bodyPr/>
          <a:lstStyle/>
          <a:p>
            <a:pPr marL="0" indent="0" algn="just">
              <a:buNone/>
            </a:pPr>
            <a:r>
              <a:rPr lang="ru-RU" dirty="0" smtClean="0">
                <a:solidFill>
                  <a:srgbClr val="002060"/>
                </a:solidFill>
              </a:rPr>
              <a:t>           </a:t>
            </a:r>
            <a:r>
              <a:rPr lang="ru-RU" dirty="0" smtClean="0">
                <a:solidFill>
                  <a:srgbClr val="002060"/>
                </a:solidFill>
                <a:latin typeface="Times New Roman" panose="02020603050405020304" pitchFamily="18" charset="0"/>
                <a:cs typeface="Times New Roman" panose="02020603050405020304" pitchFamily="18" charset="0"/>
              </a:rPr>
              <a:t>Опытно </a:t>
            </a:r>
            <a:r>
              <a:rPr lang="ru-RU" dirty="0">
                <a:solidFill>
                  <a:srgbClr val="002060"/>
                </a:solidFill>
                <a:latin typeface="Times New Roman" panose="02020603050405020304" pitchFamily="18" charset="0"/>
                <a:cs typeface="Times New Roman" panose="02020603050405020304" pitchFamily="18" charset="0"/>
              </a:rPr>
              <a:t>- экспериментальная деятельность позволяет объединить все виды деятельности и все стороны воспитания, развивает наблюдательность и пытливость ума, развивает стремление к познанию мира, все познавательные способности, умение изобретать, использовать нестандартные решения в трудных ситуациях, создавать творческую личность.</a:t>
            </a:r>
          </a:p>
          <a:p>
            <a:endParaRPr lang="ru-RU" dirty="0">
              <a:solidFill>
                <a:srgbClr val="002060"/>
              </a:solidFill>
            </a:endParaRPr>
          </a:p>
        </p:txBody>
      </p:sp>
      <p:pic>
        <p:nvPicPr>
          <p:cNvPr id="4" name="Рисунок 3" descr="E:\DCIM\100OLYMP\PB12119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149" y="475989"/>
            <a:ext cx="5404514" cy="3181610"/>
          </a:xfrm>
          <a:prstGeom prst="rect">
            <a:avLst/>
          </a:prstGeom>
          <a:noFill/>
          <a:ln>
            <a:noFill/>
          </a:ln>
        </p:spPr>
      </p:pic>
      <p:pic>
        <p:nvPicPr>
          <p:cNvPr id="5" name="Рисунок 4" descr="E:\DCIM\100OLYMP\PB12120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7845" y="475989"/>
            <a:ext cx="4997711" cy="3181609"/>
          </a:xfrm>
          <a:prstGeom prst="rect">
            <a:avLst/>
          </a:prstGeom>
          <a:noFill/>
          <a:ln>
            <a:noFill/>
          </a:ln>
        </p:spPr>
      </p:pic>
    </p:spTree>
    <p:extLst>
      <p:ext uri="{BB962C8B-B14F-4D97-AF65-F5344CB8AC3E}">
        <p14:creationId xmlns:p14="http://schemas.microsoft.com/office/powerpoint/2010/main" val="2380281246"/>
      </p:ext>
    </p:extLst>
  </p:cSld>
  <p:clrMapOvr>
    <a:masterClrMapping/>
  </p:clrMapOvr>
  <mc:AlternateContent xmlns:mc="http://schemas.openxmlformats.org/markup-compatibility/2006" xmlns:p14="http://schemas.microsoft.com/office/powerpoint/2010/main">
    <mc:Choice Requires="p14">
      <p:transition spd="slow" p14:dur="2000" advTm="15979"/>
    </mc:Choice>
    <mc:Fallback xmlns="">
      <p:transition spd="slow" advTm="159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circle(out)">
                                      <p:cBhvr>
                                        <p:cTn id="2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Users\Подсолнушек\Desktop\фото\фото детский сад\иванова валя\BKDC082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21604">
            <a:off x="7042244" y="405401"/>
            <a:ext cx="4094139" cy="3056956"/>
          </a:xfrm>
          <a:prstGeom prst="rect">
            <a:avLst/>
          </a:prstGeom>
          <a:noFill/>
          <a:ln>
            <a:noFill/>
          </a:ln>
        </p:spPr>
      </p:pic>
      <p:pic>
        <p:nvPicPr>
          <p:cNvPr id="5" name="Рисунок 4" descr="C:\Users\3908~1\AppData\Local\Temp\Rar$DI86.065\Scan_20141215_170123_033.jpg"/>
          <p:cNvPicPr/>
          <p:nvPr/>
        </p:nvPicPr>
        <p:blipFill rotWithShape="1">
          <a:blip r:embed="rId3" cstate="print">
            <a:extLst>
              <a:ext uri="{28A0092B-C50C-407E-A947-70E740481C1C}">
                <a14:useLocalDpi xmlns:a14="http://schemas.microsoft.com/office/drawing/2010/main" val="0"/>
              </a:ext>
            </a:extLst>
          </a:blip>
          <a:srcRect r="14554"/>
          <a:stretch/>
        </p:blipFill>
        <p:spPr bwMode="auto">
          <a:xfrm rot="5054086">
            <a:off x="1047712" y="378166"/>
            <a:ext cx="3378657" cy="3174365"/>
          </a:xfrm>
          <a:prstGeom prst="rect">
            <a:avLst/>
          </a:prstGeom>
          <a:noFill/>
          <a:ln>
            <a:noFill/>
          </a:ln>
        </p:spPr>
      </p:pic>
      <p:pic>
        <p:nvPicPr>
          <p:cNvPr id="6" name="Рисунок 5" descr="E:\DCIM\100OLYMP\PC12191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7398" y="3476412"/>
            <a:ext cx="5161915" cy="2962275"/>
          </a:xfrm>
          <a:prstGeom prst="rect">
            <a:avLst/>
          </a:prstGeom>
          <a:noFill/>
          <a:ln>
            <a:noFill/>
          </a:ln>
        </p:spPr>
      </p:pic>
    </p:spTree>
    <p:extLst>
      <p:ext uri="{BB962C8B-B14F-4D97-AF65-F5344CB8AC3E}">
        <p14:creationId xmlns:p14="http://schemas.microsoft.com/office/powerpoint/2010/main" val="4239589345"/>
      </p:ext>
    </p:extLst>
  </p:cSld>
  <p:clrMapOvr>
    <a:masterClrMapping/>
  </p:clrMapOvr>
  <mc:AlternateContent xmlns:mc="http://schemas.openxmlformats.org/markup-compatibility/2006" xmlns:p14="http://schemas.microsoft.com/office/powerpoint/2010/main">
    <mc:Choice Requires="p14">
      <p:transition spd="slow" p14:dur="2000" advTm="5284"/>
    </mc:Choice>
    <mc:Fallback xmlns="">
      <p:transition spd="slow" advTm="52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Контур">
  <a:themeElements>
    <a:clrScheme name="Контур">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Контур">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онтур">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xmlns=""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TM04033919[[fn=Контур]]</Template>
  <TotalTime>268</TotalTime>
  <Words>766</Words>
  <Application>Microsoft Office PowerPoint</Application>
  <PresentationFormat>Произвольный</PresentationFormat>
  <Paragraphs>37</Paragraphs>
  <Slides>35</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35</vt:i4>
      </vt:variant>
    </vt:vector>
  </HeadingPairs>
  <TitlesOfParts>
    <vt:vector size="36" baseType="lpstr">
      <vt:lpstr>Контур</vt:lpstr>
      <vt:lpstr>Муниципальное бюджетное дошкольное образовательное учреждение  «Детский сад «Подсолнушек»</vt:lpstr>
      <vt:lpstr>Китайская пословица гласит:  «Расскажи – и я забуду,  покажи – и я запомню, дай попробовать – и я пойму».         Основной целью опытно- экспериментальной деятельности дошкольников является развитие свободной творческой личности ребенка, обеспечение развитие творческого психологического воображения и благополучия и мышления здоровья детей.  </vt:lpstr>
      <vt:lpstr>Презентация PowerPoint</vt:lpstr>
      <vt:lpstr>Презентация PowerPoint</vt:lpstr>
      <vt:lpstr>Презентация PowerPoint</vt:lpstr>
      <vt:lpstr>Презентация PowerPoint</vt:lpstr>
      <vt:lpstr>        Изучая свойства песка, малыши делают вывод, что сухой песок светлого цвета, сыпучий, из него нельзя слепить куличик. Мокрый песок темный, из него легко лепить, но невозможно сделать рисунок, так как он не сыплется. </vt:lpstr>
      <vt:lpstr>Презентация PowerPoint</vt:lpstr>
      <vt:lpstr>Презентация PowerPoint</vt:lpstr>
      <vt:lpstr>Презентация PowerPoint</vt:lpstr>
      <vt:lpstr>Дети  любят экспериментировать со светом, с тенью, показывают целые представления.</vt:lpstr>
      <vt:lpstr>Презентация PowerPoint</vt:lpstr>
      <vt:lpstr>Знакомимся с физическим явлением «магнетизм» </vt:lpstr>
      <vt:lpstr>Для развития познавательно – исследовательского развития педагоги применяют интернет ресурсы.    </vt:lpstr>
      <vt:lpstr>Выставки из природного материала  вызывают у детей огромный интерес,  что способствует  изучению, исследованию растений.    В выставках участвуют  дети, родители и сотрудники ДОУ. </vt:lpstr>
      <vt:lpstr>Презентация PowerPoint</vt:lpstr>
      <vt:lpstr>Презентация PowerPoint</vt:lpstr>
      <vt:lpstr>Презентация PowerPoint</vt:lpstr>
      <vt:lpstr>  Важно включать экспериментирование в различные виды деятельности: в игру, труд, прогулки, наблюдения, самостоятельную деятельность.  Это способствует поддержанию познавательного интереса детей.  Для этого педагоги создают условия на участках.</vt:lpstr>
      <vt:lpstr>Презентация PowerPoint</vt:lpstr>
      <vt:lpstr>Труд на огороде позволяет детям наблюдать за ростом растений. Сажаем картошку. </vt:lpstr>
      <vt:lpstr>Презентация PowerPoint</vt:lpstr>
      <vt:lpstr>На участках разбито много цветников.</vt:lpstr>
      <vt:lpstr>Презентация PowerPoint</vt:lpstr>
      <vt:lpstr>В группах имеются уголки природы. </vt:lpstr>
      <vt:lpstr>Огород на окне.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Муниципальная бюджетная дошкольная образовательная организация «Детский сад «Подсолнушек»</dc:title>
  <dc:creator>Надежда Павлова</dc:creator>
  <cp:lastModifiedBy>Подсолнушек</cp:lastModifiedBy>
  <cp:revision>32</cp:revision>
  <dcterms:created xsi:type="dcterms:W3CDTF">2014-12-18T11:08:45Z</dcterms:created>
  <dcterms:modified xsi:type="dcterms:W3CDTF">2016-09-29T10:28:38Z</dcterms:modified>
</cp:coreProperties>
</file>