
<file path=[Content_Types].xml><?xml version="1.0" encoding="utf-8"?>
<Types xmlns="http://schemas.openxmlformats.org/package/2006/content-types">
  <Default Extension="png" ContentType="image/png"/>
  <Default Extension="jpeg" ContentType="image/jpeg"/>
  <Default Extension="3gp" ContentType="audio/3gpp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74" r:id="rId9"/>
    <p:sldId id="262" r:id="rId10"/>
    <p:sldId id="258" r:id="rId11"/>
    <p:sldId id="259" r:id="rId12"/>
    <p:sldId id="265" r:id="rId13"/>
    <p:sldId id="267" r:id="rId14"/>
    <p:sldId id="276" r:id="rId15"/>
    <p:sldId id="277" r:id="rId16"/>
    <p:sldId id="263" r:id="rId17"/>
    <p:sldId id="268" r:id="rId18"/>
    <p:sldId id="264" r:id="rId19"/>
    <p:sldId id="278" r:id="rId20"/>
    <p:sldId id="279" r:id="rId21"/>
    <p:sldId id="272" r:id="rId22"/>
    <p:sldId id="26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37" autoAdjust="0"/>
    <p:restoredTop sz="94660"/>
  </p:normalViewPr>
  <p:slideViewPr>
    <p:cSldViewPr snapToGrid="0">
      <p:cViewPr varScale="1">
        <p:scale>
          <a:sx n="76" d="100"/>
          <a:sy n="76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7C46-BCDC-4F55-A0B8-EA85E418CBC7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D257A-120D-4EA0-90DD-E34DE0EAC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0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7C46-BCDC-4F55-A0B8-EA85E418CBC7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D257A-120D-4EA0-90DD-E34DE0EAC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35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7C46-BCDC-4F55-A0B8-EA85E418CBC7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D257A-120D-4EA0-90DD-E34DE0EAC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16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7C46-BCDC-4F55-A0B8-EA85E418CBC7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D257A-120D-4EA0-90DD-E34DE0EAC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19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7C46-BCDC-4F55-A0B8-EA85E418CBC7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D257A-120D-4EA0-90DD-E34DE0EAC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7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7C46-BCDC-4F55-A0B8-EA85E418CBC7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D257A-120D-4EA0-90DD-E34DE0EAC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791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7C46-BCDC-4F55-A0B8-EA85E418CBC7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D257A-120D-4EA0-90DD-E34DE0EAC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291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7C46-BCDC-4F55-A0B8-EA85E418CBC7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D257A-120D-4EA0-90DD-E34DE0EAC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425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7C46-BCDC-4F55-A0B8-EA85E418CBC7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D257A-120D-4EA0-90DD-E34DE0EAC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6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7C46-BCDC-4F55-A0B8-EA85E418CBC7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D257A-120D-4EA0-90DD-E34DE0EAC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129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7C46-BCDC-4F55-A0B8-EA85E418CBC7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D257A-120D-4EA0-90DD-E34DE0EAC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99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47C46-BCDC-4F55-A0B8-EA85E418CBC7}" type="datetimeFigureOut">
              <a:rPr lang="ru-RU" smtClean="0"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D257A-120D-4EA0-90DD-E34DE0EAC5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70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55;&#1040;&#1056;&#1054;&#1042;&#1054;&#1047;.ppt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1051;&#1077;&#1076;&#1086;&#1082;&#1086;&#1083;%20&#1076;&#1083;&#1103;%20&#1079;&#1072;&#1085;&#1103;&#1090;&#1080;&#1103;.ppt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77;&#1079;&#1077;&#1085;&#1090;&#1072;&#1094;&#1080;&#1103;%20&#1055;&#1054;&#1053;&#1063;&#1054;.pp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1057;&#1085;&#1077;&#1075;&#1086;&#1093;&#1086;&#1076;.pptx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&#1092;&#1077;&#1081;&#1093;&#1086;&#1072;.exe" TargetMode="External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77;&#1079;&#1077;&#1085;&#1090;&#1072;&#1094;&#1080;&#1103;%20&#1055;&#1054;&#1053;&#1063;&#1054;.pp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3gp"/><Relationship Id="rId1" Type="http://schemas.microsoft.com/office/2007/relationships/media" Target="../media/media2.3gp"/><Relationship Id="rId6" Type="http://schemas.openxmlformats.org/officeDocument/2006/relationships/image" Target="../media/image21.pn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9.jpg"/><Relationship Id="rId12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6.jpeg"/><Relationship Id="rId10" Type="http://schemas.openxmlformats.org/officeDocument/2006/relationships/image" Target="../media/image7.jpg"/><Relationship Id="rId4" Type="http://schemas.openxmlformats.org/officeDocument/2006/relationships/hyperlink" Target="&#1055;&#1088;&#1077;&#1079;&#1077;&#1085;&#1090;&#1072;&#1094;&#1080;&#1103;%20&#1055;&#1054;&#1053;&#1063;&#1054;.ppt" TargetMode="External"/><Relationship Id="rId9" Type="http://schemas.openxmlformats.org/officeDocument/2006/relationships/hyperlink" Target="&#1048;&#1079;&#1084;&#1086;&#1088;&#1086;&#1079;&#1100;.pptx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3gp"/><Relationship Id="rId1" Type="http://schemas.microsoft.com/office/2007/relationships/media" Target="../media/media1.3gp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800" y="139700"/>
            <a:ext cx="10795000" cy="6037263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занятия-проекта «Путешествие в страну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Словарию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обогащение и активизация словарного запаса детей старшего дошкольного возраста через проектную деятельность.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Коррекционно-образовательные: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расширение систематизации знаний о предметном мире, через проектную деятельность;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обобщение, уточнение и активизация словаря сложных слов на основе обобщения знаний об окружающем мире.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совершенствование грамматического строя речи;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 совершенствование синтаксической стороны речи;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автоматизация в проектной деятельности правильного произношения сонорных звуков в стихах.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Коррекционно-развивающие: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развитие речевого слуха;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развитие речевого дыхания;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развитие речевого голоса;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развитие мышления и тонкой моторики.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воспитание навыков сотрудничества, взаимодействия;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	активности, инициативности и самостоятельности.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проекты сложных слов,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«Велосипед».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Оборудование: мультимедийный проектор, ноутбук, музыкальный центр, самокат, светильник «Северное сияние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7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6610254" y="-1"/>
            <a:ext cx="5549005" cy="3497760"/>
          </a:xfrm>
        </p:spPr>
        <p:txBody>
          <a:bodyPr>
            <a:noAutofit/>
          </a:bodyPr>
          <a:lstStyle/>
          <a:p>
            <a:r>
              <a:rPr lang="ru-RU" sz="88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Ж</a:t>
            </a:r>
            <a:r>
              <a:rPr lang="ru-RU" sz="8800" b="1" spc="300" dirty="0" smtClean="0">
                <a:solidFill>
                  <a:schemeClr val="accent2"/>
                </a:solidFill>
                <a:latin typeface="Gabriola" panose="04040605051002020D02" pitchFamily="82" charset="0"/>
              </a:rPr>
              <a:t>Е</a:t>
            </a:r>
            <a:r>
              <a:rPr lang="ru-RU" sz="8800" b="1" spc="3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Л</a:t>
            </a:r>
            <a:r>
              <a:rPr lang="ru-RU" sz="8800" b="1" spc="300" dirty="0" smtClean="0">
                <a:solidFill>
                  <a:schemeClr val="accent6"/>
                </a:solidFill>
                <a:latin typeface="Gabriola" panose="04040605051002020D02" pitchFamily="82" charset="0"/>
              </a:rPr>
              <a:t>Е</a:t>
            </a:r>
            <a:r>
              <a:rPr lang="ru-RU" sz="8800" b="1" spc="3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З</a:t>
            </a:r>
            <a:r>
              <a:rPr lang="ru-RU" sz="8800" b="1" spc="3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Н</a:t>
            </a:r>
            <a:r>
              <a:rPr lang="ru-RU" sz="88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О</a:t>
            </a:r>
            <a:r>
              <a:rPr lang="ru-RU" sz="8800" b="1" spc="3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ru-RU" sz="8800" b="1" spc="300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88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Д</a:t>
            </a:r>
            <a:r>
              <a:rPr lang="ru-RU" sz="8800" b="1" spc="300" dirty="0" smtClean="0">
                <a:solidFill>
                  <a:schemeClr val="accent2"/>
                </a:solidFill>
                <a:latin typeface="Gabriola" panose="04040605051002020D02" pitchFamily="82" charset="0"/>
              </a:rPr>
              <a:t>О</a:t>
            </a:r>
            <a:r>
              <a:rPr lang="ru-RU" sz="8800" b="1" spc="3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Р</a:t>
            </a:r>
            <a:r>
              <a:rPr lang="ru-RU" sz="8800" b="1" spc="300" dirty="0" smtClean="0">
                <a:solidFill>
                  <a:schemeClr val="accent6"/>
                </a:solidFill>
                <a:latin typeface="Gabriola" panose="04040605051002020D02" pitchFamily="82" charset="0"/>
              </a:rPr>
              <a:t>О</a:t>
            </a:r>
            <a:r>
              <a:rPr lang="ru-RU" sz="8800" b="1" spc="3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Ж</a:t>
            </a:r>
            <a:r>
              <a:rPr lang="ru-RU" sz="8800" b="1" spc="3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Н</a:t>
            </a:r>
            <a:r>
              <a:rPr lang="ru-RU" sz="88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Ы</a:t>
            </a:r>
            <a:r>
              <a:rPr lang="ru-RU" sz="8800" b="1" spc="300" dirty="0" smtClean="0">
                <a:solidFill>
                  <a:schemeClr val="accent2"/>
                </a:solidFill>
                <a:latin typeface="Gabriola" panose="04040605051002020D02" pitchFamily="82" charset="0"/>
              </a:rPr>
              <a:t>Й</a:t>
            </a:r>
            <a:br>
              <a:rPr lang="ru-RU" sz="8800" b="1" spc="300" dirty="0" smtClean="0">
                <a:solidFill>
                  <a:schemeClr val="accent2"/>
                </a:solidFill>
                <a:latin typeface="Gabriola" panose="04040605051002020D02" pitchFamily="82" charset="0"/>
              </a:rPr>
            </a:br>
            <a:r>
              <a:rPr lang="ru-RU" sz="8800" b="1" spc="3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В</a:t>
            </a:r>
            <a:r>
              <a:rPr lang="ru-RU" sz="8800" b="1" spc="300" dirty="0" smtClean="0">
                <a:solidFill>
                  <a:schemeClr val="accent6"/>
                </a:solidFill>
                <a:latin typeface="Gabriola" panose="04040605051002020D02" pitchFamily="82" charset="0"/>
              </a:rPr>
              <a:t>О</a:t>
            </a:r>
            <a:r>
              <a:rPr lang="ru-RU" sz="8800" b="1" spc="3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К</a:t>
            </a:r>
            <a:r>
              <a:rPr lang="ru-RU" sz="8800" b="1" spc="3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З</a:t>
            </a:r>
            <a:r>
              <a:rPr lang="ru-RU" sz="88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А</a:t>
            </a:r>
            <a:r>
              <a:rPr lang="ru-RU" sz="8800" b="1" spc="300" dirty="0" smtClean="0">
                <a:solidFill>
                  <a:schemeClr val="accent2"/>
                </a:solidFill>
                <a:latin typeface="Gabriola" panose="04040605051002020D02" pitchFamily="82" charset="0"/>
              </a:rPr>
              <a:t>Л</a:t>
            </a:r>
            <a:endParaRPr lang="ru-RU" sz="8800" b="1" spc="300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397926" y="1068194"/>
            <a:ext cx="5426667" cy="1352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8800" b="1" spc="300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8" b="20911"/>
          <a:stretch/>
        </p:blipFill>
        <p:spPr>
          <a:xfrm>
            <a:off x="113296" y="608105"/>
            <a:ext cx="6284630" cy="4437807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 rot="5018985">
            <a:off x="5540873" y="1269155"/>
            <a:ext cx="484632" cy="1610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63259" y="3497759"/>
            <a:ext cx="6096000" cy="40164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Тут грохочут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поезда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Шумно тут почти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всегда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Если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едем на край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света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Покупаем тут билеты.</a:t>
            </a:r>
            <a:endParaRPr lang="ru-RU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t="7618" r="67770" b="34720"/>
          <a:stretch/>
        </p:blipFill>
        <p:spPr>
          <a:xfrm>
            <a:off x="4292836" y="1744468"/>
            <a:ext cx="657244" cy="1151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399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93" y="550222"/>
            <a:ext cx="6554433" cy="5200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50822" y="2285927"/>
            <a:ext cx="3504293" cy="330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</a:t>
            </a:r>
            <a:r>
              <a:rPr lang="ru-RU" sz="4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ТЕПЛ</a:t>
            </a:r>
            <a:r>
              <a:rPr lang="ru-RU" sz="4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</a:t>
            </a:r>
            <a:r>
              <a:rPr lang="ru-RU" sz="4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0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1" b="21298"/>
          <a:stretch/>
        </p:blipFill>
        <p:spPr>
          <a:xfrm>
            <a:off x="5200650" y="201652"/>
            <a:ext cx="6881415" cy="48691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6723" y="3480584"/>
            <a:ext cx="7480992" cy="3180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корабли выходят из гавани,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Отправляясь в далекое плаванье</a:t>
            </a:r>
            <a:r>
              <a:rPr lang="ru-RU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Взяв пассажиров и груз на борт,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 конечно же это - 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-127845" y="1825443"/>
            <a:ext cx="4940892" cy="1352550"/>
          </a:xfrm>
        </p:spPr>
        <p:txBody>
          <a:bodyPr>
            <a:noAutofit/>
          </a:bodyPr>
          <a:lstStyle/>
          <a:p>
            <a:r>
              <a:rPr lang="ru-RU" sz="88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П</a:t>
            </a:r>
            <a:r>
              <a:rPr lang="ru-RU" sz="8800" b="1" spc="300" dirty="0" smtClean="0">
                <a:solidFill>
                  <a:schemeClr val="accent2"/>
                </a:solidFill>
                <a:latin typeface="Gabriola" panose="04040605051002020D02" pitchFamily="82" charset="0"/>
              </a:rPr>
              <a:t>О</a:t>
            </a:r>
            <a:r>
              <a:rPr lang="ru-RU" sz="8800" b="1" spc="3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Р</a:t>
            </a:r>
            <a:r>
              <a:rPr lang="ru-RU" sz="8800" b="1" spc="300" dirty="0" smtClean="0">
                <a:solidFill>
                  <a:schemeClr val="accent6"/>
                </a:solidFill>
                <a:latin typeface="Gabriola" panose="04040605051002020D02" pitchFamily="82" charset="0"/>
              </a:rPr>
              <a:t>Т</a:t>
            </a:r>
            <a:endParaRPr lang="ru-RU" sz="8800" b="1" spc="300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5018985" flipV="1">
            <a:off x="4958334" y="1250728"/>
            <a:ext cx="484632" cy="16305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20" b="30389"/>
          <a:stretch/>
        </p:blipFill>
        <p:spPr>
          <a:xfrm>
            <a:off x="6037704" y="1171384"/>
            <a:ext cx="1055456" cy="130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2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01" y="746436"/>
            <a:ext cx="7397583" cy="473996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8251755" y="5720822"/>
            <a:ext cx="2631041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ЛЕД</a:t>
            </a:r>
            <a:r>
              <a:rPr lang="ru-RU" sz="4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60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5098" r="7223" b="9192"/>
          <a:stretch/>
        </p:blipFill>
        <p:spPr>
          <a:xfrm>
            <a:off x="885751" y="507003"/>
            <a:ext cx="8475413" cy="54746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75826" y="5981664"/>
            <a:ext cx="4063248" cy="75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«Умка на льдине»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7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63" y="973007"/>
            <a:ext cx="8475413" cy="50665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07524" y="6039605"/>
            <a:ext cx="2904513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СНЕГ</a:t>
            </a:r>
            <a:r>
              <a:rPr lang="ru-RU" sz="4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8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896" y="929082"/>
            <a:ext cx="6198159" cy="4625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706373" y="5392332"/>
            <a:ext cx="5426667" cy="1352550"/>
          </a:xfrm>
        </p:spPr>
        <p:txBody>
          <a:bodyPr>
            <a:noAutofit/>
          </a:bodyPr>
          <a:lstStyle/>
          <a:p>
            <a:r>
              <a:rPr lang="ru-RU" sz="88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С</a:t>
            </a:r>
            <a:r>
              <a:rPr lang="ru-RU" sz="8800" b="1" spc="300" dirty="0" smtClean="0">
                <a:solidFill>
                  <a:schemeClr val="accent2"/>
                </a:solidFill>
                <a:latin typeface="Gabriola" panose="04040605051002020D02" pitchFamily="82" charset="0"/>
              </a:rPr>
              <a:t>А</a:t>
            </a:r>
            <a:r>
              <a:rPr lang="ru-RU" sz="8800" b="1" spc="3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М</a:t>
            </a:r>
            <a:r>
              <a:rPr lang="ru-RU" sz="8800" b="1" spc="300" dirty="0" smtClean="0">
                <a:solidFill>
                  <a:schemeClr val="accent6"/>
                </a:solidFill>
                <a:latin typeface="Gabriola" panose="04040605051002020D02" pitchFamily="82" charset="0"/>
              </a:rPr>
              <a:t>О</a:t>
            </a:r>
            <a:r>
              <a:rPr lang="ru-RU" sz="8800" b="1" spc="3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К</a:t>
            </a:r>
            <a:r>
              <a:rPr lang="ru-RU" sz="8800" b="1" spc="3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А</a:t>
            </a:r>
            <a:r>
              <a:rPr lang="ru-RU" sz="88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Т</a:t>
            </a:r>
            <a:endParaRPr lang="ru-RU" sz="8800" b="1" spc="300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59825" y="646770"/>
            <a:ext cx="6096000" cy="65915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/>
              <a:t>Одной ногой толкаемся,</a:t>
            </a:r>
            <a:br>
              <a:rPr lang="ru-RU" sz="4000" dirty="0"/>
            </a:br>
            <a:r>
              <a:rPr lang="ru-RU" sz="4000" dirty="0"/>
              <a:t>Другой ногой стоим.</a:t>
            </a:r>
            <a:br>
              <a:rPr lang="ru-RU" sz="4000" dirty="0"/>
            </a:br>
            <a:r>
              <a:rPr lang="ru-RU" sz="4000" dirty="0"/>
              <a:t>И очень быстро катимся.</a:t>
            </a:r>
            <a:br>
              <a:rPr lang="ru-RU" sz="4000" dirty="0"/>
            </a:br>
            <a:r>
              <a:rPr lang="ru-RU" sz="4000" dirty="0"/>
              <a:t>Практически – летим</a:t>
            </a:r>
            <a:r>
              <a:rPr lang="ru-RU" sz="4000" dirty="0" smtClean="0"/>
              <a:t>.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Колесики красивые</a:t>
            </a:r>
            <a:br>
              <a:rPr lang="ru-RU" sz="4000" dirty="0"/>
            </a:br>
            <a:r>
              <a:rPr lang="ru-RU" sz="4000" dirty="0"/>
              <a:t>Обычно там их два,</a:t>
            </a:r>
            <a:br>
              <a:rPr lang="ru-RU" sz="4000" dirty="0"/>
            </a:br>
            <a:r>
              <a:rPr lang="ru-RU" sz="4000" dirty="0"/>
              <a:t>Еще на нем подножка есть</a:t>
            </a:r>
            <a:br>
              <a:rPr lang="ru-RU" sz="4000" dirty="0"/>
            </a:br>
            <a:r>
              <a:rPr lang="ru-RU" sz="4000" dirty="0"/>
              <a:t>Что это, детвора?!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1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/>
          <a:stretch/>
        </p:blipFill>
        <p:spPr>
          <a:xfrm>
            <a:off x="392121" y="703393"/>
            <a:ext cx="1846797" cy="2298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666" y="222897"/>
            <a:ext cx="2790241" cy="24328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473" y="131370"/>
            <a:ext cx="3236328" cy="2098484"/>
          </a:xfrm>
          <a:prstGeom prst="rect">
            <a:avLst/>
          </a:prstGeom>
        </p:spPr>
      </p:pic>
      <p:pic>
        <p:nvPicPr>
          <p:cNvPr id="8" name="Рисунок 7" descr="http://nevsedoma.com.ua/images/2011/72/7/25000000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 r="986" b="9607"/>
          <a:stretch/>
        </p:blipFill>
        <p:spPr bwMode="auto">
          <a:xfrm>
            <a:off x="0" y="3205633"/>
            <a:ext cx="6545179" cy="344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9724" y="4600817"/>
            <a:ext cx="2762276" cy="205386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0551" y="86029"/>
            <a:ext cx="2672142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</a:t>
            </a:r>
            <a:r>
              <a:rPr lang="ru-RU" sz="4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/>
          <a:srcRect b="15741"/>
          <a:stretch/>
        </p:blipFill>
        <p:spPr>
          <a:xfrm>
            <a:off x="7276904" y="2655727"/>
            <a:ext cx="3288005" cy="2163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1103" y="4583568"/>
            <a:ext cx="3414798" cy="2274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90420" y="222897"/>
            <a:ext cx="2775284" cy="26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8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5" b="20582"/>
          <a:stretch/>
        </p:blipFill>
        <p:spPr>
          <a:xfrm>
            <a:off x="128337" y="978064"/>
            <a:ext cx="6476692" cy="45243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99536" y="3824244"/>
            <a:ext cx="69569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В таком порту бывал мой друг,</a:t>
            </a:r>
          </a:p>
          <a:p>
            <a:r>
              <a:rPr lang="ru-RU" sz="4000" dirty="0"/>
              <a:t>Где вовсе нет воды вокруг.</a:t>
            </a:r>
          </a:p>
          <a:p>
            <a:r>
              <a:rPr lang="ru-RU" sz="4000" dirty="0"/>
              <a:t>Но в этот порт все время шли</a:t>
            </a:r>
          </a:p>
          <a:p>
            <a:r>
              <a:rPr lang="ru-RU" sz="4000" dirty="0"/>
              <a:t>С людьми и грузом корабли.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5682536" y="301789"/>
            <a:ext cx="5426667" cy="1352550"/>
          </a:xfrm>
        </p:spPr>
        <p:txBody>
          <a:bodyPr>
            <a:noAutofit/>
          </a:bodyPr>
          <a:lstStyle/>
          <a:p>
            <a:r>
              <a:rPr lang="ru-RU" sz="88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А</a:t>
            </a:r>
            <a:r>
              <a:rPr lang="ru-RU" sz="8800" b="1" spc="300" dirty="0" smtClean="0">
                <a:solidFill>
                  <a:schemeClr val="accent2"/>
                </a:solidFill>
                <a:latin typeface="Gabriola" panose="04040605051002020D02" pitchFamily="82" charset="0"/>
              </a:rPr>
              <a:t>Э</a:t>
            </a:r>
            <a:r>
              <a:rPr lang="ru-RU" sz="8800" b="1" spc="3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Р</a:t>
            </a:r>
            <a:r>
              <a:rPr lang="ru-RU" sz="8800" b="1" spc="300" dirty="0" smtClean="0">
                <a:solidFill>
                  <a:schemeClr val="accent6"/>
                </a:solidFill>
                <a:latin typeface="Gabriola" panose="04040605051002020D02" pitchFamily="82" charset="0"/>
              </a:rPr>
              <a:t>О</a:t>
            </a:r>
            <a:r>
              <a:rPr lang="ru-RU" sz="8800" b="1" spc="3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П</a:t>
            </a:r>
            <a:r>
              <a:rPr lang="ru-RU" sz="8800" b="1" spc="3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О</a:t>
            </a:r>
            <a:r>
              <a:rPr lang="ru-RU" sz="88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Р</a:t>
            </a:r>
            <a:r>
              <a:rPr lang="ru-RU" sz="8800" b="1" spc="300" dirty="0" smtClean="0">
                <a:solidFill>
                  <a:schemeClr val="accent2"/>
                </a:solidFill>
                <a:latin typeface="Gabriola" panose="04040605051002020D02" pitchFamily="82" charset="0"/>
              </a:rPr>
              <a:t>Т</a:t>
            </a:r>
            <a:endParaRPr lang="ru-RU" sz="8800" b="1" spc="300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461" y="1119550"/>
            <a:ext cx="1005513" cy="1276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237" y="790337"/>
            <a:ext cx="271295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70" y="973007"/>
            <a:ext cx="5066598" cy="506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700" y="165100"/>
            <a:ext cx="10972800" cy="6540500"/>
          </a:xfrm>
        </p:spPr>
        <p:txBody>
          <a:bodyPr>
            <a:normAutofit fontScale="25000" lnSpcReduction="20000"/>
          </a:bodyPr>
          <a:lstStyle/>
          <a:p>
            <a:r>
              <a:rPr lang="ru-RU" sz="4800" dirty="0"/>
              <a:t>ХОД ЗАНЯТИЯ:</a:t>
            </a:r>
          </a:p>
          <a:p>
            <a:pPr marL="0" indent="0">
              <a:buNone/>
            </a:pPr>
            <a:r>
              <a:rPr lang="ru-RU" sz="4800" dirty="0"/>
              <a:t>Педагог приглашает детей в зал, дети здороваются с гостями.</a:t>
            </a:r>
          </a:p>
          <a:p>
            <a:pPr marL="0" indent="0">
              <a:buNone/>
            </a:pPr>
            <a:r>
              <a:rPr lang="ru-RU" sz="4800" dirty="0"/>
              <a:t>Логопед: Ребята, сегодня в наш детский сад пришло необычное письмо - Заказное, а это значит, что в нем очень важные документы. Что же там может быть? (Открывает письмо. В нем письмо и билеты.). Словарик, житель необычной страны «Словарии», прислал письмо. Он приглашает нас в гости. А для путешествия по его стране предлагает воспользоваться вот этими билетами: на поезд, самолет и корабль. С путешествием по «Словарии» все понятно- билеты есть, а вот как нам перебраться  в эту страну?  На чем мы можем отправиться в путешествие?</a:t>
            </a:r>
          </a:p>
          <a:p>
            <a:pPr marL="0" indent="0">
              <a:buNone/>
            </a:pPr>
            <a:r>
              <a:rPr lang="ru-RU" sz="4800" dirty="0"/>
              <a:t>Логопед: Сейчас я вам загадаю загадку, и вы узнаете на чем мы отправимся в наше путешествие. </a:t>
            </a:r>
          </a:p>
          <a:p>
            <a:pPr marL="0" indent="0">
              <a:buNone/>
            </a:pPr>
            <a:r>
              <a:rPr lang="ru-RU" sz="4800" dirty="0"/>
              <a:t>Твой хвостик я в руке держал</a:t>
            </a:r>
          </a:p>
          <a:p>
            <a:pPr marL="0" indent="0">
              <a:buNone/>
            </a:pPr>
            <a:r>
              <a:rPr lang="ru-RU" sz="4800" dirty="0"/>
              <a:t>Ты -  полетел, я – побежал.</a:t>
            </a:r>
          </a:p>
          <a:p>
            <a:pPr marL="0" indent="0">
              <a:buNone/>
            </a:pPr>
            <a:r>
              <a:rPr lang="ru-RU" sz="4800" dirty="0"/>
              <a:t>(Воздушный шарик).</a:t>
            </a:r>
          </a:p>
          <a:p>
            <a:pPr marL="0" indent="0">
              <a:buNone/>
            </a:pPr>
            <a:r>
              <a:rPr lang="ru-RU" sz="4800" dirty="0"/>
              <a:t>Ребята, а вот и наш транспорт – воздушные шары или еще их можно назвать ДИРИЖАБЛЬ. Давайте их немножко надуем и полетим. (Упражнение на дыхание). Дети берут шары и проходят сделав круг.</a:t>
            </a:r>
          </a:p>
          <a:p>
            <a:pPr marL="0" indent="0">
              <a:buNone/>
            </a:pPr>
            <a:r>
              <a:rPr lang="ru-RU" sz="4800" dirty="0"/>
              <a:t>Декорация на экране меняется – карта страны с областями</a:t>
            </a:r>
          </a:p>
          <a:p>
            <a:pPr marL="0" indent="0">
              <a:buNone/>
            </a:pPr>
            <a:r>
              <a:rPr lang="ru-RU" sz="4800" dirty="0"/>
              <a:t>Логопед: А вот мы и в гостях, в стране «Словарии». Давайте припаркуем наше средство передвижения и остановимся. Располагайтесь поудобнее (дети проходят на стульчики)</a:t>
            </a:r>
          </a:p>
          <a:p>
            <a:pPr marL="0" indent="0">
              <a:buNone/>
            </a:pPr>
            <a:r>
              <a:rPr lang="ru-RU" sz="4800" dirty="0"/>
              <a:t>Появляется Словарик на экране.</a:t>
            </a:r>
          </a:p>
          <a:p>
            <a:pPr marL="0" indent="0">
              <a:buNone/>
            </a:pPr>
            <a:r>
              <a:rPr lang="ru-RU" sz="4800" dirty="0"/>
              <a:t>«Здравствуйте, мои друзья! </a:t>
            </a:r>
          </a:p>
          <a:p>
            <a:pPr marL="0" indent="0">
              <a:buNone/>
            </a:pPr>
            <a:r>
              <a:rPr lang="ru-RU" sz="4800" dirty="0"/>
              <a:t>Очень рад вас видеть я! </a:t>
            </a:r>
          </a:p>
          <a:p>
            <a:pPr marL="0" indent="0">
              <a:buNone/>
            </a:pPr>
            <a:r>
              <a:rPr lang="ru-RU" sz="4800" dirty="0"/>
              <a:t>В гости Вас всех приглашаю –</a:t>
            </a:r>
          </a:p>
          <a:p>
            <a:pPr marL="0" indent="0">
              <a:buNone/>
            </a:pPr>
            <a:r>
              <a:rPr lang="ru-RU" sz="4800" dirty="0"/>
              <a:t>Познакомиться желаю!</a:t>
            </a:r>
          </a:p>
          <a:p>
            <a:pPr marL="0" indent="0">
              <a:buNone/>
            </a:pPr>
            <a:r>
              <a:rPr lang="ru-RU" sz="4800" dirty="0"/>
              <a:t>Надеюсь вам будет интересно, потому что моя страна полна интересных открытий и сюрпризов! Все гости моей страны наполняют интересными словами новую Книгу! Успехов вам в путешествии и Добро пожаловать!»</a:t>
            </a:r>
          </a:p>
          <a:p>
            <a:pPr marL="0" indent="0">
              <a:buNone/>
            </a:pPr>
            <a:r>
              <a:rPr lang="ru-RU" sz="4800" dirty="0"/>
              <a:t>Какое интересное имя у жителя этой страны – Словарик. Что же означает слово «Словарь»? (Дается понятие слова Словарь – это сборник слов с толкованием). Ребята, посмотрите какая большая эта Страна, «Словария». Она разбита на множество областей. И чтобы нам отправиться в путешествие, нужно отгадать загадку:</a:t>
            </a:r>
          </a:p>
          <a:p>
            <a:pPr marL="0" indent="0">
              <a:buNone/>
            </a:pPr>
            <a:r>
              <a:rPr lang="ru-RU" sz="4800" dirty="0"/>
              <a:t>Тут грохочут поезда,</a:t>
            </a:r>
          </a:p>
          <a:p>
            <a:pPr marL="0" indent="0">
              <a:buNone/>
            </a:pPr>
            <a:r>
              <a:rPr lang="ru-RU" sz="4800" dirty="0"/>
              <a:t>Шумно тут почти всегда,</a:t>
            </a:r>
          </a:p>
          <a:p>
            <a:pPr marL="0" indent="0">
              <a:buNone/>
            </a:pPr>
            <a:r>
              <a:rPr lang="ru-RU" sz="4800" dirty="0"/>
              <a:t>Если едем на край света </a:t>
            </a:r>
          </a:p>
          <a:p>
            <a:pPr marL="0" indent="0">
              <a:buNone/>
            </a:pPr>
            <a:r>
              <a:rPr lang="ru-RU" sz="4800" dirty="0"/>
              <a:t>Покупаем тут билеты</a:t>
            </a:r>
            <a:r>
              <a:rPr lang="ru-RU" sz="4800" dirty="0" smtClean="0"/>
              <a:t>.</a:t>
            </a:r>
            <a:endParaRPr lang="ru-RU" sz="4800" dirty="0"/>
          </a:p>
          <a:p>
            <a:pPr marL="0" indent="0">
              <a:buNone/>
            </a:pPr>
            <a:r>
              <a:rPr lang="ru-RU" sz="4800" dirty="0"/>
              <a:t>(Железнодорожный вокзал</a:t>
            </a:r>
            <a:r>
              <a:rPr lang="ru-RU" sz="4800" dirty="0" smtClean="0"/>
              <a:t>).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56210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419" y="687589"/>
            <a:ext cx="9066336" cy="51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59" y="711812"/>
            <a:ext cx="3338229" cy="3881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55" b="20319"/>
          <a:stretch/>
        </p:blipFill>
        <p:spPr>
          <a:xfrm>
            <a:off x="4935813" y="402250"/>
            <a:ext cx="6261575" cy="4464305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178517" y="3652838"/>
            <a:ext cx="9144000" cy="3323984"/>
          </a:xfrm>
        </p:spPr>
        <p:txBody>
          <a:bodyPr>
            <a:noAutofit/>
          </a:bodyPr>
          <a:lstStyle/>
          <a:p>
            <a:r>
              <a:rPr lang="ru-RU" sz="180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С</a:t>
            </a:r>
            <a:r>
              <a:rPr lang="ru-RU" sz="18000" b="1" spc="300" dirty="0" smtClean="0">
                <a:solidFill>
                  <a:schemeClr val="accent2"/>
                </a:solidFill>
                <a:latin typeface="Gabriola" panose="04040605051002020D02" pitchFamily="82" charset="0"/>
              </a:rPr>
              <a:t>Л</a:t>
            </a:r>
            <a:r>
              <a:rPr lang="ru-RU" sz="18000" b="1" spc="300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О</a:t>
            </a:r>
            <a:r>
              <a:rPr lang="ru-RU" sz="18000" b="1" spc="300" dirty="0" smtClean="0">
                <a:solidFill>
                  <a:schemeClr val="accent6"/>
                </a:solidFill>
                <a:latin typeface="Gabriola" panose="04040605051002020D02" pitchFamily="82" charset="0"/>
              </a:rPr>
              <a:t>В</a:t>
            </a:r>
            <a:r>
              <a:rPr lang="ru-RU" sz="18000" b="1" spc="3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А</a:t>
            </a:r>
            <a:r>
              <a:rPr lang="ru-RU" sz="18000" b="1" spc="3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Р</a:t>
            </a:r>
            <a:r>
              <a:rPr lang="ru-RU" sz="18000" b="1" spc="3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И</a:t>
            </a:r>
            <a:r>
              <a:rPr lang="ru-RU" sz="180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Я</a:t>
            </a:r>
            <a:endParaRPr lang="ru-RU" sz="18000" b="1" spc="300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432" y="533364"/>
            <a:ext cx="736585" cy="934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t="7618" r="67770" b="34720"/>
          <a:stretch/>
        </p:blipFill>
        <p:spPr>
          <a:xfrm>
            <a:off x="9249846" y="1408673"/>
            <a:ext cx="657244" cy="1151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20" b="30389"/>
          <a:stretch/>
        </p:blipFill>
        <p:spPr>
          <a:xfrm>
            <a:off x="6037374" y="1980343"/>
            <a:ext cx="1055456" cy="1308118"/>
          </a:xfrm>
          <a:prstGeom prst="rect">
            <a:avLst/>
          </a:prstGeom>
        </p:spPr>
      </p:pic>
      <p:pic>
        <p:nvPicPr>
          <p:cNvPr id="3" name="Мне очень приятн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3717" y="38307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082" y="651309"/>
            <a:ext cx="4203000" cy="555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754" y="5011572"/>
            <a:ext cx="2703027" cy="1615869"/>
          </a:xfrm>
          <a:prstGeom prst="rect">
            <a:avLst/>
          </a:prstGeom>
        </p:spPr>
      </p:pic>
      <p:pic>
        <p:nvPicPr>
          <p:cNvPr id="12" name="Рисунок 11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264" y="3425465"/>
            <a:ext cx="1980951" cy="19809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306" y="1153991"/>
            <a:ext cx="2862445" cy="1834097"/>
          </a:xfrm>
          <a:prstGeom prst="rect">
            <a:avLst/>
          </a:prstGeom>
        </p:spPr>
      </p:pic>
      <p:pic>
        <p:nvPicPr>
          <p:cNvPr id="15" name="Рисунок 14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757" y="1527468"/>
            <a:ext cx="2257353" cy="2396041"/>
          </a:xfrm>
          <a:prstGeom prst="rect">
            <a:avLst/>
          </a:prstGeom>
        </p:spPr>
      </p:pic>
      <p:pic>
        <p:nvPicPr>
          <p:cNvPr id="16" name="Рисунок 15">
            <a:hlinkClick r:id="rId9" action="ppaction://hlinkpres?slideindex=1&amp;slidetitle=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37" y="651309"/>
            <a:ext cx="2311464" cy="1834097"/>
          </a:xfrm>
          <a:prstGeom prst="rect">
            <a:avLst/>
          </a:prstGeom>
        </p:spPr>
      </p:pic>
      <p:pic>
        <p:nvPicPr>
          <p:cNvPr id="17" name="Рисунок 16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42" y="2769966"/>
            <a:ext cx="1800904" cy="18029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735" y="4777475"/>
            <a:ext cx="3034790" cy="195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2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700" y="165100"/>
            <a:ext cx="10972800" cy="65405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4800" dirty="0"/>
              <a:t>Логопед:</a:t>
            </a:r>
          </a:p>
          <a:p>
            <a:pPr marL="0" indent="0">
              <a:buNone/>
            </a:pPr>
            <a:r>
              <a:rPr lang="ru-RU" sz="4800" dirty="0"/>
              <a:t>Посмотрите, что вы видите на экране? С интересным словом Паровоз нас познакомит Никита.  </a:t>
            </a:r>
          </a:p>
          <a:p>
            <a:pPr marL="0" indent="0">
              <a:buNone/>
            </a:pPr>
            <a:r>
              <a:rPr lang="ru-RU" sz="4800" dirty="0"/>
              <a:t>Презентация проекта «Паровоз».</a:t>
            </a:r>
          </a:p>
          <a:p>
            <a:pPr marL="0" indent="0">
              <a:buNone/>
            </a:pPr>
            <a:r>
              <a:rPr lang="ru-RU" sz="4800" dirty="0"/>
              <a:t> (Представление проекта Презентация</a:t>
            </a:r>
            <a:r>
              <a:rPr lang="ru-RU" sz="4800" dirty="0" smtClean="0"/>
              <a:t>)</a:t>
            </a:r>
            <a:endParaRPr lang="ru-RU" sz="4800" dirty="0"/>
          </a:p>
          <a:p>
            <a:pPr marL="0" indent="0">
              <a:buNone/>
            </a:pPr>
            <a:r>
              <a:rPr lang="ru-RU" sz="4800" dirty="0"/>
              <a:t>  Спасибо, Никита! Твой проект отлично дополнит нашу книгу «Сложных слов». </a:t>
            </a:r>
          </a:p>
          <a:p>
            <a:pPr marL="0" indent="0">
              <a:buNone/>
            </a:pPr>
            <a:r>
              <a:rPr lang="ru-RU" sz="4800" dirty="0"/>
              <a:t>Вот и пригодился нам железнодорожный билет! Отправляемся с вами дальше? </a:t>
            </a:r>
          </a:p>
          <a:p>
            <a:pPr marL="0" indent="0">
              <a:buNone/>
            </a:pPr>
            <a:r>
              <a:rPr lang="ru-RU" sz="4800" dirty="0"/>
              <a:t>Игра на развитие силы голоса «Поезд».</a:t>
            </a:r>
          </a:p>
          <a:p>
            <a:pPr marL="0" indent="0">
              <a:buNone/>
            </a:pPr>
            <a:r>
              <a:rPr lang="ru-RU" sz="4800" dirty="0"/>
              <a:t>Поезд едет не спеша</a:t>
            </a:r>
          </a:p>
          <a:p>
            <a:pPr marL="0" indent="0">
              <a:buNone/>
            </a:pPr>
            <a:r>
              <a:rPr lang="ru-RU" sz="4800" dirty="0"/>
              <a:t>Ж-Ч-Ш-Щ</a:t>
            </a:r>
          </a:p>
          <a:p>
            <a:pPr marL="0" indent="0">
              <a:buNone/>
            </a:pPr>
            <a:r>
              <a:rPr lang="ru-RU" sz="4800" dirty="0" smtClean="0"/>
              <a:t>Ж-Ч-Ш-Щ</a:t>
            </a:r>
            <a:endParaRPr lang="ru-RU" sz="4800" dirty="0"/>
          </a:p>
          <a:p>
            <a:pPr marL="0" indent="0">
              <a:buNone/>
            </a:pPr>
            <a:r>
              <a:rPr lang="ru-RU" sz="4800" dirty="0"/>
              <a:t>Тридцать три вагона в ряд,</a:t>
            </a:r>
          </a:p>
          <a:p>
            <a:pPr marL="0" indent="0">
              <a:buNone/>
            </a:pPr>
            <a:r>
              <a:rPr lang="ru-RU" sz="4800" dirty="0"/>
              <a:t>Тараторят, тарахтят,</a:t>
            </a:r>
          </a:p>
          <a:p>
            <a:pPr marL="0" indent="0">
              <a:buNone/>
            </a:pPr>
            <a:r>
              <a:rPr lang="ru-RU" sz="4800" dirty="0"/>
              <a:t>Тараторят, тарахтят.</a:t>
            </a:r>
          </a:p>
          <a:p>
            <a:pPr marL="0" indent="0">
              <a:buNone/>
            </a:pPr>
            <a:endParaRPr lang="ru-RU" sz="4800" dirty="0"/>
          </a:p>
          <a:p>
            <a:pPr marL="0" indent="0">
              <a:buNone/>
            </a:pPr>
            <a:r>
              <a:rPr lang="ru-RU" sz="4800" dirty="0"/>
              <a:t>Друзья, нас ждут новые открытия! Угадайте, куда мы прибыли с вами? (Читает на экране загадку).</a:t>
            </a:r>
          </a:p>
          <a:p>
            <a:pPr marL="0" indent="0">
              <a:buNone/>
            </a:pPr>
            <a:r>
              <a:rPr lang="ru-RU" sz="4800" dirty="0"/>
              <a:t>Здесь корабли выходят из гавани,</a:t>
            </a:r>
          </a:p>
          <a:p>
            <a:pPr marL="0" indent="0">
              <a:buNone/>
            </a:pPr>
            <a:r>
              <a:rPr lang="ru-RU" sz="4800" dirty="0"/>
              <a:t>Отправляясь в далекое плаванье,</a:t>
            </a:r>
          </a:p>
          <a:p>
            <a:pPr marL="0" indent="0">
              <a:buNone/>
            </a:pPr>
            <a:r>
              <a:rPr lang="ru-RU" sz="4800" dirty="0"/>
              <a:t> Взяв пассажиров и груз на борт,</a:t>
            </a:r>
          </a:p>
          <a:p>
            <a:pPr marL="0" indent="0">
              <a:buNone/>
            </a:pPr>
            <a:r>
              <a:rPr lang="ru-RU" sz="4800" dirty="0"/>
              <a:t>Ну конечно же это -  (ПОРТ)</a:t>
            </a:r>
          </a:p>
          <a:p>
            <a:pPr marL="0" indent="0">
              <a:buNone/>
            </a:pPr>
            <a:r>
              <a:rPr lang="ru-RU" sz="4800" dirty="0"/>
              <a:t>(На экране картинка Ледокол.) Что это? (ответы детей – Корабль, Ледокол). А с этим интересным сложным словом нас познакомит– Артем.</a:t>
            </a:r>
          </a:p>
          <a:p>
            <a:pPr marL="0" indent="0">
              <a:buNone/>
            </a:pPr>
            <a:r>
              <a:rPr lang="ru-RU" sz="4800" dirty="0"/>
              <a:t>Презентация проекта «Ледокол».</a:t>
            </a:r>
          </a:p>
          <a:p>
            <a:pPr marL="0" indent="0">
              <a:buNone/>
            </a:pPr>
            <a:r>
              <a:rPr lang="ru-RU" sz="4800" dirty="0"/>
              <a:t>(форма презентации – рассказ по мнемосхеме)</a:t>
            </a:r>
          </a:p>
          <a:p>
            <a:pPr marL="0" indent="0">
              <a:buNone/>
            </a:pPr>
            <a:r>
              <a:rPr lang="ru-RU" sz="4800" dirty="0"/>
              <a:t>Логопед: Артем, твои друзья дополнят твой рассказ и поведают нам о том, кто обитает в холодных, заснеженных краях.</a:t>
            </a:r>
          </a:p>
          <a:p>
            <a:pPr marL="0" indent="0">
              <a:buNone/>
            </a:pPr>
            <a:r>
              <a:rPr lang="ru-RU" sz="4800" dirty="0"/>
              <a:t>Продолжение презентации проекта «Ледокол». Обитатели Арктики и Антарктиды</a:t>
            </a:r>
            <a:r>
              <a:rPr lang="ru-RU" sz="4800" dirty="0" smtClean="0"/>
              <a:t>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11255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700" y="165100"/>
            <a:ext cx="10972800" cy="65405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sz="4800" dirty="0"/>
          </a:p>
          <a:p>
            <a:pPr marL="0" indent="0">
              <a:buNone/>
            </a:pPr>
            <a:r>
              <a:rPr lang="ru-RU" sz="4800" dirty="0"/>
              <a:t>Логопед: Спасибо, ребята за интересную информацию. Ваш проект мы вложим в «Книгу сложных слов».</a:t>
            </a:r>
          </a:p>
          <a:p>
            <a:pPr marL="0" indent="0">
              <a:buNone/>
            </a:pPr>
            <a:r>
              <a:rPr lang="ru-RU" sz="4800" dirty="0"/>
              <a:t>Вы, ребята все, конечно же, большие фантазёры! И об одной из таких фантазий мы узнаем из авторской сказки от Алины.</a:t>
            </a:r>
          </a:p>
          <a:p>
            <a:pPr marL="0" indent="0">
              <a:buNone/>
            </a:pPr>
            <a:r>
              <a:rPr lang="ru-RU" sz="4800" dirty="0"/>
              <a:t>Презентация проекта «Умка на льдине»</a:t>
            </a:r>
          </a:p>
          <a:p>
            <a:pPr marL="0" indent="0">
              <a:buNone/>
            </a:pPr>
            <a:r>
              <a:rPr lang="ru-RU" sz="4800" dirty="0"/>
              <a:t>(3-D книга форма презентации – сказка</a:t>
            </a:r>
          </a:p>
          <a:p>
            <a:pPr marL="0" indent="0">
              <a:buNone/>
            </a:pPr>
            <a:r>
              <a:rPr lang="ru-RU" sz="4800" dirty="0"/>
              <a:t>/сказка сопровождается игрой/ света).</a:t>
            </a:r>
          </a:p>
          <a:p>
            <a:pPr marL="0" indent="0">
              <a:buNone/>
            </a:pPr>
            <a:endParaRPr lang="ru-RU" sz="4800" dirty="0"/>
          </a:p>
          <a:p>
            <a:pPr marL="0" indent="0">
              <a:buNone/>
            </a:pPr>
            <a:r>
              <a:rPr lang="ru-RU" sz="4800" dirty="0"/>
              <a:t>Вкладываем и эту интересную историю в нашу книгу.</a:t>
            </a:r>
          </a:p>
          <a:p>
            <a:pPr marL="0" indent="0">
              <a:buNone/>
            </a:pPr>
            <a:r>
              <a:rPr lang="ru-RU" sz="4800" dirty="0"/>
              <a:t>Логопед: А вот о том каким транспортом можно передвигаться по снегу, нам расскажет  - …..</a:t>
            </a:r>
          </a:p>
          <a:p>
            <a:pPr marL="0" indent="0">
              <a:buNone/>
            </a:pPr>
            <a:r>
              <a:rPr lang="ru-RU" sz="4800" dirty="0"/>
              <a:t>Презентация проекта «Снегоход»</a:t>
            </a:r>
          </a:p>
          <a:p>
            <a:pPr marL="0" indent="0">
              <a:buNone/>
            </a:pPr>
            <a:r>
              <a:rPr lang="ru-RU" sz="4800" dirty="0"/>
              <a:t>(форма представления – презентация)</a:t>
            </a:r>
          </a:p>
          <a:p>
            <a:pPr marL="0" indent="0">
              <a:buNone/>
            </a:pPr>
            <a:r>
              <a:rPr lang="ru-RU" sz="4800" dirty="0"/>
              <a:t>Логопед: И этот проект мы вкладываем в нашу Книгу.</a:t>
            </a:r>
          </a:p>
          <a:p>
            <a:pPr marL="0" indent="0">
              <a:buNone/>
            </a:pPr>
            <a:r>
              <a:rPr lang="ru-RU" sz="4800" dirty="0"/>
              <a:t>Логопед: Теперь нам пригодится билет для морского путешествия? Пора отправляться в путь!</a:t>
            </a:r>
          </a:p>
          <a:p>
            <a:pPr marL="0" indent="0">
              <a:buNone/>
            </a:pPr>
            <a:r>
              <a:rPr lang="ru-RU" sz="4800" dirty="0"/>
              <a:t>(пальчиковая гимнастика Пароход)</a:t>
            </a:r>
          </a:p>
          <a:p>
            <a:pPr marL="0" indent="0">
              <a:buNone/>
            </a:pPr>
            <a:r>
              <a:rPr lang="ru-RU" sz="4800" dirty="0"/>
              <a:t>Пароход плывет по речке</a:t>
            </a:r>
          </a:p>
          <a:p>
            <a:pPr marL="0" indent="0">
              <a:buNone/>
            </a:pPr>
            <a:r>
              <a:rPr lang="ru-RU" sz="4800" dirty="0"/>
              <a:t>И пыхтит он словно печка!</a:t>
            </a:r>
          </a:p>
          <a:p>
            <a:pPr marL="0" indent="0">
              <a:buNone/>
            </a:pPr>
            <a:r>
              <a:rPr lang="ru-RU" sz="4800" dirty="0"/>
              <a:t>Пых – пых – пых!!!</a:t>
            </a:r>
          </a:p>
          <a:p>
            <a:pPr marL="0" indent="0">
              <a:buNone/>
            </a:pPr>
            <a:r>
              <a:rPr lang="ru-RU" sz="4800" dirty="0"/>
              <a:t>Обе ладони поставлены на ребро, мизинцы прижаты (как ковшик), а большие пальцы подняты вверх. </a:t>
            </a:r>
          </a:p>
          <a:p>
            <a:pPr marL="0" indent="0">
              <a:buNone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4347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700" y="165100"/>
            <a:ext cx="10972800" cy="65405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4800" dirty="0"/>
              <a:t>Логопед: О! Этот удивительный мир! Сколько интересного он открывает нам!</a:t>
            </a:r>
          </a:p>
          <a:p>
            <a:pPr marL="0" indent="0">
              <a:buNone/>
            </a:pPr>
            <a:r>
              <a:rPr lang="ru-RU" sz="4800" dirty="0"/>
              <a:t>Послушайте и угадайте о чем пойдет речь дальше:</a:t>
            </a:r>
          </a:p>
          <a:p>
            <a:pPr marL="0" indent="0">
              <a:buNone/>
            </a:pPr>
            <a:r>
              <a:rPr lang="ru-RU" sz="4800" dirty="0"/>
              <a:t>Одной ногой толкаемся,</a:t>
            </a:r>
          </a:p>
          <a:p>
            <a:pPr marL="0" indent="0">
              <a:buNone/>
            </a:pPr>
            <a:r>
              <a:rPr lang="ru-RU" sz="4800" dirty="0"/>
              <a:t>Другой ногой стоим.</a:t>
            </a:r>
          </a:p>
          <a:p>
            <a:pPr marL="0" indent="0">
              <a:buNone/>
            </a:pPr>
            <a:r>
              <a:rPr lang="ru-RU" sz="4800" dirty="0"/>
              <a:t>И очень быстро катимся.</a:t>
            </a:r>
          </a:p>
          <a:p>
            <a:pPr marL="0" indent="0">
              <a:buNone/>
            </a:pPr>
            <a:r>
              <a:rPr lang="ru-RU" sz="4800" dirty="0"/>
              <a:t>Практически – летим.</a:t>
            </a:r>
          </a:p>
          <a:p>
            <a:pPr marL="0" indent="0">
              <a:buNone/>
            </a:pPr>
            <a:r>
              <a:rPr lang="ru-RU" sz="4800" dirty="0"/>
              <a:t>Колесики красивые</a:t>
            </a:r>
          </a:p>
          <a:p>
            <a:pPr marL="0" indent="0">
              <a:buNone/>
            </a:pPr>
            <a:r>
              <a:rPr lang="ru-RU" sz="4800" dirty="0"/>
              <a:t>Обычно там их два,</a:t>
            </a:r>
          </a:p>
          <a:p>
            <a:pPr marL="0" indent="0">
              <a:buNone/>
            </a:pPr>
            <a:r>
              <a:rPr lang="ru-RU" sz="4800" dirty="0"/>
              <a:t>Еще на нем подножка есть</a:t>
            </a:r>
          </a:p>
          <a:p>
            <a:pPr marL="0" indent="0">
              <a:buNone/>
            </a:pPr>
            <a:r>
              <a:rPr lang="ru-RU" sz="4800" dirty="0"/>
              <a:t>Что это, детвора?! (Самокат)</a:t>
            </a:r>
          </a:p>
          <a:p>
            <a:pPr marL="0" indent="0">
              <a:buNone/>
            </a:pPr>
            <a:r>
              <a:rPr lang="ru-RU" sz="4800" dirty="0"/>
              <a:t>Конечно, это самокат! Именно он понадобится нам для выполнения следующего задания! Я не сомневаюсь, что вы справитесь даже с самой трудной задачей?! Так? А также я уверена, что вы любите кататься на самокатах!  Тогда вам все по плечу! </a:t>
            </a:r>
          </a:p>
          <a:p>
            <a:pPr marL="0" indent="0">
              <a:buNone/>
            </a:pPr>
            <a:endParaRPr lang="ru-RU" sz="4800" dirty="0"/>
          </a:p>
          <a:p>
            <a:pPr marL="0" indent="0">
              <a:buNone/>
            </a:pPr>
            <a:r>
              <a:rPr lang="ru-RU" sz="4800" dirty="0"/>
              <a:t>Игра «Собери </a:t>
            </a:r>
            <a:r>
              <a:rPr lang="ru-RU" sz="4800" dirty="0" err="1"/>
              <a:t>пазл</a:t>
            </a:r>
            <a:r>
              <a:rPr lang="ru-RU" sz="4800" dirty="0"/>
              <a:t> “ВЕЛОСИПЕД“»</a:t>
            </a:r>
          </a:p>
          <a:p>
            <a:pPr marL="0" indent="0">
              <a:buNone/>
            </a:pPr>
            <a:r>
              <a:rPr lang="ru-RU" sz="4800" dirty="0"/>
              <a:t>Два столика или тумбы находятся друг против друга. На одном из них находятся 6 конвертов (по количеству детей) - с 1 </a:t>
            </a:r>
            <a:r>
              <a:rPr lang="ru-RU" sz="4800" dirty="0" err="1"/>
              <a:t>пазлом</a:t>
            </a:r>
            <a:r>
              <a:rPr lang="ru-RU" sz="4800" dirty="0"/>
              <a:t> в конверте. Доставив на самокате конверты к противоположному столику поочередно, дети их вскрывают и собирают </a:t>
            </a:r>
            <a:r>
              <a:rPr lang="ru-RU" sz="4800" dirty="0" err="1"/>
              <a:t>пазл</a:t>
            </a:r>
            <a:r>
              <a:rPr lang="ru-RU" sz="4800" dirty="0"/>
              <a:t> –ВЕЛОСИПЕД. </a:t>
            </a:r>
          </a:p>
          <a:p>
            <a:pPr marL="0" indent="0">
              <a:buNone/>
            </a:pPr>
            <a:r>
              <a:rPr lang="ru-RU" sz="4800" dirty="0"/>
              <a:t>Посмотрите ребята, у нас получился Велосипед! Обратите внимание на экран: так выглядел самокат 200 лет назад, ведь именно от него произошел велосипед! Его создатель, немецкий профессор барон Карл фон </a:t>
            </a:r>
            <a:r>
              <a:rPr lang="ru-RU" sz="4800" dirty="0" err="1"/>
              <a:t>Дрез</a:t>
            </a:r>
            <a:r>
              <a:rPr lang="ru-RU" sz="4800" dirty="0"/>
              <a:t> окрестил "машиной для ходьбы". Но название это не прижилось, а изобретённый </a:t>
            </a:r>
            <a:r>
              <a:rPr lang="ru-RU" sz="4800" dirty="0" err="1"/>
              <a:t>Дрезом</a:t>
            </a:r>
            <a:r>
              <a:rPr lang="ru-RU" sz="4800" dirty="0"/>
              <a:t> самокат стали называть "дрезиной". За свою недолгую историю велосипед быстро преображался: менялись деревянные детали – спицы на колесах, механизм движения, сами колеса и внешний вид в целом. Вот таким мы знаем современный велосипед</a:t>
            </a:r>
            <a:r>
              <a:rPr lang="ru-RU" sz="4800" dirty="0" smtClean="0"/>
              <a:t>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19400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700" y="165100"/>
            <a:ext cx="10972800" cy="65405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4800" dirty="0"/>
              <a:t>Логопед: Однако, друзья, у нас остался еще один билет – угадайте куда нам надо дальше отправляться. (Читает загадку на экране). Что ж вперед!</a:t>
            </a:r>
          </a:p>
          <a:p>
            <a:pPr marL="0" indent="0">
              <a:buNone/>
            </a:pPr>
            <a:r>
              <a:rPr lang="ru-RU" sz="4800" dirty="0" err="1"/>
              <a:t>Физминутка</a:t>
            </a:r>
            <a:r>
              <a:rPr lang="ru-RU" sz="4800" dirty="0"/>
              <a:t> «Самолет»</a:t>
            </a:r>
          </a:p>
          <a:p>
            <a:pPr marL="0" indent="0">
              <a:buNone/>
            </a:pPr>
            <a:r>
              <a:rPr lang="ru-RU" sz="4800" dirty="0"/>
              <a:t>Мы садимся в самолет, (Дети приседают)</a:t>
            </a:r>
          </a:p>
          <a:p>
            <a:pPr marL="0" indent="0">
              <a:buNone/>
            </a:pPr>
            <a:r>
              <a:rPr lang="ru-RU" sz="4800" dirty="0"/>
              <a:t>Отправляемся в полет! («Заводят» самолет, встают, говорят: «ж-</a:t>
            </a:r>
            <a:r>
              <a:rPr lang="ru-RU" sz="4800" dirty="0" err="1"/>
              <a:t>жу</a:t>
            </a:r>
            <a:r>
              <a:rPr lang="ru-RU" sz="4800" dirty="0"/>
              <a:t>»)</a:t>
            </a:r>
          </a:p>
          <a:p>
            <a:pPr marL="0" indent="0">
              <a:buNone/>
            </a:pPr>
            <a:r>
              <a:rPr lang="ru-RU" sz="4800" dirty="0"/>
              <a:t>Мы летим над облаками. (Руки в стороны)</a:t>
            </a:r>
          </a:p>
          <a:p>
            <a:pPr marL="0" indent="0">
              <a:buNone/>
            </a:pPr>
            <a:r>
              <a:rPr lang="ru-RU" sz="4800" dirty="0"/>
              <a:t>Машем папе, машем маме. (По очереди обеими руками)</a:t>
            </a:r>
          </a:p>
          <a:p>
            <a:pPr marL="0" indent="0">
              <a:buNone/>
            </a:pPr>
            <a:r>
              <a:rPr lang="ru-RU" sz="4800" dirty="0"/>
              <a:t>Видим, как течет река, (Показывают руками волны)</a:t>
            </a:r>
          </a:p>
          <a:p>
            <a:pPr marL="0" indent="0">
              <a:buNone/>
            </a:pPr>
            <a:r>
              <a:rPr lang="ru-RU" sz="4800" dirty="0"/>
              <a:t>Видим в лодке рыбака. («Забрасывают» удочку)</a:t>
            </a:r>
          </a:p>
          <a:p>
            <a:pPr marL="0" indent="0">
              <a:buNone/>
            </a:pPr>
            <a:r>
              <a:rPr lang="ru-RU" sz="4800" dirty="0"/>
              <a:t>Осторожнее: гора! (Наклоняются влево, вправо, говорят : «ж-</a:t>
            </a:r>
            <a:r>
              <a:rPr lang="ru-RU" sz="4800" dirty="0" err="1"/>
              <a:t>жу</a:t>
            </a:r>
            <a:r>
              <a:rPr lang="ru-RU" sz="4800" dirty="0"/>
              <a:t>»)</a:t>
            </a:r>
          </a:p>
          <a:p>
            <a:pPr marL="0" indent="0">
              <a:buNone/>
            </a:pPr>
            <a:r>
              <a:rPr lang="ru-RU" sz="4800" dirty="0"/>
              <a:t>Приземляться нам пора! (Приседают)</a:t>
            </a:r>
          </a:p>
          <a:p>
            <a:pPr marL="0" indent="0">
              <a:buNone/>
            </a:pPr>
            <a:endParaRPr lang="ru-RU" sz="4800" dirty="0"/>
          </a:p>
          <a:p>
            <a:pPr marL="0" indent="0">
              <a:buNone/>
            </a:pPr>
            <a:r>
              <a:rPr lang="ru-RU" sz="4800" dirty="0"/>
              <a:t>Логопед: Вот пригодился нам и последний билет. Следующее сложное слово, о котором нам расскажет ……. «Самолет».</a:t>
            </a:r>
          </a:p>
          <a:p>
            <a:pPr marL="0" indent="0">
              <a:buNone/>
            </a:pPr>
            <a:r>
              <a:rPr lang="ru-RU" sz="4800" dirty="0"/>
              <a:t>Презентация «Самолет»</a:t>
            </a:r>
          </a:p>
          <a:p>
            <a:pPr marL="0" indent="0">
              <a:buNone/>
            </a:pPr>
            <a:r>
              <a:rPr lang="ru-RU" sz="4800" dirty="0"/>
              <a:t>(форма представления - презентация)</a:t>
            </a:r>
          </a:p>
          <a:p>
            <a:pPr marL="0" indent="0">
              <a:buNone/>
            </a:pPr>
            <a:r>
              <a:rPr lang="ru-RU" sz="4800" dirty="0"/>
              <a:t>Логопед:</a:t>
            </a:r>
          </a:p>
          <a:p>
            <a:pPr marL="0" indent="0">
              <a:buNone/>
            </a:pPr>
            <a:r>
              <a:rPr lang="ru-RU" sz="4800" dirty="0"/>
              <a:t>Спасибо …. Наша Книга становится все объемнее. </a:t>
            </a:r>
          </a:p>
          <a:p>
            <a:pPr marL="0" indent="0">
              <a:buNone/>
            </a:pPr>
            <a:r>
              <a:rPr lang="ru-RU" sz="4800" dirty="0"/>
              <a:t>Вкладываем и эту интересную историю в нашу книгу.</a:t>
            </a:r>
          </a:p>
          <a:p>
            <a:pPr marL="0" indent="0">
              <a:buNone/>
            </a:pPr>
            <a:r>
              <a:rPr lang="ru-RU" sz="4800" dirty="0"/>
              <a:t>Логопед: Следующая сказка-фантазерка, которую нам расскажет сейчас …….думаю вас всех развеселит!    </a:t>
            </a:r>
          </a:p>
          <a:p>
            <a:pPr marL="0" indent="0">
              <a:buNone/>
            </a:pPr>
            <a:r>
              <a:rPr lang="ru-RU" sz="4800" dirty="0"/>
              <a:t>		Презентация проекта «Слоненок и Жираф» </a:t>
            </a:r>
          </a:p>
          <a:p>
            <a:pPr marL="0" indent="0">
              <a:buNone/>
            </a:pPr>
            <a:r>
              <a:rPr lang="ru-RU" sz="4800" dirty="0"/>
              <a:t>(форма презентации – сказка-фантазёрка).</a:t>
            </a:r>
          </a:p>
          <a:p>
            <a:pPr marL="0" indent="0">
              <a:buNone/>
            </a:pPr>
            <a:r>
              <a:rPr lang="ru-RU" sz="4800" dirty="0"/>
              <a:t>Наша Книга сложных слов становится все больше. И такая сказка нам тоже пригодится!</a:t>
            </a:r>
          </a:p>
          <a:p>
            <a:pPr marL="0" indent="0">
              <a:buNone/>
            </a:pPr>
            <a:r>
              <a:rPr lang="ru-RU" sz="4800" dirty="0"/>
              <a:t>Логопед: </a:t>
            </a:r>
          </a:p>
          <a:p>
            <a:pPr marL="0" indent="0">
              <a:buNone/>
            </a:pPr>
            <a:r>
              <a:rPr lang="ru-RU" sz="4800" dirty="0"/>
              <a:t>Вот и готова наша «Книга сложных слов».  Пусть она будет подарком для Словарика.  </a:t>
            </a:r>
          </a:p>
        </p:txBody>
      </p:sp>
    </p:spTree>
    <p:extLst>
      <p:ext uri="{BB962C8B-B14F-4D97-AF65-F5344CB8AC3E}">
        <p14:creationId xmlns:p14="http://schemas.microsoft.com/office/powerpoint/2010/main" val="35217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700" y="165100"/>
            <a:ext cx="10972800" cy="65405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4800" dirty="0"/>
              <a:t>На экране появляется Словарик:</a:t>
            </a:r>
          </a:p>
          <a:p>
            <a:pPr marL="0" indent="0">
              <a:buNone/>
            </a:pPr>
            <a:r>
              <a:rPr lang="ru-RU" sz="4800" dirty="0"/>
              <a:t>«Мне очень приятно получить от вас этот подарок! И Я приготовил для вас в награду Грамоты. Они именные. Но вместе с благодарностью вы получите новое задание. Спасибо вам! И – до новых встреч!» </a:t>
            </a:r>
          </a:p>
          <a:p>
            <a:pPr marL="0" indent="0">
              <a:buNone/>
            </a:pPr>
            <a:endParaRPr lang="ru-RU" sz="4800" dirty="0"/>
          </a:p>
          <a:p>
            <a:pPr marL="0" indent="0">
              <a:buNone/>
            </a:pPr>
            <a:r>
              <a:rPr lang="ru-RU" sz="4800" dirty="0"/>
              <a:t>Приятно и познавательно мы провели время в гостях!</a:t>
            </a:r>
          </a:p>
          <a:p>
            <a:pPr marL="0" indent="0">
              <a:buNone/>
            </a:pPr>
            <a:r>
              <a:rPr lang="ru-RU" sz="4800" dirty="0"/>
              <a:t>Дети прощаются со Словариком.</a:t>
            </a:r>
          </a:p>
          <a:p>
            <a:pPr marL="0" indent="0">
              <a:buNone/>
            </a:pPr>
            <a:r>
              <a:rPr lang="ru-RU" sz="4800" dirty="0"/>
              <a:t>Логопед:  Вот эти Грамоты! (берет их со столика, приготовленные заранее –).</a:t>
            </a:r>
          </a:p>
          <a:p>
            <a:pPr marL="0" indent="0">
              <a:buNone/>
            </a:pPr>
            <a:r>
              <a:rPr lang="ru-RU" sz="4800" dirty="0"/>
              <a:t>Награждается Н.…. За активное участие подготовке проекта…. Ваше следующее задание от Словарика ………… (рассказать о словах-двойниках: крокодил-аллигатор, очки-пенсне, сумка-ридикюль, сапоги-бурки). Ребята, а что вам запомнилось из выступления Н.……</a:t>
            </a:r>
          </a:p>
          <a:p>
            <a:pPr marL="0" indent="0">
              <a:buNone/>
            </a:pPr>
            <a:r>
              <a:rPr lang="ru-RU" sz="4800" dirty="0"/>
              <a:t>_</a:t>
            </a:r>
          </a:p>
          <a:p>
            <a:pPr marL="0" indent="0">
              <a:buNone/>
            </a:pPr>
            <a:r>
              <a:rPr lang="ru-RU" sz="4800" dirty="0"/>
              <a:t>_</a:t>
            </a:r>
          </a:p>
          <a:p>
            <a:pPr marL="0" indent="0">
              <a:buNone/>
            </a:pPr>
            <a:r>
              <a:rPr lang="ru-RU" sz="4800" dirty="0"/>
              <a:t>_</a:t>
            </a:r>
          </a:p>
          <a:p>
            <a:pPr marL="0" indent="0">
              <a:buNone/>
            </a:pPr>
            <a:r>
              <a:rPr lang="ru-RU" sz="4800" dirty="0"/>
              <a:t>Награды вручены, задания получены.</a:t>
            </a:r>
          </a:p>
          <a:p>
            <a:pPr marL="0" indent="0">
              <a:buNone/>
            </a:pPr>
            <a:r>
              <a:rPr lang="ru-RU" sz="4800" dirty="0"/>
              <a:t>А наши «Дирижабли» нас уже заждались! </a:t>
            </a:r>
          </a:p>
          <a:p>
            <a:pPr marL="0" indent="0">
              <a:buNone/>
            </a:pPr>
            <a:r>
              <a:rPr lang="ru-RU" sz="4800" dirty="0"/>
              <a:t>Воздушный шарик нас зовет </a:t>
            </a:r>
          </a:p>
          <a:p>
            <a:pPr marL="0" indent="0">
              <a:buNone/>
            </a:pPr>
            <a:r>
              <a:rPr lang="ru-RU" sz="4800" dirty="0"/>
              <a:t>И приглашает нас в полет!</a:t>
            </a:r>
          </a:p>
          <a:p>
            <a:pPr marL="0" indent="0">
              <a:buNone/>
            </a:pPr>
            <a:r>
              <a:rPr lang="ru-RU" sz="4800" dirty="0"/>
              <a:t>(Дети берут шарики и возвращаются в группу)</a:t>
            </a:r>
          </a:p>
          <a:p>
            <a:pPr marL="0" indent="0">
              <a:buNone/>
            </a:pPr>
            <a:r>
              <a:rPr lang="ru-RU" sz="4800" dirty="0"/>
              <a:t>Пришло время отправляться нам в обратный путь и поделиться новыми заданиями со своими друзьями.</a:t>
            </a:r>
          </a:p>
          <a:p>
            <a:pPr marL="0" indent="0">
              <a:buNone/>
            </a:pPr>
            <a:endParaRPr lang="ru-RU" sz="4800" dirty="0"/>
          </a:p>
          <a:p>
            <a:pPr marL="0" indent="0">
              <a:buNone/>
            </a:pPr>
            <a:r>
              <a:rPr lang="ru-RU" sz="4800" dirty="0" smtClean="0"/>
              <a:t>. 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9095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0"/>
            <a:ext cx="8499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45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7047" y="3499187"/>
            <a:ext cx="2353897" cy="29461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45" b="20935"/>
          <a:stretch/>
        </p:blipFill>
        <p:spPr>
          <a:xfrm>
            <a:off x="181258" y="163245"/>
            <a:ext cx="9075293" cy="640381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492717" y="609600"/>
            <a:ext cx="9144000" cy="3323984"/>
          </a:xfrm>
        </p:spPr>
        <p:txBody>
          <a:bodyPr>
            <a:noAutofit/>
          </a:bodyPr>
          <a:lstStyle/>
          <a:p>
            <a:r>
              <a:rPr lang="ru-RU" sz="180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С</a:t>
            </a:r>
            <a:r>
              <a:rPr lang="ru-RU" sz="18000" b="1" spc="300" dirty="0" smtClean="0">
                <a:solidFill>
                  <a:schemeClr val="accent2"/>
                </a:solidFill>
                <a:latin typeface="Gabriola" panose="04040605051002020D02" pitchFamily="82" charset="0"/>
              </a:rPr>
              <a:t>Л</a:t>
            </a:r>
            <a:r>
              <a:rPr lang="ru-RU" sz="18000" b="1" spc="300" dirty="0" smtClean="0">
                <a:solidFill>
                  <a:srgbClr val="FFFF00"/>
                </a:solidFill>
                <a:latin typeface="Gabriola" panose="04040605051002020D02" pitchFamily="82" charset="0"/>
              </a:rPr>
              <a:t>О</a:t>
            </a:r>
            <a:r>
              <a:rPr lang="ru-RU" sz="18000" b="1" spc="300" dirty="0" smtClean="0">
                <a:solidFill>
                  <a:schemeClr val="accent6"/>
                </a:solidFill>
                <a:latin typeface="Gabriola" panose="04040605051002020D02" pitchFamily="82" charset="0"/>
              </a:rPr>
              <a:t>В</a:t>
            </a:r>
            <a:r>
              <a:rPr lang="ru-RU" sz="18000" b="1" spc="3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А</a:t>
            </a:r>
            <a:r>
              <a:rPr lang="ru-RU" sz="18000" b="1" spc="300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Р</a:t>
            </a:r>
            <a:r>
              <a:rPr lang="ru-RU" sz="18000" b="1" spc="300" dirty="0" smtClean="0">
                <a:solidFill>
                  <a:srgbClr val="7030A0"/>
                </a:solidFill>
                <a:latin typeface="Gabriola" panose="04040605051002020D02" pitchFamily="82" charset="0"/>
              </a:rPr>
              <a:t>И</a:t>
            </a:r>
            <a:r>
              <a:rPr lang="ru-RU" sz="18000" b="1" spc="3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Я</a:t>
            </a:r>
            <a:endParaRPr lang="ru-RU" sz="18000" b="1" spc="300" dirty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pic>
        <p:nvPicPr>
          <p:cNvPr id="3" name="Здравствуйт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3995" y="557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indefinit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1466</Words>
  <Application>Microsoft Office PowerPoint</Application>
  <PresentationFormat>Широкоэкранный</PresentationFormat>
  <Paragraphs>163</Paragraphs>
  <Slides>22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Gabriola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СЛОВАРИЯ</vt:lpstr>
      <vt:lpstr>ЖЕЛЕЗНО ДОРОЖНЫЙ ВОКЗАЛ</vt:lpstr>
      <vt:lpstr>Презентация PowerPoint</vt:lpstr>
      <vt:lpstr>ПОРТ</vt:lpstr>
      <vt:lpstr>Презентация PowerPoint</vt:lpstr>
      <vt:lpstr>Презентация PowerPoint</vt:lpstr>
      <vt:lpstr>Презентация PowerPoint</vt:lpstr>
      <vt:lpstr>САМОКАТ</vt:lpstr>
      <vt:lpstr>Презентация PowerPoint</vt:lpstr>
      <vt:lpstr>АЭРОПОРТ</vt:lpstr>
      <vt:lpstr>Презентация PowerPoint</vt:lpstr>
      <vt:lpstr>Презентация PowerPoint</vt:lpstr>
      <vt:lpstr>СЛОВАРИЯ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66</cp:revision>
  <dcterms:created xsi:type="dcterms:W3CDTF">2015-01-21T13:25:48Z</dcterms:created>
  <dcterms:modified xsi:type="dcterms:W3CDTF">2016-10-19T13:54:31Z</dcterms:modified>
</cp:coreProperties>
</file>