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3657" r:id="rId3"/>
    <p:sldMasterId id="2147483793" r:id="rId4"/>
    <p:sldMasterId id="2147483805" r:id="rId5"/>
  </p:sldMasterIdLst>
  <p:notesMasterIdLst>
    <p:notesMasterId r:id="rId43"/>
  </p:notesMasterIdLst>
  <p:sldIdLst>
    <p:sldId id="288" r:id="rId6"/>
    <p:sldId id="289" r:id="rId7"/>
    <p:sldId id="290" r:id="rId8"/>
    <p:sldId id="291" r:id="rId9"/>
    <p:sldId id="277" r:id="rId10"/>
    <p:sldId id="279" r:id="rId11"/>
    <p:sldId id="273" r:id="rId12"/>
    <p:sldId id="260" r:id="rId13"/>
    <p:sldId id="258" r:id="rId14"/>
    <p:sldId id="284" r:id="rId15"/>
    <p:sldId id="302" r:id="rId16"/>
    <p:sldId id="293" r:id="rId17"/>
    <p:sldId id="259" r:id="rId18"/>
    <p:sldId id="306" r:id="rId19"/>
    <p:sldId id="307" r:id="rId20"/>
    <p:sldId id="313" r:id="rId21"/>
    <p:sldId id="309" r:id="rId22"/>
    <p:sldId id="308" r:id="rId23"/>
    <p:sldId id="312" r:id="rId24"/>
    <p:sldId id="278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85" r:id="rId33"/>
    <p:sldId id="286" r:id="rId34"/>
    <p:sldId id="301" r:id="rId35"/>
    <p:sldId id="271" r:id="rId36"/>
    <p:sldId id="272" r:id="rId37"/>
    <p:sldId id="294" r:id="rId38"/>
    <p:sldId id="295" r:id="rId39"/>
    <p:sldId id="303" r:id="rId40"/>
    <p:sldId id="305" r:id="rId41"/>
    <p:sldId id="29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  <a:srgbClr val="000099"/>
    <a:srgbClr val="CC0000"/>
    <a:srgbClr val="009900"/>
    <a:srgbClr val="D60093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C4764-4D72-4731-AEB5-04F9C2CA274E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7DFEC-FB0F-4DA4-8EE0-64886D597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7DFEC-FB0F-4DA4-8EE0-64886D5975E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7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F1E46B-D1FA-4362-A3A5-097B3EE84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7531-6B31-4B9B-AF10-2E91F2106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F1C80-BC4E-4F44-BAEE-966FDD0CD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320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20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78033F-E745-4129-AEEB-F1FF9514B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0837C-A551-4212-8E94-33625547F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023CC-5D4F-4408-B564-4450013D1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4A7F4-66D1-4B25-8EF9-1BF0CD365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85508-1EE6-4CC5-8186-2D7F4F046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321D-CB1E-4342-8C3F-C2ADB20B8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D7B19-1E2F-44D5-BC4C-7EA4414C0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D3DAE-774E-43A3-B795-1485E7F46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4322A-54F0-4C63-88B7-54E5B8933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64C9E-9A9D-4DCC-B4CC-C759921E2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C1108-6F59-4FE0-8127-6C7DE7122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DA8A6-3411-40F0-AB9D-E87BF1B8B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164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164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6C2152-B634-44A0-A87A-B14300E4F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36F76-0EB9-4B67-BE56-B718AC5F4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D9C10-91B9-4B36-9A6A-BBCD0A04F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97EF2-0030-4258-99E5-3841D0F17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1E188-E392-402E-B0EA-928C631D1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95FBD-81EB-497B-878F-380CFBA00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6A271-C7E9-40CC-9058-7202DAE73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6ECA8-BEFB-4AEB-86B0-0D6B674CF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085D0-28CE-48DA-AF9D-B934E60A7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C04C3-A40B-485D-9A63-532BAB682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7332-D701-407F-BDA7-9F6F08470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C9DE-633C-4AE9-AFD0-76FF53131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BD5802-D5D0-429F-9680-4438CCC6BF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32557D-9732-4FB6-B9E6-BA0217D209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8A5841-7205-4129-A9F8-60D16B0DFE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3E39AB-E1F6-470F-90E6-54CFBC64A4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F6A749-E8D6-4D82-BD26-28A950C253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90672A-324C-48FC-8E58-B65F928B14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0CEA9-0D5F-46F8-9089-A7DF36405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8F91D0-225D-4FE2-84A5-A9EC84A13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27413-E1D6-4092-81CC-D1D97ABE17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68E40A45-9ABB-402F-B909-EC039764C3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D9DAFF-4BBB-454D-A760-0B2AA2D158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C9824E-7DA5-486B-AA5A-8E7A5F7A36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6F653-FBFB-4B3A-9301-DAF927EB4C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87EC3-D050-4FF0-9C97-400C643794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8C916-9B69-4C14-9A1B-C50A7C7D4F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487DC-B2D4-491B-82FB-A117283FE0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6B2F3-B72E-4858-8FB0-494FF1D3FE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83E76-A1AA-41CF-A6B1-5BE75B5F6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3B893B-E27A-4728-A257-60E6FF70E1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78825-F866-4B02-A74D-3081327676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F5CDD477-B6A7-416D-A7EA-9406BD70DF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DDC8D-C5DC-44A1-A808-3E31C075C9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1F6AB-8DB4-482B-96E0-043AFD9F26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146EF-678A-43BC-9B88-925A8FF079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F5D42-ED6C-44A9-AA7C-BEA522006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A9CF7-4BA1-4C93-BAD4-3017EF24F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70415-0070-4442-A093-8D4565696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A63DD-59C0-4282-93D4-5AFF11CD9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71683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1684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1685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+mn-lt"/>
              </a:defRPr>
            </a:lvl1pPr>
          </a:lstStyle>
          <a:p>
            <a:pPr>
              <a:defRPr/>
            </a:pPr>
            <a:fld id="{BDA6331F-76DB-4191-99E6-2B62D5997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checker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7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7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7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7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7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7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7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7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7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8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18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18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8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8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3C37091-3089-40A1-AF69-A92266F75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059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061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061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61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61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3A98618-866B-4D4D-B478-F45351CE8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062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DA6331F-76DB-4191-99E6-2B62D5997B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DA6331F-76DB-4191-99E6-2B62D5997B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0.xml"/><Relationship Id="rId1" Type="http://schemas.openxmlformats.org/officeDocument/2006/relationships/audio" Target="file:///D:\&#1054;&#1083;&#1103;\&#1043;&#1086;&#1085;&#1095;&#1072;&#1088;&#1086;&#1074;&#1072;%20&#1054;&#1045;%20&#1042;&#1086;&#1089;&#1087;&#1080;&#1090;&#1072;&#1090;&#1077;&#1083;&#1100;&#1085;&#1072;&#1103;%20&#1088;&#1072;&#1073;&#1086;&#1090;&#1072;\14_Vangelis%20-%20La%20Petite%20Fille%20De%20La%20Mer.mp3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" Type="http://schemas.openxmlformats.org/officeDocument/2006/relationships/video" Target="file:///D:\&#1054;&#1083;&#1103;\&#1043;&#1086;&#1085;&#1095;&#1072;&#1088;&#1086;&#1074;&#1072;%20&#1054;&#1045;%20&#1042;&#1086;&#1089;&#1087;&#1080;&#1090;&#1072;&#1090;&#1077;&#1083;&#1100;&#1085;&#1072;&#1103;%20&#1088;&#1072;&#1073;&#1086;&#1090;&#1072;\NVEExport.avi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&#1054;&#1083;&#1103;\&#1043;&#1086;&#1085;&#1095;&#1072;&#1088;&#1086;&#1074;&#1072;%20&#1054;&#1045;%20&#1042;&#1086;&#1089;&#1087;&#1080;&#1090;&#1072;&#1090;&#1077;&#1083;&#1100;&#1085;&#1072;&#1103;%20&#1088;&#1072;&#1073;&#1086;&#1090;&#1072;\Podsolnuhi.wma" TargetMode="Externa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40.xml"/><Relationship Id="rId1" Type="http://schemas.openxmlformats.org/officeDocument/2006/relationships/audio" Target="file:///D:\&#1054;&#1083;&#1103;\&#1043;&#1086;&#1085;&#1095;&#1072;&#1088;&#1086;&#1074;&#1072;%20&#1054;&#1045;%20&#1042;&#1086;&#1089;&#1087;&#1080;&#1090;&#1072;&#1090;&#1077;&#1083;&#1100;&#1085;&#1072;&#1103;%20&#1088;&#1072;&#1073;&#1086;&#1090;&#1072;\6.&#1041;&#1077;&#1090;&#1093;&#1086;&#1074;&#1077;&#1085;(5)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03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5"/>
          </a:xfrm>
          <a:prstGeom prst="rect">
            <a:avLst/>
          </a:prstGeom>
          <a:noFill/>
        </p:spPr>
      </p:pic>
      <p:sp>
        <p:nvSpPr>
          <p:cNvPr id="94210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642910" y="2060848"/>
            <a:ext cx="8825634" cy="335758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1139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"/>
                <a:cs typeface="Arial"/>
              </a:rPr>
              <a:t>«Я выбираю 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"/>
                <a:cs typeface="Arial"/>
              </a:rPr>
              <a:t>ЖИЗНЬ!»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rgbClr val="FFFF00"/>
              </a:solidFill>
              <a:effectLst/>
              <a:latin typeface="Arial"/>
              <a:cs typeface="Arial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500034" y="306623"/>
            <a:ext cx="86439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 err="1" smtClean="0"/>
              <a:t>Кулундинская</a:t>
            </a:r>
            <a:r>
              <a:rPr lang="ru-RU" sz="2000" b="1" dirty="0" smtClean="0"/>
              <a:t> средняя общеобразовательная школа №2»</a:t>
            </a:r>
          </a:p>
          <a:p>
            <a:pPr algn="ctr"/>
            <a:r>
              <a:rPr lang="ru-RU" sz="2000" b="1" dirty="0" err="1" smtClean="0"/>
              <a:t>Кулундинского</a:t>
            </a:r>
            <a:r>
              <a:rPr lang="ru-RU" sz="2000" b="1" dirty="0" smtClean="0"/>
              <a:t> района Алтайского края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ea typeface="Times New Roman" pitchFamily="18" charset="0"/>
              </a:rPr>
              <a:t>Педагог-психолог:</a:t>
            </a:r>
            <a:endParaRPr lang="ru-RU" sz="1000" b="1" dirty="0"/>
          </a:p>
          <a:p>
            <a:pPr lvl="0" algn="r" eaLnBrk="0" hangingPunct="0"/>
            <a:r>
              <a:rPr lang="ru-RU" b="1" dirty="0">
                <a:ea typeface="Times New Roman" pitchFamily="18" charset="0"/>
              </a:rPr>
              <a:t>Гончарова Ольга Евгеньевна</a:t>
            </a:r>
            <a:endParaRPr lang="ru-RU" sz="2800" b="1" dirty="0"/>
          </a:p>
          <a:p>
            <a:pPr algn="ctr"/>
            <a:endParaRPr lang="ru-RU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Bookman Old Styl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484784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</a:rPr>
              <a:t>Тренинг </a:t>
            </a:r>
            <a:r>
              <a:rPr lang="ru-RU" sz="3000" b="1" dirty="0" smtClean="0">
                <a:solidFill>
                  <a:srgbClr val="FFFF00"/>
                </a:solidFill>
              </a:rPr>
              <a:t>по профилактике злоупотребления </a:t>
            </a:r>
            <a:r>
              <a:rPr lang="ru-RU" sz="3000" b="1" dirty="0" err="1" smtClean="0">
                <a:solidFill>
                  <a:srgbClr val="FFFF00"/>
                </a:solidFill>
              </a:rPr>
              <a:t>психоактивных</a:t>
            </a:r>
            <a:r>
              <a:rPr lang="ru-RU" sz="3000" b="1" dirty="0" smtClean="0">
                <a:solidFill>
                  <a:srgbClr val="FFFF00"/>
                </a:solidFill>
              </a:rPr>
              <a:t> веществ</a:t>
            </a:r>
            <a:endParaRPr lang="ru-RU" sz="3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5р"/>
          <p:cNvPicPr>
            <a:picLocks noChangeAspect="1" noChangeArrowheads="1" noCrop="1"/>
          </p:cNvPicPr>
          <p:nvPr/>
        </p:nvPicPr>
        <p:blipFill>
          <a:blip r:embed="rId3" cstate="print">
            <a:lum bright="6000" contrast="-34000"/>
          </a:blip>
          <a:srcRect/>
          <a:stretch>
            <a:fillRect/>
          </a:stretch>
        </p:blipFill>
        <p:spPr bwMode="auto">
          <a:xfrm>
            <a:off x="0" y="-387350"/>
            <a:ext cx="91440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755650" y="1196975"/>
            <a:ext cx="2773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Мифы</a:t>
            </a:r>
            <a:r>
              <a:rPr lang="ru-RU" sz="5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250825" y="3860800"/>
            <a:ext cx="3816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реальность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6659563" y="5300663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4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2987675" y="188913"/>
            <a:ext cx="38893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Наркотики.</a:t>
            </a:r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1619250" y="2349500"/>
            <a:ext cx="592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360680"/>
          <a:ext cx="8429684" cy="6497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45175"/>
                <a:gridCol w="49845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Мифы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Реальность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Употребление наркотиков. Это возможность попасть в круг избранных.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Человек, употребляющий наркотики, очень быстро оказывается изгоем, его начинают избегать прежние знакомые, друзья. Он оказывается в среде таких же наркоманов, опустившихся людей, преступников.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Алкоголь – удел “низших”, примитивных людей, наркотики употребляет “элита”.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алкоголь, так и наркотики разрушительно действуют на мозг человека – ведут к его деградации, причем многие наркотики делают это значительно быстрее, чем алкоголь.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Наркотики способствуют творчеству.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состоянии наркотического опьянения человеку действительно часто кажется, что он делает что-то гениально. Однако чаще всего это иллюзии. На самом деле, уходя в мир иллюзий, человек перестает заниматься творчеством.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Многие пробовали наркотики, а потом бросили.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Бросить употреблять наркотики часто очень тяжело. Человеку приходится пройти через довольно мучительный процесс “ломки”. Даже от психической зависимости избавиться тяжело.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blinds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arkomany_prt2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628654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Живой скелет… 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Пока ещё живой!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0760" y="221455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" name="14_Vangelis - La Petite Fille De La M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8"/>
          <p:cNvPicPr>
            <a:picLocks noChangeAspect="1" noChangeArrowheads="1" noCrop="1"/>
          </p:cNvPicPr>
          <p:nvPr/>
        </p:nvPicPr>
        <p:blipFill>
          <a:blip r:embed="rId2" cstate="print">
            <a:lum bright="40000" contrast="-64000"/>
          </a:blip>
          <a:srcRect/>
          <a:stretch>
            <a:fillRect/>
          </a:stretch>
        </p:blipFill>
        <p:spPr bwMode="auto">
          <a:xfrm>
            <a:off x="0" y="-288925"/>
            <a:ext cx="9180513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246063" y="44450"/>
            <a:ext cx="7781925" cy="1584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ВОЗДЕЙСТВИЕ НА СЕРДЦЕ: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71378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Острые нарушения ритма сердечных сокращений.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Резкое повышение АД, вплоть до </a:t>
            </a:r>
            <a:r>
              <a:rPr lang="ru-RU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массивных кровотечений</a:t>
            </a:r>
            <a:r>
              <a:rPr lang="ru-RU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Резкий спазм сосудов.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Образование тромбов.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Тахикардия, аритмия.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 определенных видов наркотика – угнетение </a:t>
            </a:r>
            <a:r>
              <a:rPr lang="ru-RU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сердечной </a:t>
            </a:r>
            <a:r>
              <a:rPr lang="ru-RU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деятельности, редкий пульс, падение АД, 	вплоть до состояния коллапса.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Истощение сердечной мышцы, что может привести к </a:t>
            </a:r>
            <a:r>
              <a:rPr lang="ru-RU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внезапной </a:t>
            </a:r>
            <a:r>
              <a:rPr lang="ru-RU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смерти.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7158" y="549275"/>
            <a:ext cx="846299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FFFF00"/>
                </a:solidFill>
              </a:rPr>
              <a:t>Синдром приобретенного иммунного дефицита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(СПИД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</a:rPr>
              <a:t>) - заболевание инфекционной природы, характеризующееся нарушениями функций иммунной системы и суммой различных клинических признаков. </a:t>
            </a:r>
            <a:r>
              <a:rPr lang="ru-RU" sz="2800" dirty="0" smtClean="0">
                <a:solidFill>
                  <a:schemeClr val="bg1"/>
                </a:solidFill>
              </a:rPr>
              <a:t>с</a:t>
            </a:r>
            <a:r>
              <a:rPr lang="ru-RU" sz="2800" dirty="0">
                <a:solidFill>
                  <a:schemeClr val="bg1"/>
                </a:solidFill>
              </a:rPr>
              <a:t>, вызывающий эту болезнь, получил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FFFF00"/>
                </a:solidFill>
              </a:rPr>
              <a:t>                                    ВИЧ </a:t>
            </a:r>
            <a:r>
              <a:rPr lang="ru-RU" sz="2800" dirty="0">
                <a:solidFill>
                  <a:srgbClr val="FFFF00"/>
                </a:solidFill>
              </a:rPr>
              <a:t>(вирус иммунодефицита человека)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</a:t>
            </a:r>
          </a:p>
          <a:p>
            <a:pPr algn="r">
              <a:spcBef>
                <a:spcPct val="50000"/>
              </a:spcBef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В 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</a:rPr>
              <a:t>результате ВИЧ-инфицирования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</a:t>
            </a:r>
          </a:p>
          <a:p>
            <a:pPr algn="r">
              <a:spcBef>
                <a:spcPct val="50000"/>
              </a:spcBef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                у 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</a:rPr>
              <a:t>человека происходит прогрессирующее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разрушение иммунной системы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Picture 7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321647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428604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FFC000"/>
                </a:solidFill>
              </a:rPr>
              <a:t>Сегодня в мире 40 миллионов людей живут с вирусом иммунодефицита человека.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FFC000"/>
                </a:solidFill>
              </a:rPr>
              <a:t>СПИД уже унес  жизни более 20 миллионов человек, только в 2006 году от </a:t>
            </a:r>
            <a:r>
              <a:rPr lang="ru-RU" sz="2800" dirty="0" err="1">
                <a:solidFill>
                  <a:srgbClr val="FFC000"/>
                </a:solidFill>
              </a:rPr>
              <a:t>СПИДа</a:t>
            </a:r>
            <a:r>
              <a:rPr lang="ru-RU" sz="2800" dirty="0">
                <a:solidFill>
                  <a:srgbClr val="FFC000"/>
                </a:solidFill>
              </a:rPr>
              <a:t> умерли свыше 3 миллионов больных, в том числе около 400 тысяч - дети до 15 лет.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FFC000"/>
                </a:solidFill>
              </a:rPr>
              <a:t>В России зарегистрировано около 400 тысяч </a:t>
            </a:r>
            <a:r>
              <a:rPr lang="ru-RU" sz="2800" dirty="0" err="1">
                <a:solidFill>
                  <a:srgbClr val="FFC000"/>
                </a:solidFill>
              </a:rPr>
              <a:t>ВИЧ-положительных</a:t>
            </a:r>
            <a:r>
              <a:rPr lang="ru-RU" sz="2800" dirty="0">
                <a:solidFill>
                  <a:srgbClr val="FFC000"/>
                </a:solidFill>
              </a:rPr>
              <a:t>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Развитие заболевания при ВИЧ инфицировании</a:t>
            </a:r>
          </a:p>
        </p:txBody>
      </p:sp>
      <p:pic>
        <p:nvPicPr>
          <p:cNvPr id="5126" name="Picture 6" descr="Развитие заболевания при ВИЧ-инфициров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8786842" cy="599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5048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СПИД</a:t>
            </a:r>
          </a:p>
        </p:txBody>
      </p:sp>
      <p:pic>
        <p:nvPicPr>
          <p:cNvPr id="15364" name="Picture 4" descr="ру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2513"/>
            <a:ext cx="8064500" cy="4975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последств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929014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390800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VEExpor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8255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330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835150" y="1484313"/>
            <a:ext cx="5053013" cy="352901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Изменения 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личности человека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76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/>
              <a:t>Признаки</a:t>
            </a:r>
          </a:p>
        </p:txBody>
      </p:sp>
      <p:pic>
        <p:nvPicPr>
          <p:cNvPr id="21507" name="Picture 3" descr="0fda6a50_2451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8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pic>
        <p:nvPicPr>
          <p:cNvPr id="22531" name="Picture 3" descr="47c314a5_3185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95263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pic>
        <p:nvPicPr>
          <p:cNvPr id="23555" name="Picture 3" descr="85fa1089_36349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001155" cy="6858000"/>
          </a:xfr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3" descr="7328f4ab_27337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95263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pic>
        <p:nvPicPr>
          <p:cNvPr id="25603" name="Picture 3" descr="6072672a_33329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777" y="1"/>
            <a:ext cx="9170049" cy="6858000"/>
          </a:xfr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pic>
        <p:nvPicPr>
          <p:cNvPr id="26627" name="Picture 3" descr="cb71165f_32127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0264" y="0"/>
            <a:ext cx="9248192" cy="6858000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6525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pic>
        <p:nvPicPr>
          <p:cNvPr id="27651" name="Picture 3" descr="df141382_2749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51282"/>
            <a:ext cx="9144000" cy="6909282"/>
          </a:xfr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371475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b="1" dirty="0" smtClean="0">
                <a:solidFill>
                  <a:srgbClr val="FFFF00"/>
                </a:solidFill>
              </a:rPr>
              <a:t>Десять хороших причин сказать</a:t>
            </a:r>
            <a:br>
              <a:rPr lang="ru-RU" sz="2500" b="1" dirty="0" smtClean="0">
                <a:solidFill>
                  <a:srgbClr val="FFFF00"/>
                </a:solidFill>
              </a:rPr>
            </a:br>
            <a:r>
              <a:rPr lang="ru-RU" sz="2500" b="1" dirty="0" smtClean="0">
                <a:solidFill>
                  <a:srgbClr val="FFFF00"/>
                </a:solidFill>
              </a:rPr>
              <a:t> «НЕТ!» наркотикам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82015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dirty="0" smtClean="0"/>
              <a:t> </a:t>
            </a:r>
            <a:r>
              <a:rPr lang="ru-RU" sz="2400" b="1" dirty="0" smtClean="0">
                <a:latin typeface="Comic Sans MS" pitchFamily="66" charset="0"/>
              </a:rPr>
              <a:t>Наркотики дают фальшивое представление о счастье.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latin typeface="Comic Sans MS" pitchFamily="66" charset="0"/>
              </a:rPr>
              <a:t> Наркотики не дают человеку мыслить самому за себя.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latin typeface="Comic Sans MS" pitchFamily="66" charset="0"/>
              </a:rPr>
              <a:t> Наркотики часто приводят к несчастным случаям.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latin typeface="Comic Sans MS" pitchFamily="66" charset="0"/>
              </a:rPr>
              <a:t> Наркотики уничтожают дружбу.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latin typeface="Comic Sans MS" pitchFamily="66" charset="0"/>
              </a:rPr>
              <a:t> Наркотики делают человека слабым и безвольным.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latin typeface="Comic Sans MS" pitchFamily="66" charset="0"/>
              </a:rPr>
              <a:t> Наркотики толкают людей на кражи и насилие.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latin typeface="Comic Sans MS" pitchFamily="66" charset="0"/>
              </a:rPr>
              <a:t> Наркотики являются источником многих заболеваний.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latin typeface="Comic Sans MS" pitchFamily="66" charset="0"/>
              </a:rPr>
              <a:t> Наркотики разрушают семьи.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latin typeface="Comic Sans MS" pitchFamily="66" charset="0"/>
              </a:rPr>
              <a:t> Наркотики ухудшают память.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latin typeface="Comic Sans MS" pitchFamily="66" charset="0"/>
              </a:rPr>
              <a:t>Наркотики являются препятствием на пути к духовному развитию.</a:t>
            </a:r>
          </a:p>
        </p:txBody>
      </p:sp>
    </p:spTree>
  </p:cSld>
  <p:clrMapOvr>
    <a:masterClrMapping/>
  </p:clrMapOvr>
  <p:transition>
    <p:zoom dir="in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1747" name="Содержимое 3" descr="http://www.okean.org/add_files/result11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2239"/>
          <a:stretch>
            <a:fillRect/>
          </a:stretch>
        </p:blipFill>
        <p:spPr>
          <a:xfrm>
            <a:off x="0" y="0"/>
            <a:ext cx="9150350" cy="7000900"/>
          </a:xfrm>
          <a:noFill/>
        </p:spPr>
      </p:pic>
    </p:spTree>
  </p:cSld>
  <p:clrMapOvr>
    <a:masterClrMapping/>
  </p:clrMapOvr>
  <p:transition spd="slow">
    <p:cover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500042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Verdana" pitchFamily="34" charset="0"/>
              </a:rPr>
              <a:t>ЧТО ТАКОЕ НАРКОТИКИ?</a:t>
            </a:r>
            <a:endParaRPr lang="ru-RU" sz="2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4296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sz="2000" b="1" u="sng" dirty="0" smtClean="0">
                <a:solidFill>
                  <a:schemeClr val="bg1"/>
                </a:solidFill>
                <a:latin typeface="Arial" charset="0"/>
              </a:rPr>
              <a:t>Наркотики </a:t>
            </a:r>
          </a:p>
          <a:p>
            <a:pPr indent="450850"/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с латинского – «одурманивать»;</a:t>
            </a:r>
          </a:p>
          <a:p>
            <a:pPr indent="450850"/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с греческого </a:t>
            </a:r>
            <a:r>
              <a:rPr lang="en-US" sz="2200" dirty="0" err="1" smtClean="0">
                <a:solidFill>
                  <a:schemeClr val="bg1"/>
                </a:solidFill>
                <a:latin typeface="Arial" charset="0"/>
              </a:rPr>
              <a:t>narke</a:t>
            </a:r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 – ступор, оцепенение, беспамятство,</a:t>
            </a:r>
          </a:p>
          <a:p>
            <a:pPr indent="450850"/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>mania</a:t>
            </a:r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 – страсть, безумие.</a:t>
            </a:r>
            <a:endParaRPr lang="ru-RU" sz="2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500307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Всемирная Организация Здравоохранения даёт следующее определение понятию </a:t>
            </a:r>
            <a:r>
              <a:rPr lang="ru-RU" sz="2800" b="1" u="sng" dirty="0" smtClean="0">
                <a:solidFill>
                  <a:srgbClr val="002060"/>
                </a:solidFill>
                <a:latin typeface="Arial" charset="0"/>
              </a:rPr>
              <a:t>«наркотики»</a:t>
            </a:r>
            <a:r>
              <a:rPr lang="ru-RU" sz="2800" dirty="0" smtClean="0">
                <a:solidFill>
                  <a:srgbClr val="002060"/>
                </a:solidFill>
                <a:latin typeface="Arial" charset="0"/>
              </a:rPr>
              <a:t>:</a:t>
            </a:r>
          </a:p>
          <a:p>
            <a:pPr indent="450850" algn="ctr"/>
            <a:endParaRPr lang="ru-RU" sz="2800" dirty="0" smtClean="0">
              <a:latin typeface="Arial" charset="0"/>
            </a:endParaRPr>
          </a:p>
          <a:p>
            <a:pPr indent="450850"/>
            <a:r>
              <a:rPr lang="ru-RU" b="1" dirty="0" smtClean="0">
                <a:latin typeface="Arial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Arial" charset="0"/>
              </a:rPr>
              <a:t>«Под наркотиками понимают все вещества, которые, вследствие своей химической природы, изменяют структуру или функции живого организма, причём эти изменения особенно проявляются  в чувствах, настроении, сознании или иных областях психики, или в поведении».</a:t>
            </a:r>
            <a:endParaRPr lang="ru-RU" b="1" i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over dir="l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0" descr="анимированный  фоновый рисунок gif - звезд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-19050"/>
            <a:ext cx="9144000" cy="68770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958818">
            <a:off x="411150" y="488343"/>
            <a:ext cx="5586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0066"/>
                </a:solidFill>
              </a:rPr>
              <a:t>Ролевая игра </a:t>
            </a:r>
          </a:p>
          <a:p>
            <a:pPr algn="ctr"/>
            <a:endParaRPr lang="ru-RU" sz="5400" dirty="0" smtClean="0">
              <a:solidFill>
                <a:srgbClr val="FF0000"/>
              </a:solidFill>
            </a:endParaRPr>
          </a:p>
          <a:p>
            <a:r>
              <a:rPr lang="ru-RU" sz="5400" b="1" dirty="0" smtClean="0">
                <a:solidFill>
                  <a:srgbClr val="FF0000"/>
                </a:solidFill>
              </a:rPr>
              <a:t>«Скажи НЕТ!» наркотикам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Podsolnuhi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28662" y="5500702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0" y="2786058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Нет, спасибо.</a:t>
            </a:r>
            <a:endParaRPr lang="ru-RU" sz="1200" b="1" i="1" dirty="0" smtClean="0">
              <a:solidFill>
                <a:srgbClr val="000066"/>
              </a:solidFill>
              <a:latin typeface="Arial" pitchFamily="34" charset="0"/>
            </a:endParaRPr>
          </a:p>
          <a:p>
            <a:pPr lvl="0" indent="228600" eaLnBrk="0" hangingPunct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Нет. Я ухожу.</a:t>
            </a:r>
            <a:endParaRPr lang="ru-RU" sz="1200" b="1" i="1" dirty="0" smtClean="0">
              <a:solidFill>
                <a:srgbClr val="000066"/>
              </a:solidFill>
              <a:latin typeface="Arial" pitchFamily="34" charset="0"/>
            </a:endParaRPr>
          </a:p>
          <a:p>
            <a:pPr lvl="0" indent="228600" eaLnBrk="0" hangingPunct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Нет, я лучше посмотрю новый фильм.</a:t>
            </a:r>
            <a:endParaRPr lang="ru-RU" sz="1200" b="1" i="1" dirty="0" smtClean="0">
              <a:solidFill>
                <a:srgbClr val="000066"/>
              </a:solidFill>
              <a:latin typeface="Arial" pitchFamily="34" charset="0"/>
            </a:endParaRPr>
          </a:p>
          <a:p>
            <a:pPr lvl="0" indent="228600" eaLnBrk="0" hangingPunct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Нет!</a:t>
            </a:r>
            <a:endParaRPr lang="ru-RU" sz="1200" b="1" i="1" dirty="0" smtClean="0">
              <a:solidFill>
                <a:srgbClr val="000066"/>
              </a:solidFill>
              <a:latin typeface="Arial" pitchFamily="34" charset="0"/>
            </a:endParaRPr>
          </a:p>
          <a:p>
            <a:pPr lvl="0" indent="228600" eaLnBrk="0" hangingPunct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Не обращая внимания, игнорируй его, уходи.</a:t>
            </a:r>
          </a:p>
          <a:p>
            <a:pPr lvl="0" indent="228600" eaLnBrk="0" hangingPunct="0"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b="1" i="1" dirty="0" smtClean="0">
                <a:solidFill>
                  <a:srgbClr val="000066"/>
                </a:solidFill>
                <a:latin typeface="Arial" pitchFamily="34" charset="0"/>
              </a:rPr>
              <a:t>Я не враг своему здоровью!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xfrm flipV="1">
            <a:off x="685800" y="539750"/>
            <a:ext cx="7772400" cy="6985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pic>
        <p:nvPicPr>
          <p:cNvPr id="32771" name="Picture 4" descr="d284eaea_2833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964613" cy="6857999"/>
          </a:xfr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 flipV="1">
            <a:off x="685800" y="539750"/>
            <a:ext cx="7772400" cy="6985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pic>
        <p:nvPicPr>
          <p:cNvPr id="33795" name="Picture 4" descr="7c595263_31703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3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a03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778674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Подумай, оглянись вокруг, реши – </a:t>
            </a:r>
            <a:b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важно в жизни для твоей души.</a:t>
            </a:r>
            <a:b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Дом, словно крепость, уважение, любовь</a:t>
            </a:r>
            <a:b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Иль неизвестности пленительный покров.</a:t>
            </a:r>
            <a:b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Всё, что имеешь в жизни не храня,</a:t>
            </a:r>
            <a:b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Исчезнуть может, как тепло огня.</a:t>
            </a:r>
            <a:b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Вдруг станет пусто, холодно, темно,</a:t>
            </a:r>
            <a:b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будто в мир захлопнулось окно.</a:t>
            </a:r>
            <a:b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Погнавшись за прекрасной птицей,</a:t>
            </a:r>
            <a:b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чужом саду ты можешь заблудиться.</a:t>
            </a:r>
            <a:b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Спасительной тропинки не найти,</a:t>
            </a:r>
            <a:b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 привела тебя к обратному пути.</a:t>
            </a:r>
            <a:b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Подумай, оглянись вокруг, реши…</a:t>
            </a:r>
            <a:endParaRPr lang="ru-RU" sz="30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06959d6c523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591" y="0"/>
            <a:ext cx="912440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3286124"/>
            <a:ext cx="74295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Этот мир лучше </a:t>
            </a:r>
            <a:endParaRPr lang="en-US" sz="8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без наркотиков!</a:t>
            </a:r>
            <a:endParaRPr lang="ru-RU" sz="8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-12147"/>
            <a:ext cx="5214942" cy="687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71736" y="214290"/>
            <a:ext cx="4431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10" dirty="0" smtClean="0">
                <a:ln w="9525">
                  <a:solidFill>
                    <a:srgbClr val="0D83E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ВИДЫ НАРКОТИКОВ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Коннабис – конопля (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анаша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харас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гашиш, план, марихуана).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5743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Опиаты (морфий, опиум, героин, кодеин,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промедол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экстракт маковой соломки).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0005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Психостимуляторы (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первинтин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винт, </a:t>
            </a:r>
          </a:p>
          <a:p>
            <a:pPr>
              <a:defRPr/>
            </a:pP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экстази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амфетамин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  <a:p>
            <a:pPr>
              <a:defRPr/>
            </a:pPr>
            <a:endParaRPr lang="ru-RU" b="1" dirty="0">
              <a:solidFill>
                <a:srgbClr val="BCBCB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Галлюциногены.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ver dir="ru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524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45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Причины употребления наркотиков: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268413"/>
            <a:ext cx="8424863" cy="518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>
                <a:effectLst>
                  <a:reflection blurRad="6350" stA="55000" endA="300" endPos="45500" dir="5400000" sy="-100000" algn="bl" rotWithShape="0"/>
                </a:effectLst>
              </a:rPr>
              <a:t>любопытство;</a:t>
            </a:r>
          </a:p>
          <a:p>
            <a:pPr eaLnBrk="1" hangingPunct="1">
              <a:defRPr/>
            </a:pPr>
            <a:r>
              <a:rPr lang="ru-RU" sz="3600" dirty="0" smtClean="0">
                <a:effectLst>
                  <a:reflection blurRad="6350" stA="55000" endA="300" endPos="45500" dir="5400000" sy="-100000" algn="bl" rotWithShape="0"/>
                </a:effectLst>
              </a:rPr>
              <a:t>желание казаться взрослым;</a:t>
            </a:r>
          </a:p>
          <a:p>
            <a:pPr eaLnBrk="1" hangingPunct="1">
              <a:defRPr/>
            </a:pPr>
            <a:r>
              <a:rPr lang="ru-RU" sz="3600" dirty="0" smtClean="0">
                <a:effectLst>
                  <a:reflection blurRad="6350" stA="55000" endA="300" endPos="45500" dir="5400000" sy="-100000" algn="bl" rotWithShape="0"/>
                </a:effectLst>
              </a:rPr>
              <a:t>стремление испытать новые ощущения;</a:t>
            </a:r>
          </a:p>
          <a:p>
            <a:pPr eaLnBrk="1" hangingPunct="1">
              <a:defRPr/>
            </a:pPr>
            <a:r>
              <a:rPr lang="ru-RU" sz="3600" dirty="0" smtClean="0">
                <a:effectLst>
                  <a:reflection blurRad="6350" stA="55000" endA="300" endPos="45500" dir="5400000" sy="-100000" algn="bl" rotWithShape="0"/>
                </a:effectLst>
              </a:rPr>
              <a:t>для снятия стресса;</a:t>
            </a:r>
          </a:p>
          <a:p>
            <a:pPr eaLnBrk="1" hangingPunct="1">
              <a:defRPr/>
            </a:pPr>
            <a:r>
              <a:rPr lang="ru-RU" sz="3600" dirty="0" smtClean="0">
                <a:effectLst>
                  <a:reflection blurRad="6350" stA="55000" endA="300" endPos="45500" dir="5400000" sy="-100000" algn="bl" rotWithShape="0"/>
                </a:effectLst>
              </a:rPr>
              <a:t>для облегчения общения;</a:t>
            </a:r>
          </a:p>
          <a:p>
            <a:pPr eaLnBrk="1" hangingPunct="1">
              <a:defRPr/>
            </a:pPr>
            <a:r>
              <a:rPr lang="ru-RU" sz="3600" dirty="0" smtClean="0">
                <a:effectLst>
                  <a:reflection blurRad="6350" stA="55000" endA="300" endPos="45500" dir="5400000" sy="-100000" algn="bl" rotWithShape="0"/>
                </a:effectLst>
              </a:rPr>
              <a:t>стремление к подражанию;</a:t>
            </a:r>
          </a:p>
          <a:p>
            <a:pPr eaLnBrk="1" hangingPunct="1">
              <a:defRPr/>
            </a:pPr>
            <a:r>
              <a:rPr lang="ru-RU" sz="3600" dirty="0" smtClean="0">
                <a:effectLst>
                  <a:reflection blurRad="6350" stA="55000" endA="300" endPos="45500" dir="5400000" sy="-100000" algn="bl" rotWithShape="0"/>
                </a:effectLst>
              </a:rPr>
              <a:t>«надо попробовать всё»;</a:t>
            </a:r>
          </a:p>
        </p:txBody>
      </p:sp>
      <p:pic>
        <p:nvPicPr>
          <p:cNvPr id="4" name="Picture 9" descr="a0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15074" y="3214686"/>
            <a:ext cx="2714644" cy="212360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split orient="vert" dir="in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mtClean="0"/>
              <a:t> </a:t>
            </a:r>
          </a:p>
        </p:txBody>
      </p:sp>
      <p:sp>
        <p:nvSpPr>
          <p:cNvPr id="15364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258888" y="1628775"/>
            <a:ext cx="7058025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Вред от 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употребления наркотиков</a:t>
            </a:r>
          </a:p>
        </p:txBody>
      </p:sp>
      <p:pic>
        <p:nvPicPr>
          <p:cNvPr id="15365" name="Picture 2" descr="зме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0"/>
            <a:ext cx="29686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715 0.42477 C 0.70712 0.21413 0.62708 0.00348 0.52136 -0.08564 C 0.41563 -0.17476 0.24132 -0.11481 0.15278 -0.11041 C 0.06424 -0.10601 0.03351 -0.09236 -0.01007 -0.05902 C -0.05364 -0.02569 -0.08767 0.04677 -0.10868 0.08959 C -0.12969 0.13241 -0.13003 0.15464 -0.13576 0.19815 C -0.14149 0.24167 -0.14236 0.30325 -0.14288 0.35047 C -0.1434 0.39746 -0.14635 0.44931 -0.13854 0.4801 C -0.13073 0.51089 -0.11875 0.52061 -0.09583 0.53519 C -0.07292 0.54977 -0.03993 0.56251 -0.00139 0.5676 C 0.03715 0.57269 0.09757 0.56552 0.13559 0.56552 C 0.17361 0.56552 0.20139 0.57732 0.22708 0.5676 C 0.25278 0.55764 0.27465 0.53866 0.28993 0.50672 C 0.30521 0.47477 0.32327 0.41575 0.31858 0.37524 C 0.31389 0.33473 0.31458 0.32547 0.26146 0.26297 C 0.20833 0.20047 0.04358 0.04376 -4.72222E-6 5.92593E-6 " pathEditMode="relative" ptsTypes="aaaaaaaaaaaaaaaA">
                                      <p:cBhvr>
                                        <p:cTn id="1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255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pic>
        <p:nvPicPr>
          <p:cNvPr id="16387" name="Picture 3" descr="2028daa1_34739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240" t="122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blinds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468313" y="1412875"/>
            <a:ext cx="8351837" cy="331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Что происходит </a:t>
            </a:r>
          </a:p>
          <a:p>
            <a:pPr algn="ctr"/>
            <a:r>
              <a:rPr lang="ru-RU" sz="3600" b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после укола?</a:t>
            </a:r>
          </a:p>
        </p:txBody>
      </p:sp>
      <p:pic>
        <p:nvPicPr>
          <p:cNvPr id="9219" name="Picture 3" descr="094[2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29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8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" y="-26988"/>
            <a:ext cx="18161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9а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225" y="3789363"/>
            <a:ext cx="2389188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25а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0"/>
            <a:ext cx="1884363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10а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40563" y="4103688"/>
            <a:ext cx="19240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44450"/>
            <a:ext cx="9144000" cy="6597650"/>
            <a:chOff x="0" y="0"/>
            <a:chExt cx="5760" cy="4320"/>
          </a:xfrm>
        </p:grpSpPr>
        <p:pic>
          <p:nvPicPr>
            <p:cNvPr id="19467" name="Picture 10" descr="8а"/>
            <p:cNvPicPr>
              <a:picLocks noChangeAspect="1" noChangeArrowheads="1" noCrop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347" cy="1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11" descr="9а"/>
            <p:cNvPicPr>
              <a:picLocks noChangeAspect="1" noChangeArrowheads="1" noCrop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038"/>
              <a:ext cx="1710" cy="2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12" descr="10а"/>
            <p:cNvPicPr>
              <a:picLocks noChangeAspect="1" noChangeArrowheads="1" noCrop="1"/>
            </p:cNvPicPr>
            <p:nvPr/>
          </p:nvPicPr>
          <p:blipFill>
            <a:blip r:embed="rId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" y="2057"/>
              <a:ext cx="1630" cy="2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13" descr="25а"/>
            <p:cNvPicPr>
              <a:picLocks noChangeAspect="1" noChangeArrowheads="1" noCrop="1"/>
            </p:cNvPicPr>
            <p:nvPr/>
          </p:nvPicPr>
          <p:blipFill>
            <a:blip r:embed="rId8" cstate="print">
              <a:clrChange>
                <a:clrFrom>
                  <a:srgbClr val="000002"/>
                </a:clrFrom>
                <a:clrTo>
                  <a:srgbClr val="00000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75" y="0"/>
              <a:ext cx="1485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6.Бетховен(5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71434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39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2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ж"/>
          <p:cNvPicPr>
            <a:picLocks noChangeAspect="1" noChangeArrowheads="1" noCrop="1"/>
          </p:cNvPicPr>
          <p:nvPr/>
        </p:nvPicPr>
        <p:blipFill>
          <a:blip r:embed="rId3" cstate="print">
            <a:lum bright="34000" contrast="-70000"/>
          </a:blip>
          <a:srcRect/>
          <a:stretch>
            <a:fillRect/>
          </a:stretch>
        </p:blipFill>
        <p:spPr bwMode="auto">
          <a:xfrm>
            <a:off x="0" y="-214338"/>
            <a:ext cx="9144000" cy="741680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971550" y="115888"/>
            <a:ext cx="7129463" cy="12239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Заблуждения наркомана: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1188" y="1412875"/>
            <a:ext cx="82089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rgbClr val="FF00FF"/>
              </a:buClr>
              <a:buFont typeface="Wingdings" pitchFamily="2" charset="2"/>
              <a:buChar char="ь"/>
              <a:defRPr/>
            </a:pPr>
            <a:r>
              <a:rPr lang="ru-RU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«Я могу отказаться от наркотиков, </a:t>
            </a:r>
            <a:r>
              <a:rPr lang="ru-RU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когда </a:t>
            </a:r>
            <a:r>
              <a:rPr lang="ru-RU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захочу».</a:t>
            </a:r>
          </a:p>
          <a:p>
            <a:pPr marL="342900" indent="-342900">
              <a:buClr>
                <a:srgbClr val="FF00FF"/>
              </a:buClr>
              <a:buFont typeface="Wingdings" pitchFamily="2" charset="2"/>
              <a:buChar char="ь"/>
              <a:defRPr/>
            </a:pPr>
            <a:r>
              <a:rPr lang="ru-RU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«Я самостоятельно справлюсь! Мне не 	нужна помощь врачей. Это же не 	болезнь».</a:t>
            </a:r>
          </a:p>
          <a:p>
            <a:pPr marL="342900" indent="-342900">
              <a:buClr>
                <a:srgbClr val="FF00FF"/>
              </a:buClr>
              <a:buFont typeface="Wingdings" pitchFamily="2" charset="2"/>
              <a:buChar char="ь"/>
              <a:defRPr/>
            </a:pPr>
            <a:r>
              <a:rPr lang="ru-RU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«Это помогает мне жить на пределе 	возможностей».</a:t>
            </a:r>
          </a:p>
          <a:p>
            <a:pPr marL="342900" indent="-342900">
              <a:buClr>
                <a:srgbClr val="FF00FF"/>
              </a:buClr>
              <a:buFont typeface="Wingdings" pitchFamily="2" charset="2"/>
              <a:buChar char="ь"/>
              <a:defRPr/>
            </a:pPr>
            <a:r>
              <a:rPr lang="ru-RU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«Становлюсь умнее, раскованнее, </a:t>
            </a:r>
            <a:r>
              <a:rPr lang="ru-RU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 голову </a:t>
            </a:r>
            <a:r>
              <a:rPr lang="ru-RU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приходят блестящие идеи».</a:t>
            </a:r>
          </a:p>
          <a:p>
            <a:pPr marL="342900" indent="-342900">
              <a:buClr>
                <a:srgbClr val="FF00FF"/>
              </a:buClr>
              <a:buFont typeface="Wingdings" pitchFamily="2" charset="2"/>
              <a:buChar char="ь"/>
              <a:defRPr/>
            </a:pPr>
            <a:r>
              <a:rPr lang="ru-RU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«Во всём виноваты окружающие».</a:t>
            </a:r>
          </a:p>
          <a:p>
            <a:pPr marL="342900" indent="-342900">
              <a:buClr>
                <a:srgbClr val="FF00FF"/>
              </a:buClr>
              <a:buFont typeface="Wingdings" pitchFamily="2" charset="2"/>
              <a:buChar char="ь"/>
              <a:defRPr/>
            </a:pPr>
            <a:r>
              <a:rPr lang="ru-RU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«Лечиться совершенно бесполезно».</a:t>
            </a:r>
          </a:p>
        </p:txBody>
      </p:sp>
    </p:spTree>
  </p:cSld>
  <p:clrMapOvr>
    <a:masterClrMapping/>
  </p:clrMapOvr>
  <p:transition spd="slow">
    <p:cover dir="lu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растный">
  <a:themeElements>
    <a:clrScheme name="Контрастный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633</Words>
  <Application>Microsoft Office PowerPoint</Application>
  <PresentationFormat>Экран (4:3)</PresentationFormat>
  <Paragraphs>116</Paragraphs>
  <Slides>37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Контрастный</vt:lpstr>
      <vt:lpstr>Клен</vt:lpstr>
      <vt:lpstr>Занавес</vt:lpstr>
      <vt:lpstr>Метро</vt:lpstr>
      <vt:lpstr>Техническая</vt:lpstr>
      <vt:lpstr>Слайд 1</vt:lpstr>
      <vt:lpstr>Слайд 2</vt:lpstr>
      <vt:lpstr>Слайд 3</vt:lpstr>
      <vt:lpstr>Слайд 4</vt:lpstr>
      <vt:lpstr>Причины употребления наркотиков: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Признаки</vt:lpstr>
      <vt:lpstr>Слайд 22</vt:lpstr>
      <vt:lpstr>Слайд 23</vt:lpstr>
      <vt:lpstr>Слайд 24</vt:lpstr>
      <vt:lpstr>Слайд 25</vt:lpstr>
      <vt:lpstr>Слайд 26</vt:lpstr>
      <vt:lpstr>Слайд 27</vt:lpstr>
      <vt:lpstr>Десять хороших причин сказать  «НЕТ!» наркотикам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Гончарова</dc:creator>
  <cp:lastModifiedBy>1</cp:lastModifiedBy>
  <cp:revision>63</cp:revision>
  <dcterms:created xsi:type="dcterms:W3CDTF">1601-01-01T00:00:00Z</dcterms:created>
  <dcterms:modified xsi:type="dcterms:W3CDTF">2016-10-22T18:51:34Z</dcterms:modified>
</cp:coreProperties>
</file>