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64" r:id="rId2"/>
    <p:sldId id="257" r:id="rId3"/>
    <p:sldId id="263" r:id="rId4"/>
    <p:sldId id="275" r:id="rId5"/>
    <p:sldId id="277" r:id="rId6"/>
    <p:sldId id="262" r:id="rId7"/>
    <p:sldId id="261" r:id="rId8"/>
    <p:sldId id="265" r:id="rId9"/>
    <p:sldId id="266" r:id="rId10"/>
    <p:sldId id="276" r:id="rId11"/>
    <p:sldId id="278" r:id="rId12"/>
    <p:sldId id="267" r:id="rId13"/>
    <p:sldId id="268" r:id="rId14"/>
    <p:sldId id="269" r:id="rId15"/>
    <p:sldId id="270" r:id="rId16"/>
    <p:sldId id="27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55" autoAdjust="0"/>
    <p:restoredTop sz="94598" autoAdjust="0"/>
  </p:normalViewPr>
  <p:slideViewPr>
    <p:cSldViewPr>
      <p:cViewPr varScale="1">
        <p:scale>
          <a:sx n="69" d="100"/>
          <a:sy n="69" d="100"/>
        </p:scale>
        <p:origin x="-1164" y="-102"/>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54544889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2397814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21405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2244754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545204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577582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1473954036"/>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343893089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3724534143"/>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1308472822"/>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129789930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2020223846"/>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232268527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180190891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187523879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01.11.2016</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2095515880"/>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B106E36-FD25-4E2D-B0AA-010F637433A0}" type="datetimeFigureOut">
              <a:rPr lang="ru-RU" smtClean="0"/>
              <a:pPr/>
              <a:t>01.11.2016</a:t>
            </a:fld>
            <a:endParaRPr lang="ru-RU"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25C68B6-61C2-468F-89AB-4B9F7531AA68}" type="slidenum">
              <a:rPr lang="ru-RU" smtClean="0"/>
              <a:pPr/>
              <a:t>‹#›</a:t>
            </a:fld>
            <a:endParaRPr lang="ru-RU" dirty="0"/>
          </a:p>
        </p:txBody>
      </p:sp>
    </p:spTree>
    <p:extLst>
      <p:ext uri="{BB962C8B-B14F-4D97-AF65-F5344CB8AC3E}">
        <p14:creationId xmlns:p14="http://schemas.microsoft.com/office/powerpoint/2010/main" xmlns="" val="2704033233"/>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 id="2147483901" r:id="rId13"/>
    <p:sldLayoutId id="2147483902" r:id="rId14"/>
    <p:sldLayoutId id="2147483903" r:id="rId15"/>
    <p:sldLayoutId id="2147483904" r:id="rId16"/>
  </p:sldLayoutIdLst>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flipH="1">
            <a:off x="755576" y="1484784"/>
            <a:ext cx="7488832" cy="4154016"/>
          </a:xfrm>
        </p:spPr>
        <p:txBody>
          <a:bodyPr>
            <a:noAutofit/>
          </a:bodyPr>
          <a:lstStyle/>
          <a:p>
            <a:pPr algn="ctr"/>
            <a:r>
              <a:rPr lang="ru-RU" sz="6000" b="0" i="1" cap="none"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Типы решений </a:t>
            </a:r>
            <a:br>
              <a:rPr lang="ru-RU" sz="6000" b="0" i="1" cap="none"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br>
            <a:r>
              <a:rPr lang="ru-RU" sz="6000" b="0" i="1" cap="none"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и требования, предъявляемые </a:t>
            </a:r>
            <a:br>
              <a:rPr lang="ru-RU" sz="6000" b="0" i="1" cap="none"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br>
            <a:r>
              <a:rPr lang="ru-RU" sz="6000" b="0" i="1" cap="none" spc="50" dirty="0" smtClean="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rPr>
              <a:t>к ним.</a:t>
            </a:r>
            <a:endParaRPr lang="ru-RU" sz="6000" b="0" i="1" cap="none" spc="50" dirty="0">
              <a:ln w="13500">
                <a:solidFill>
                  <a:schemeClr val="accent1">
                    <a:shade val="2500"/>
                    <a:alpha val="6500"/>
                  </a:schemeClr>
                </a:solidFill>
                <a:prstDash val="solid"/>
              </a:ln>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857224" y="0"/>
            <a:ext cx="8143932" cy="1142984"/>
          </a:xfrm>
        </p:spPr>
        <p:txBody>
          <a:bodyPr>
            <a:normAutofit/>
          </a:bodyPr>
          <a:lstStyle/>
          <a:p>
            <a:pPr algn="l"/>
            <a:endParaRPr lang="ru-RU" sz="4000" b="1" i="1" dirty="0">
              <a:effectLst>
                <a:outerShdw blurRad="38100" dist="38100" dir="2700000" algn="tl">
                  <a:srgbClr val="000000">
                    <a:alpha val="43137"/>
                  </a:srgbClr>
                </a:outerShdw>
              </a:effectLst>
              <a:latin typeface="Bender" pitchFamily="2" charset="-52"/>
            </a:endParaRPr>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365127"/>
            <a:ext cx="7632848" cy="1135048"/>
          </a:xfrm>
        </p:spPr>
        <p:txBody>
          <a:bodyPr>
            <a:noAutofit/>
          </a:bodyPr>
          <a:lstStyle/>
          <a:p>
            <a:r>
              <a:rPr lang="ru-RU" sz="2400" i="1" dirty="0" smtClean="0">
                <a:latin typeface="Times New Roman" pitchFamily="18" charset="0"/>
                <a:cs typeface="Times New Roman" pitchFamily="18" charset="0"/>
              </a:rPr>
              <a:t>Особую роль для достижения эффективных решений играет доведение принятых решений до исполнителей</a:t>
            </a:r>
            <a:endParaRPr lang="ru-RU" sz="2400" i="1" dirty="0">
              <a:latin typeface="Times New Roman" pitchFamily="18" charset="0"/>
              <a:cs typeface="Times New Roman" pitchFamily="18" charset="0"/>
            </a:endParaRPr>
          </a:p>
        </p:txBody>
      </p:sp>
      <p:sp>
        <p:nvSpPr>
          <p:cNvPr id="3" name="Содержимое 2"/>
          <p:cNvSpPr>
            <a:spLocks noGrp="1"/>
          </p:cNvSpPr>
          <p:nvPr>
            <p:ph idx="1"/>
          </p:nvPr>
        </p:nvSpPr>
        <p:spPr>
          <a:xfrm>
            <a:off x="683568" y="1571612"/>
            <a:ext cx="8208912" cy="5385780"/>
          </a:xfrm>
        </p:spPr>
        <p:txBody>
          <a:bodyPr>
            <a:normAutofit/>
          </a:bodyPr>
          <a:lstStyle/>
          <a:p>
            <a:pPr>
              <a:buClr>
                <a:srgbClr val="FFC000"/>
              </a:buClr>
              <a:buNone/>
            </a:pPr>
            <a:r>
              <a:rPr lang="ru-RU" sz="2400" b="1" dirty="0" smtClean="0">
                <a:latin typeface="Bender" pitchFamily="2" charset="-52"/>
              </a:rPr>
              <a:t>Выделяют 4 основные причины невыполнения решений:</a:t>
            </a:r>
          </a:p>
          <a:p>
            <a:pPr>
              <a:buClr>
                <a:srgbClr val="FFC000"/>
              </a:buClr>
              <a:buNone/>
            </a:pPr>
            <a:r>
              <a:rPr lang="ru-RU" sz="2000" i="1" dirty="0" smtClean="0">
                <a:latin typeface="Times New Roman" pitchFamily="18" charset="0"/>
                <a:cs typeface="Times New Roman" pitchFamily="18" charset="0"/>
              </a:rPr>
              <a:t>1.РЕШЕНИЕ  БЫЛО НЕ ДОСТАТОЧНО ЧЕТКО СФОРМУЛИРОВАННО МЕНЕДЖЕРОМ</a:t>
            </a:r>
            <a:r>
              <a:rPr lang="ru-RU" sz="2000" b="1" dirty="0" smtClean="0">
                <a:latin typeface="Times New Roman" pitchFamily="18" charset="0"/>
                <a:cs typeface="Times New Roman" pitchFamily="18" charset="0"/>
              </a:rPr>
              <a:t>;</a:t>
            </a:r>
          </a:p>
          <a:p>
            <a:pPr>
              <a:buClr>
                <a:srgbClr val="FFC000"/>
              </a:buClr>
              <a:buNone/>
            </a:pPr>
            <a:endParaRPr lang="ru-RU" sz="2000" b="1" dirty="0" smtClean="0">
              <a:latin typeface="Times New Roman" pitchFamily="18" charset="0"/>
              <a:cs typeface="Times New Roman" pitchFamily="18" charset="0"/>
            </a:endParaRPr>
          </a:p>
          <a:p>
            <a:pPr>
              <a:buClr>
                <a:srgbClr val="FFC000"/>
              </a:buClr>
              <a:buNone/>
            </a:pPr>
            <a:r>
              <a:rPr lang="ru-RU" sz="2000" i="1" dirty="0" smtClean="0">
                <a:latin typeface="Times New Roman" pitchFamily="18" charset="0"/>
                <a:cs typeface="Times New Roman" pitchFamily="18" charset="0"/>
              </a:rPr>
              <a:t>2.РЕШЕНИЕ БЫЛО ЯСНО И ЧЕТКО  СФОРМУЛИРОВАННО, ОДНАКО ИСПОЛНИТЕЛЬ ЕГО ПЛОХО ПОНЯЛ</a:t>
            </a:r>
            <a:r>
              <a:rPr lang="ru-RU" sz="2000" dirty="0" smtClean="0">
                <a:latin typeface="Times New Roman" pitchFamily="18" charset="0"/>
                <a:cs typeface="Times New Roman" pitchFamily="18" charset="0"/>
              </a:rPr>
              <a:t>;</a:t>
            </a:r>
          </a:p>
          <a:p>
            <a:pPr>
              <a:buClr>
                <a:srgbClr val="FFC000"/>
              </a:buClr>
              <a:buNone/>
            </a:pPr>
            <a:endParaRPr lang="ru-RU" sz="2000" dirty="0" smtClean="0">
              <a:latin typeface="Times New Roman" pitchFamily="18" charset="0"/>
              <a:cs typeface="Times New Roman" pitchFamily="18" charset="0"/>
            </a:endParaRPr>
          </a:p>
          <a:p>
            <a:pPr>
              <a:buClr>
                <a:srgbClr val="FFC000"/>
              </a:buClr>
              <a:buNone/>
            </a:pPr>
            <a:r>
              <a:rPr lang="ru-RU" sz="2000" i="1" dirty="0" smtClean="0">
                <a:latin typeface="Times New Roman" pitchFamily="18" charset="0"/>
                <a:cs typeface="Times New Roman" pitchFamily="18" charset="0"/>
              </a:rPr>
              <a:t>3.РЕШЕНИЕ ЧЕТКО СФОРМУЛИРОВАННО И ИСПОЛНИТЕЛЬ ЕГО ХОРОШО УЯСНИЛ, НО У НЕГО НЕ БЫЛО НЕОБХОДИМЫХ УСЛОВИЙ И  СРЕДСТВ ДЛЯ ЕГО ВЫПОЛНЕНИЯ.</a:t>
            </a:r>
            <a:endParaRPr lang="ru-RU" sz="2000" i="1" dirty="0">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7"/>
            <a:ext cx="7886700" cy="1135048"/>
          </a:xfrm>
        </p:spPr>
        <p:txBody>
          <a:bodyPr>
            <a:noAutofit/>
          </a:bodyPr>
          <a:lstStyle/>
          <a:p>
            <a:endParaRPr lang="ru-RU" sz="2400" i="1" dirty="0">
              <a:latin typeface="Times New Roman" pitchFamily="18" charset="0"/>
              <a:cs typeface="Times New Roman" pitchFamily="18" charset="0"/>
            </a:endParaRPr>
          </a:p>
        </p:txBody>
      </p:sp>
      <p:pic>
        <p:nvPicPr>
          <p:cNvPr id="4" name="Содержимое 3" descr="http://biz-anatomy.ru/wp-content/uploads/2015/03/upravlencheskie-resheniya-v-marketinge-41.jpg"/>
          <p:cNvPicPr>
            <a:picLocks noGrp="1"/>
          </p:cNvPicPr>
          <p:nvPr>
            <p:ph idx="1"/>
          </p:nvPr>
        </p:nvPicPr>
        <p:blipFill>
          <a:blip r:embed="rId2"/>
          <a:srcRect/>
          <a:stretch>
            <a:fillRect/>
          </a:stretch>
        </p:blipFill>
        <p:spPr bwMode="auto">
          <a:xfrm>
            <a:off x="0" y="214291"/>
            <a:ext cx="9144000" cy="6286544"/>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60648"/>
            <a:ext cx="7886700" cy="1047650"/>
          </a:xfrm>
        </p:spPr>
        <p:txBody>
          <a:bodyPr>
            <a:normAutofit/>
          </a:bodyPr>
          <a:lstStyle/>
          <a:p>
            <a:r>
              <a:rPr lang="ru-RU" sz="2800" i="1" dirty="0" smtClean="0">
                <a:solidFill>
                  <a:srgbClr val="92D050"/>
                </a:solidFill>
                <a:effectLst>
                  <a:outerShdw blurRad="38100" dist="38100" dir="2700000" algn="tl">
                    <a:srgbClr val="000000">
                      <a:alpha val="43137"/>
                    </a:srgbClr>
                  </a:outerShdw>
                </a:effectLst>
                <a:latin typeface="Bender" pitchFamily="2" charset="-52"/>
              </a:rPr>
              <a:t>2. Методы принятия решений</a:t>
            </a:r>
            <a:endParaRPr lang="ru-RU" sz="2800" dirty="0"/>
          </a:p>
        </p:txBody>
      </p:sp>
      <p:sp>
        <p:nvSpPr>
          <p:cNvPr id="3" name="Содержимое 2"/>
          <p:cNvSpPr>
            <a:spLocks noGrp="1"/>
          </p:cNvSpPr>
          <p:nvPr>
            <p:ph idx="1"/>
          </p:nvPr>
        </p:nvSpPr>
        <p:spPr>
          <a:xfrm>
            <a:off x="755576" y="1412776"/>
            <a:ext cx="8388424" cy="5328592"/>
          </a:xfrm>
        </p:spPr>
        <p:txBody>
          <a:bodyPr>
            <a:normAutofit/>
          </a:bodyPr>
          <a:lstStyle/>
          <a:p>
            <a:pPr>
              <a:buClr>
                <a:srgbClr val="FFC000"/>
              </a:buClr>
              <a:buFont typeface="Wingdings" pitchFamily="2" charset="2"/>
              <a:buChar char="ü"/>
            </a:pPr>
            <a:r>
              <a:rPr lang="ru-RU" sz="1800" b="1" dirty="0" smtClean="0">
                <a:effectLst>
                  <a:outerShdw blurRad="38100" dist="38100" dir="2700000" algn="tl">
                    <a:srgbClr val="000000">
                      <a:alpha val="43137"/>
                    </a:srgbClr>
                  </a:outerShdw>
                </a:effectLst>
                <a:latin typeface="Bender" pitchFamily="2" charset="-52"/>
              </a:rPr>
              <a:t>Методы принятия управленческих  решений- это конкретные способы, с помощью которых может быть решена проблема. Их существует довольно много, например: </a:t>
            </a:r>
          </a:p>
          <a:p>
            <a:endParaRPr lang="ru-RU" sz="1800" b="1" dirty="0" smtClean="0">
              <a:solidFill>
                <a:srgbClr val="FFC000"/>
              </a:solidFill>
              <a:latin typeface="Bender" pitchFamily="2" charset="-52"/>
            </a:endParaRPr>
          </a:p>
          <a:p>
            <a:pPr>
              <a:buNone/>
            </a:pPr>
            <a:r>
              <a:rPr lang="ru-RU" sz="1800" dirty="0" smtClean="0">
                <a:solidFill>
                  <a:srgbClr val="FFC000"/>
                </a:solidFill>
                <a:latin typeface="Bender" pitchFamily="2" charset="-52"/>
              </a:rPr>
              <a:t>1 .  </a:t>
            </a:r>
            <a:r>
              <a:rPr lang="ru-RU" sz="1800" u="sng" dirty="0" smtClean="0">
                <a:latin typeface="Bender" pitchFamily="2" charset="-52"/>
              </a:rPr>
              <a:t>Декомпозиция</a:t>
            </a:r>
            <a:r>
              <a:rPr lang="ru-RU" sz="1800" dirty="0" smtClean="0">
                <a:solidFill>
                  <a:srgbClr val="FFC000"/>
                </a:solidFill>
                <a:latin typeface="Bender" pitchFamily="2" charset="-52"/>
              </a:rPr>
              <a:t> </a:t>
            </a:r>
            <a:r>
              <a:rPr lang="ru-RU" sz="1800" dirty="0" smtClean="0">
                <a:latin typeface="Bender" pitchFamily="2" charset="-52"/>
              </a:rPr>
              <a:t>- представление сложной проблемы как совокупности  простых вопросов.</a:t>
            </a:r>
          </a:p>
          <a:p>
            <a:endParaRPr lang="ru-RU" sz="1800" b="1" dirty="0" smtClean="0">
              <a:solidFill>
                <a:srgbClr val="FFC000"/>
              </a:solidFill>
              <a:latin typeface="Bender" pitchFamily="2" charset="-52"/>
            </a:endParaRPr>
          </a:p>
          <a:p>
            <a:pPr>
              <a:buNone/>
            </a:pPr>
            <a:r>
              <a:rPr lang="ru-RU" sz="1800" dirty="0" smtClean="0">
                <a:solidFill>
                  <a:srgbClr val="FFC000"/>
                </a:solidFill>
                <a:latin typeface="Bender" pitchFamily="2" charset="-52"/>
              </a:rPr>
              <a:t>2 .  </a:t>
            </a:r>
            <a:r>
              <a:rPr lang="ru-RU" sz="1800" u="sng" dirty="0" smtClean="0">
                <a:latin typeface="Bender" pitchFamily="2" charset="-52"/>
              </a:rPr>
              <a:t>Диагностика</a:t>
            </a:r>
            <a:r>
              <a:rPr lang="ru-RU" sz="1800" dirty="0" smtClean="0">
                <a:solidFill>
                  <a:srgbClr val="FFC000"/>
                </a:solidFill>
                <a:latin typeface="Bender" pitchFamily="2" charset="-52"/>
              </a:rPr>
              <a:t> </a:t>
            </a:r>
            <a:r>
              <a:rPr lang="ru-RU" sz="1800" dirty="0" smtClean="0">
                <a:latin typeface="Bender" pitchFamily="2" charset="-52"/>
              </a:rPr>
              <a:t>- поиск в проблеме наиболее важных деталей, которые решаются в первую очередь. Этот метод применяется при ограниченных ресурсах.</a:t>
            </a:r>
          </a:p>
          <a:p>
            <a:endParaRPr lang="ru-RU" sz="1800" b="1" dirty="0" smtClean="0">
              <a:solidFill>
                <a:srgbClr val="FFC000"/>
              </a:solidFill>
              <a:latin typeface="Bender" pitchFamily="2" charset="-52"/>
            </a:endParaRPr>
          </a:p>
          <a:p>
            <a:pPr>
              <a:buClr>
                <a:srgbClr val="FFC000"/>
              </a:buClr>
              <a:buFont typeface="Wingdings" pitchFamily="2" charset="2"/>
              <a:buChar char="ü"/>
            </a:pPr>
            <a:r>
              <a:rPr lang="ru-RU" sz="1800" b="1" dirty="0" smtClean="0">
                <a:effectLst>
                  <a:outerShdw blurRad="38100" dist="38100" dir="2700000" algn="tl">
                    <a:srgbClr val="000000">
                      <a:alpha val="43137"/>
                    </a:srgbClr>
                  </a:outerShdw>
                </a:effectLst>
                <a:latin typeface="Bender" pitchFamily="2" charset="-52"/>
              </a:rPr>
              <a:t>Следует различать методы принятия управленческих решений на основе математического моделирования и методы, основанные на психологических приемах работы  группы.</a:t>
            </a:r>
          </a:p>
          <a:p>
            <a:pPr lvl="8"/>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7467600" cy="5911873"/>
          </a:xfrm>
        </p:spPr>
        <p:txBody>
          <a:bodyPr>
            <a:normAutofit/>
          </a:bodyPr>
          <a:lstStyle/>
          <a:p>
            <a:pPr marL="0" indent="0">
              <a:buClr>
                <a:srgbClr val="FFC000"/>
              </a:buClr>
              <a:buNone/>
            </a:pPr>
            <a:r>
              <a:rPr lang="ru-RU" sz="2800" i="1" dirty="0" smtClean="0">
                <a:solidFill>
                  <a:srgbClr val="92D050"/>
                </a:solidFill>
                <a:effectLst>
                  <a:outerShdw blurRad="38100" dist="38100" dir="2700000" algn="tl">
                    <a:srgbClr val="000000">
                      <a:alpha val="43137"/>
                    </a:srgbClr>
                  </a:outerShdw>
                </a:effectLst>
                <a:latin typeface="Bender" pitchFamily="2" charset="-52"/>
              </a:rPr>
              <a:t>	3. </a:t>
            </a:r>
            <a:r>
              <a:rPr lang="ru-RU" sz="2800" b="1" i="1" dirty="0" smtClean="0">
                <a:solidFill>
                  <a:srgbClr val="92D050"/>
                </a:solidFill>
                <a:effectLst>
                  <a:outerShdw blurRad="38100" dist="38100" dir="2700000" algn="tl">
                    <a:srgbClr val="000000">
                      <a:alpha val="43137"/>
                    </a:srgbClr>
                  </a:outerShdw>
                </a:effectLst>
                <a:latin typeface="Bender" pitchFamily="2" charset="-52"/>
              </a:rPr>
              <a:t>Уровни принятия решения</a:t>
            </a:r>
            <a:r>
              <a:rPr lang="ru-RU" sz="2800" dirty="0" smtClean="0"/>
              <a:t/>
            </a:r>
            <a:br>
              <a:rPr lang="ru-RU" sz="2800" dirty="0" smtClean="0"/>
            </a:br>
            <a:endParaRPr lang="ru-RU" sz="2800" i="1" dirty="0" smtClean="0">
              <a:latin typeface="Bender" pitchFamily="2" charset="-52"/>
            </a:endParaRPr>
          </a:p>
        </p:txBody>
      </p:sp>
      <p:sp>
        <p:nvSpPr>
          <p:cNvPr id="5" name="Прямоугольник 4"/>
          <p:cNvSpPr/>
          <p:nvPr/>
        </p:nvSpPr>
        <p:spPr>
          <a:xfrm>
            <a:off x="1259632" y="857233"/>
            <a:ext cx="7670086" cy="4985980"/>
          </a:xfrm>
          <a:prstGeom prst="rect">
            <a:avLst/>
          </a:prstGeom>
        </p:spPr>
        <p:txBody>
          <a:bodyPr wrap="square">
            <a:spAutoFit/>
          </a:bodyPr>
          <a:lstStyle/>
          <a:p>
            <a:pPr>
              <a:buClr>
                <a:srgbClr val="FFC000"/>
              </a:buClr>
              <a:buFont typeface="Wingdings" pitchFamily="2" charset="2"/>
              <a:buChar char="ü"/>
            </a:pPr>
            <a:endParaRPr lang="ru-RU" b="1" i="1" dirty="0" smtClean="0">
              <a:solidFill>
                <a:srgbClr val="FFC000"/>
              </a:solidFill>
              <a:effectLst>
                <a:outerShdw blurRad="38100" dist="38100" dir="2700000" algn="tl">
                  <a:srgbClr val="000000">
                    <a:alpha val="43137"/>
                  </a:srgbClr>
                </a:outerShdw>
              </a:effectLst>
              <a:latin typeface="Bender" pitchFamily="2" charset="-52"/>
            </a:endParaRPr>
          </a:p>
          <a:p>
            <a:pPr>
              <a:buClr>
                <a:srgbClr val="FFC000"/>
              </a:buClr>
              <a:buFont typeface="Wingdings" pitchFamily="2" charset="2"/>
              <a:buChar char="ü"/>
            </a:pPr>
            <a:r>
              <a:rPr lang="ru-RU" sz="2800" b="1" i="1" u="sng" dirty="0" smtClean="0">
                <a:solidFill>
                  <a:srgbClr val="FFC000"/>
                </a:solidFill>
                <a:effectLst>
                  <a:outerShdw blurRad="38100" dist="38100" dir="2700000" algn="tl">
                    <a:srgbClr val="000000">
                      <a:alpha val="43137"/>
                    </a:srgbClr>
                  </a:outerShdw>
                </a:effectLst>
                <a:latin typeface="Bender" pitchFamily="2" charset="-52"/>
              </a:rPr>
              <a:t>Выделяет 4 уровня принятия решения:</a:t>
            </a:r>
          </a:p>
          <a:p>
            <a:pPr>
              <a:buClr>
                <a:srgbClr val="FFC000"/>
              </a:buClr>
              <a:buFont typeface="Wingdings" pitchFamily="2" charset="2"/>
              <a:buChar char="ü"/>
            </a:pPr>
            <a:endParaRPr lang="ru-RU" sz="2800" b="1" i="1" u="sng" dirty="0" smtClean="0">
              <a:solidFill>
                <a:srgbClr val="FFC000"/>
              </a:solidFill>
              <a:latin typeface="Bender" pitchFamily="2" charset="-52"/>
            </a:endParaRPr>
          </a:p>
          <a:p>
            <a:pPr>
              <a:buNone/>
            </a:pPr>
            <a:r>
              <a:rPr lang="ru-RU" sz="2800" dirty="0" smtClean="0">
                <a:solidFill>
                  <a:srgbClr val="FFC000"/>
                </a:solidFill>
                <a:latin typeface="Bender" pitchFamily="2" charset="-52"/>
              </a:rPr>
              <a:t>1 .   </a:t>
            </a:r>
            <a:r>
              <a:rPr lang="ru-RU" sz="2800" dirty="0" smtClean="0">
                <a:latin typeface="Bender" pitchFamily="2" charset="-52"/>
              </a:rPr>
              <a:t>Рутинный;</a:t>
            </a:r>
          </a:p>
          <a:p>
            <a:pPr>
              <a:buNone/>
            </a:pPr>
            <a:endParaRPr lang="ru-RU" sz="2800" dirty="0" smtClean="0">
              <a:latin typeface="Bender" pitchFamily="2" charset="-52"/>
            </a:endParaRPr>
          </a:p>
          <a:p>
            <a:pPr>
              <a:buNone/>
            </a:pPr>
            <a:r>
              <a:rPr lang="ru-RU" sz="2800" dirty="0" smtClean="0">
                <a:solidFill>
                  <a:srgbClr val="FFC000"/>
                </a:solidFill>
                <a:latin typeface="Bender" pitchFamily="2" charset="-52"/>
              </a:rPr>
              <a:t>2 .  </a:t>
            </a:r>
            <a:r>
              <a:rPr lang="ru-RU" sz="2800" dirty="0" smtClean="0">
                <a:latin typeface="Bender" pitchFamily="2" charset="-52"/>
              </a:rPr>
              <a:t>Селективный;</a:t>
            </a:r>
          </a:p>
          <a:p>
            <a:pPr>
              <a:buNone/>
            </a:pPr>
            <a:endParaRPr lang="ru-RU" sz="2800" dirty="0" smtClean="0">
              <a:latin typeface="Bender" pitchFamily="2" charset="-52"/>
            </a:endParaRPr>
          </a:p>
          <a:p>
            <a:pPr>
              <a:buNone/>
            </a:pPr>
            <a:r>
              <a:rPr lang="ru-RU" sz="2800" dirty="0" smtClean="0">
                <a:solidFill>
                  <a:srgbClr val="FFC000"/>
                </a:solidFill>
                <a:latin typeface="Bender" pitchFamily="2" charset="-52"/>
              </a:rPr>
              <a:t>3 .  </a:t>
            </a:r>
            <a:r>
              <a:rPr lang="ru-RU" sz="2800" dirty="0" smtClean="0">
                <a:latin typeface="Bender" pitchFamily="2" charset="-52"/>
              </a:rPr>
              <a:t>Адаптационный;</a:t>
            </a:r>
          </a:p>
          <a:p>
            <a:pPr>
              <a:buNone/>
            </a:pPr>
            <a:endParaRPr lang="ru-RU" sz="2800" dirty="0" smtClean="0">
              <a:latin typeface="Bender" pitchFamily="2" charset="-52"/>
            </a:endParaRPr>
          </a:p>
          <a:p>
            <a:pPr>
              <a:buNone/>
            </a:pPr>
            <a:r>
              <a:rPr lang="ru-RU" sz="2800" dirty="0" smtClean="0">
                <a:solidFill>
                  <a:srgbClr val="FFC000"/>
                </a:solidFill>
                <a:latin typeface="Bender" pitchFamily="2" charset="-52"/>
              </a:rPr>
              <a:t>4 .  </a:t>
            </a:r>
            <a:r>
              <a:rPr lang="ru-RU" sz="2800" dirty="0" smtClean="0">
                <a:latin typeface="Bender" pitchFamily="2" charset="-52"/>
              </a:rPr>
              <a:t>Инновационный.</a:t>
            </a:r>
          </a:p>
          <a:p>
            <a:pPr>
              <a:buNone/>
            </a:pPr>
            <a:endParaRPr lang="ru-RU" sz="2000" i="1" u="sng" dirty="0" smtClean="0">
              <a:latin typeface="Bender" pitchFamily="2" charset="-52"/>
            </a:endParaRPr>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55576" y="116632"/>
            <a:ext cx="8388424" cy="6552728"/>
          </a:xfrm>
        </p:spPr>
        <p:txBody>
          <a:bodyPr>
            <a:noAutofit/>
          </a:bodyPr>
          <a:lstStyle/>
          <a:p>
            <a:pPr marL="0" indent="0">
              <a:buClr>
                <a:srgbClr val="FFC000"/>
              </a:buClr>
              <a:buNone/>
            </a:pPr>
            <a:r>
              <a:rPr lang="ru-RU" sz="2000" dirty="0" smtClean="0">
                <a:solidFill>
                  <a:srgbClr val="FFC000"/>
                </a:solidFill>
                <a:effectLst>
                  <a:outerShdw blurRad="38100" dist="38100" dir="2700000" algn="tl">
                    <a:srgbClr val="000000">
                      <a:alpha val="43137"/>
                    </a:srgbClr>
                  </a:outerShdw>
                </a:effectLst>
                <a:latin typeface="Bender" pitchFamily="2" charset="-52"/>
              </a:rPr>
              <a:t>	Первый уровень - рутинный. </a:t>
            </a:r>
          </a:p>
          <a:p>
            <a:pPr algn="just">
              <a:buNone/>
            </a:pPr>
            <a:r>
              <a:rPr lang="ru-RU" sz="2000" dirty="0" smtClean="0">
                <a:solidFill>
                  <a:srgbClr val="FFC000"/>
                </a:solidFill>
                <a:latin typeface="Bender" pitchFamily="2" charset="-52"/>
              </a:rPr>
              <a:t>      </a:t>
            </a:r>
            <a:r>
              <a:rPr lang="ru-RU" sz="2000" dirty="0" smtClean="0">
                <a:latin typeface="Bender" pitchFamily="2" charset="-52"/>
              </a:rPr>
              <a:t>Решения, принимаемые на этом уровне, представляют собой обычные рутинные решения. Функция его заключается в том, что бы «почувствовать» ситуацию, а после этого взять на себя ответственность за начало определенных действий. Руководитель должен обладать чутьем, верно трактовать имеющиеся указания на ту или иную ситуацию, действовать логично, принимать верные решения, проявлять решительность, обеспечивать эффективные действия в нужное время. Этот уровень не требует творческого подхода.</a:t>
            </a:r>
          </a:p>
          <a:p>
            <a:pPr marL="0" indent="0">
              <a:buClr>
                <a:srgbClr val="FFC000"/>
              </a:buClr>
              <a:buNone/>
            </a:pPr>
            <a:r>
              <a:rPr lang="ru-RU" sz="2000" dirty="0" smtClean="0">
                <a:solidFill>
                  <a:srgbClr val="FFC000"/>
                </a:solidFill>
                <a:effectLst>
                  <a:outerShdw blurRad="38100" dist="38100" dir="2700000" algn="tl">
                    <a:srgbClr val="000000">
                      <a:alpha val="43137"/>
                    </a:srgbClr>
                  </a:outerShdw>
                </a:effectLst>
                <a:latin typeface="Bender" pitchFamily="2" charset="-52"/>
              </a:rPr>
              <a:t>	Второй уровень – селективный.</a:t>
            </a:r>
          </a:p>
          <a:p>
            <a:pPr algn="just">
              <a:buNone/>
            </a:pPr>
            <a:r>
              <a:rPr lang="ru-RU" sz="2000" dirty="0" smtClean="0">
                <a:solidFill>
                  <a:srgbClr val="FFC000"/>
                </a:solidFill>
                <a:latin typeface="Bender" pitchFamily="2" charset="-52"/>
              </a:rPr>
              <a:t>         </a:t>
            </a:r>
            <a:r>
              <a:rPr lang="ru-RU" sz="2000" dirty="0" smtClean="0">
                <a:latin typeface="Bender" pitchFamily="2" charset="-52"/>
              </a:rPr>
              <a:t>Этот уровень требует инициативы и свободы действия, но лишь в определенных границах перед менеджером стоит целый круг возможных решений, и его задача заключается в том, чтобы, оценить достоинства этих решений и выбрать из них наиболее подходящее. Успех и результативность зависят от способности менеджера  выбирать направление действия.</a:t>
            </a:r>
          </a:p>
          <a:p>
            <a:endParaRPr lang="ru-RU" sz="1800" dirty="0"/>
          </a:p>
        </p:txBody>
      </p:sp>
      <p:sp>
        <p:nvSpPr>
          <p:cNvPr id="4" name="Прямоугольник 3"/>
          <p:cNvSpPr/>
          <p:nvPr/>
        </p:nvSpPr>
        <p:spPr>
          <a:xfrm>
            <a:off x="2286000" y="-1187648"/>
            <a:ext cx="4572000" cy="369332"/>
          </a:xfrm>
          <a:prstGeom prst="rect">
            <a:avLst/>
          </a:prstGeom>
        </p:spPr>
        <p:txBody>
          <a:bodyPr>
            <a:spAutoFit/>
          </a:bodyPr>
          <a:lstStyle/>
          <a:p>
            <a:pPr>
              <a:buNone/>
            </a:pPr>
            <a:r>
              <a:rPr lang="ru-RU" i="1" dirty="0" smtClean="0">
                <a:solidFill>
                  <a:srgbClr val="FFC000"/>
                </a:solidFill>
                <a:latin typeface="Bender" pitchFamily="2" charset="-52"/>
              </a:rPr>
              <a:t>         </a:t>
            </a:r>
            <a:endParaRPr lang="ru-RU" i="1" dirty="0" smtClean="0">
              <a:latin typeface="Bender" pitchFamily="2" charset="-52"/>
            </a:endParaRPr>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71600" y="188640"/>
            <a:ext cx="8064896" cy="6264696"/>
          </a:xfrm>
        </p:spPr>
        <p:txBody>
          <a:bodyPr>
            <a:noAutofit/>
          </a:bodyPr>
          <a:lstStyle/>
          <a:p>
            <a:pPr marL="0" indent="0">
              <a:buClr>
                <a:srgbClr val="FFC000"/>
              </a:buClr>
              <a:buNone/>
            </a:pPr>
            <a:r>
              <a:rPr lang="ru-RU" sz="2000" dirty="0" smtClean="0">
                <a:solidFill>
                  <a:srgbClr val="FFC000"/>
                </a:solidFill>
                <a:effectLst>
                  <a:outerShdw blurRad="38100" dist="38100" dir="2700000" algn="tl">
                    <a:srgbClr val="000000">
                      <a:alpha val="43137"/>
                    </a:srgbClr>
                  </a:outerShdw>
                </a:effectLst>
                <a:latin typeface="Bender" pitchFamily="2" charset="-52"/>
              </a:rPr>
              <a:t>	Третий уровень </a:t>
            </a:r>
            <a:r>
              <a:rPr lang="ru-RU" sz="2000" b="1" dirty="0" smtClean="0">
                <a:solidFill>
                  <a:srgbClr val="FFC000"/>
                </a:solidFill>
                <a:effectLst>
                  <a:outerShdw blurRad="38100" dist="38100" dir="2700000" algn="tl">
                    <a:srgbClr val="000000">
                      <a:alpha val="43137"/>
                    </a:srgbClr>
                  </a:outerShdw>
                </a:effectLst>
                <a:latin typeface="Bender" pitchFamily="2" charset="-52"/>
              </a:rPr>
              <a:t>- адаптационный. </a:t>
            </a:r>
          </a:p>
          <a:p>
            <a:pPr algn="just">
              <a:buClr>
                <a:srgbClr val="FFC000"/>
              </a:buClr>
              <a:buNone/>
            </a:pPr>
            <a:r>
              <a:rPr lang="ru-RU" sz="2000" dirty="0" smtClean="0">
                <a:latin typeface="Bender" pitchFamily="2" charset="-52"/>
              </a:rPr>
              <a:t>         Менеджер должен выработать решение, которое должно быть абсолютно новым. Перед руководителем  стоит задача выработать новые методы и идеи. Только личная инициатива и способность могут определить успех деятельности менеджера.</a:t>
            </a:r>
          </a:p>
          <a:p>
            <a:pPr>
              <a:buClr>
                <a:srgbClr val="FFC000"/>
              </a:buClr>
              <a:buNone/>
            </a:pPr>
            <a:endParaRPr lang="ru-RU" sz="2000" dirty="0" smtClean="0">
              <a:latin typeface="Bender" pitchFamily="2" charset="-52"/>
            </a:endParaRPr>
          </a:p>
          <a:p>
            <a:pPr marL="0" indent="0">
              <a:buClr>
                <a:srgbClr val="FFC000"/>
              </a:buClr>
              <a:buNone/>
            </a:pPr>
            <a:r>
              <a:rPr lang="ru-RU" sz="2000" dirty="0" smtClean="0">
                <a:solidFill>
                  <a:srgbClr val="FFC000"/>
                </a:solidFill>
                <a:effectLst>
                  <a:outerShdw blurRad="38100" dist="38100" dir="2700000" algn="tl">
                    <a:srgbClr val="000000">
                      <a:alpha val="43137"/>
                    </a:srgbClr>
                  </a:outerShdw>
                </a:effectLst>
                <a:latin typeface="Bender" pitchFamily="2" charset="-52"/>
              </a:rPr>
              <a:t>	Четвертый уровень </a:t>
            </a:r>
            <a:r>
              <a:rPr lang="ru-RU" sz="2000" b="1" dirty="0" smtClean="0">
                <a:solidFill>
                  <a:srgbClr val="FFC000"/>
                </a:solidFill>
                <a:effectLst>
                  <a:outerShdw blurRad="38100" dist="38100" dir="2700000" algn="tl">
                    <a:srgbClr val="000000">
                      <a:alpha val="43137"/>
                    </a:srgbClr>
                  </a:outerShdw>
                </a:effectLst>
                <a:latin typeface="Bender" pitchFamily="2" charset="-52"/>
              </a:rPr>
              <a:t>- инновационный. </a:t>
            </a:r>
          </a:p>
          <a:p>
            <a:pPr algn="just">
              <a:buClr>
                <a:srgbClr val="FFC000"/>
              </a:buClr>
              <a:buNone/>
            </a:pPr>
            <a:r>
              <a:rPr lang="ru-RU" sz="2000" dirty="0" smtClean="0">
                <a:latin typeface="Bender" pitchFamily="2" charset="-52"/>
              </a:rPr>
              <a:t>         На этом уровне решаются наиболее сложные вопросы. Со стороны менеджера требуется новый подход. Это может быть поиск решения проблемы, которую ранее плохо поняли или для решения которой требуется новые методы. Руководитель должен  уметь находить  способы понимания  неожиданных и непредсказуемых проблем, развивать в себе умение и способность мыслить по-новому.</a:t>
            </a:r>
          </a:p>
          <a:p>
            <a:endParaRPr lang="ru-RU" sz="1800" dirty="0" smtClean="0"/>
          </a:p>
          <a:p>
            <a:endParaRPr lang="ru-RU" sz="1800" dirty="0"/>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404665"/>
            <a:ext cx="7056784" cy="1080119"/>
          </a:xfrm>
        </p:spPr>
        <p:txBody>
          <a:bodyPr>
            <a:normAutofit fontScale="90000"/>
          </a:bodyPr>
          <a:lstStyle/>
          <a:p>
            <a:r>
              <a:rPr lang="ru-RU" b="1" dirty="0" smtClean="0">
                <a:latin typeface="Times New Roman" panose="02020603050405020304" pitchFamily="18" charset="0"/>
                <a:cs typeface="Times New Roman" panose="02020603050405020304" pitchFamily="18" charset="0"/>
              </a:rPr>
              <a:t>Контрольные вопросы:</a:t>
            </a:r>
            <a:endParaRPr lang="ru-RU"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331640" y="1857364"/>
            <a:ext cx="7560840" cy="4523964"/>
          </a:xfrm>
        </p:spPr>
        <p:txBody>
          <a:bodyPr>
            <a:normAutofit/>
          </a:bodyPr>
          <a:lstStyle/>
          <a:p>
            <a:pPr algn="just">
              <a:lnSpc>
                <a:spcPct val="150000"/>
              </a:lnSpc>
            </a:pPr>
            <a:r>
              <a:rPr lang="ru-RU" sz="2800" dirty="0" smtClean="0">
                <a:latin typeface="Times New Roman" panose="02020603050405020304" pitchFamily="18" charset="0"/>
                <a:cs typeface="Times New Roman" panose="02020603050405020304" pitchFamily="18" charset="0"/>
              </a:rPr>
              <a:t>1.Что такое управленческое решение?</a:t>
            </a:r>
          </a:p>
          <a:p>
            <a:pPr algn="just">
              <a:lnSpc>
                <a:spcPct val="150000"/>
              </a:lnSpc>
            </a:pPr>
            <a:r>
              <a:rPr lang="ru-RU" sz="2800" dirty="0" smtClean="0">
                <a:latin typeface="Times New Roman" panose="02020603050405020304" pitchFamily="18" charset="0"/>
                <a:cs typeface="Times New Roman" panose="02020603050405020304" pitchFamily="18" charset="0"/>
              </a:rPr>
              <a:t>2.Через какие стадии проходит управленческое решение?</a:t>
            </a:r>
          </a:p>
          <a:p>
            <a:pPr algn="just">
              <a:lnSpc>
                <a:spcPct val="150000"/>
              </a:lnSpc>
            </a:pPr>
            <a:r>
              <a:rPr lang="ru-RU" sz="2800" dirty="0" smtClean="0">
                <a:latin typeface="Times New Roman" panose="02020603050405020304" pitchFamily="18" charset="0"/>
                <a:cs typeface="Times New Roman" panose="02020603050405020304" pitchFamily="18" charset="0"/>
              </a:rPr>
              <a:t>3.Перечислите виды управленческих решений.</a:t>
            </a:r>
          </a:p>
          <a:p>
            <a:pPr algn="just">
              <a:lnSpc>
                <a:spcPct val="150000"/>
              </a:lnSpc>
            </a:pPr>
            <a:r>
              <a:rPr lang="ru-RU" sz="2800" dirty="0" smtClean="0">
                <a:latin typeface="Times New Roman" panose="02020603050405020304" pitchFamily="18" charset="0"/>
                <a:cs typeface="Times New Roman" panose="02020603050405020304" pitchFamily="18" charset="0"/>
              </a:rPr>
              <a:t>4.Перечислите уровни принятия решения.</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66872275"/>
      </p:ext>
    </p:extLst>
  </p:cSld>
  <p:clrMapOvr>
    <a:masterClrMapping/>
  </p:clrMapOvr>
  <p:transition spd="slow">
    <p:spli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7467600" cy="1274786"/>
          </a:xfrm>
        </p:spPr>
        <p:txBody>
          <a:bodyPr>
            <a:normAutofit/>
          </a:bodyPr>
          <a:lstStyle/>
          <a:p>
            <a:pPr algn="ctr"/>
            <a:r>
              <a:rPr lang="ru-RU" sz="3200" b="1" i="1" dirty="0" smtClean="0">
                <a:effectLst>
                  <a:outerShdw blurRad="38100" dist="38100" dir="2700000" algn="tl">
                    <a:srgbClr val="000000">
                      <a:alpha val="43137"/>
                    </a:srgbClr>
                  </a:outerShdw>
                </a:effectLst>
                <a:latin typeface="Bender" pitchFamily="2" charset="-52"/>
                <a:ea typeface="Batang" pitchFamily="18" charset="-127"/>
              </a:rPr>
              <a:t>План урока.</a:t>
            </a:r>
            <a:endParaRPr lang="ru-RU" sz="3200" b="1" i="1" dirty="0">
              <a:effectLst>
                <a:outerShdw blurRad="38100" dist="38100" dir="2700000" algn="tl">
                  <a:srgbClr val="000000">
                    <a:alpha val="43137"/>
                  </a:srgbClr>
                </a:outerShdw>
              </a:effectLst>
              <a:latin typeface="Bender" pitchFamily="2" charset="-52"/>
              <a:ea typeface="Batang" pitchFamily="18" charset="-127"/>
            </a:endParaRPr>
          </a:p>
        </p:txBody>
      </p:sp>
      <p:sp>
        <p:nvSpPr>
          <p:cNvPr id="3" name="Содержимое 2"/>
          <p:cNvSpPr>
            <a:spLocks noGrp="1"/>
          </p:cNvSpPr>
          <p:nvPr>
            <p:ph idx="1"/>
          </p:nvPr>
        </p:nvSpPr>
        <p:spPr/>
        <p:txBody>
          <a:bodyPr>
            <a:normAutofit fontScale="92500" lnSpcReduction="10000"/>
          </a:bodyPr>
          <a:lstStyle/>
          <a:p>
            <a:pPr marL="795528" lvl="1" indent="-457200" algn="ctr">
              <a:buClr>
                <a:srgbClr val="FFC000"/>
              </a:buClr>
              <a:buNone/>
            </a:pPr>
            <a:r>
              <a:rPr lang="ru-RU" sz="3200" b="1" i="1" dirty="0" smtClean="0">
                <a:effectLst>
                  <a:outerShdw blurRad="38100" dist="38100" dir="2700000" algn="tl">
                    <a:srgbClr val="000000">
                      <a:alpha val="43137"/>
                    </a:srgbClr>
                  </a:outerShdw>
                </a:effectLst>
                <a:latin typeface="Bender" pitchFamily="2" charset="-52"/>
                <a:ea typeface="Batang" pitchFamily="18" charset="-127"/>
              </a:rPr>
              <a:t>1</a:t>
            </a:r>
            <a:r>
              <a:rPr lang="ru-RU" sz="3200" b="1" i="1" dirty="0" smtClean="0">
                <a:effectLst>
                  <a:outerShdw blurRad="38100" dist="38100" dir="2700000" algn="tl">
                    <a:srgbClr val="000000">
                      <a:alpha val="43137"/>
                    </a:srgbClr>
                  </a:outerShdw>
                </a:effectLst>
                <a:latin typeface="Times New Roman" pitchFamily="18" charset="0"/>
                <a:ea typeface="Batang" pitchFamily="18" charset="-127"/>
                <a:cs typeface="Times New Roman" pitchFamily="18" charset="0"/>
              </a:rPr>
              <a:t>. Виды управленческих решений.</a:t>
            </a:r>
          </a:p>
          <a:p>
            <a:pPr marL="493776" indent="-457200" algn="ctr">
              <a:buAutoNum type="arabicPeriod"/>
            </a:pPr>
            <a:endParaRPr lang="ru-RU" sz="3200" b="1" i="1" dirty="0" smtClean="0">
              <a:effectLst>
                <a:outerShdw blurRad="38100" dist="38100" dir="2700000" algn="tl">
                  <a:srgbClr val="000000">
                    <a:alpha val="43137"/>
                  </a:srgbClr>
                </a:outerShdw>
              </a:effectLst>
              <a:latin typeface="Times New Roman" pitchFamily="18" charset="0"/>
              <a:ea typeface="Batang" pitchFamily="18" charset="-127"/>
              <a:cs typeface="Times New Roman" pitchFamily="18" charset="0"/>
            </a:endParaRPr>
          </a:p>
          <a:p>
            <a:pPr algn="ctr">
              <a:buFont typeface="Wingdings" pitchFamily="2" charset="2"/>
              <a:buChar char="v"/>
            </a:pPr>
            <a:endParaRPr lang="ru-RU" sz="3200" b="1" i="1" dirty="0" smtClean="0">
              <a:effectLst>
                <a:outerShdw blurRad="38100" dist="38100" dir="2700000" algn="tl">
                  <a:srgbClr val="000000">
                    <a:alpha val="43137"/>
                  </a:srgbClr>
                </a:outerShdw>
              </a:effectLst>
              <a:latin typeface="Times New Roman" pitchFamily="18" charset="0"/>
              <a:ea typeface="Batang" pitchFamily="18" charset="-127"/>
              <a:cs typeface="Times New Roman" pitchFamily="18" charset="0"/>
            </a:endParaRPr>
          </a:p>
          <a:p>
            <a:pPr algn="ctr">
              <a:buNone/>
            </a:pPr>
            <a:r>
              <a:rPr lang="ru-RU" sz="3200" b="1" i="1" dirty="0" smtClean="0">
                <a:effectLst>
                  <a:outerShdw blurRad="38100" dist="38100" dir="2700000" algn="tl">
                    <a:srgbClr val="000000">
                      <a:alpha val="43137"/>
                    </a:srgbClr>
                  </a:outerShdw>
                </a:effectLst>
                <a:latin typeface="Times New Roman" pitchFamily="18" charset="0"/>
                <a:ea typeface="Batang" pitchFamily="18" charset="-127"/>
                <a:cs typeface="Times New Roman" pitchFamily="18" charset="0"/>
              </a:rPr>
              <a:t>2. Методы принятия решения.</a:t>
            </a:r>
          </a:p>
          <a:p>
            <a:pPr algn="ctr">
              <a:buNone/>
            </a:pPr>
            <a:endParaRPr lang="ru-RU" sz="3200" b="1" i="1" dirty="0" smtClean="0">
              <a:effectLst>
                <a:outerShdw blurRad="38100" dist="38100" dir="2700000" algn="tl">
                  <a:srgbClr val="000000">
                    <a:alpha val="43137"/>
                  </a:srgbClr>
                </a:outerShdw>
              </a:effectLst>
              <a:latin typeface="Times New Roman" pitchFamily="18" charset="0"/>
              <a:ea typeface="Batang" pitchFamily="18" charset="-127"/>
              <a:cs typeface="Times New Roman" pitchFamily="18" charset="0"/>
            </a:endParaRPr>
          </a:p>
          <a:p>
            <a:pPr algn="ctr">
              <a:buFont typeface="Wingdings" pitchFamily="2" charset="2"/>
              <a:buChar char="v"/>
            </a:pPr>
            <a:endParaRPr lang="ru-RU" sz="3200" b="1" i="1" dirty="0" smtClean="0">
              <a:effectLst>
                <a:outerShdw blurRad="38100" dist="38100" dir="2700000" algn="tl">
                  <a:srgbClr val="000000">
                    <a:alpha val="43137"/>
                  </a:srgbClr>
                </a:outerShdw>
              </a:effectLst>
              <a:latin typeface="Times New Roman" pitchFamily="18" charset="0"/>
              <a:ea typeface="Batang" pitchFamily="18" charset="-127"/>
              <a:cs typeface="Times New Roman" pitchFamily="18" charset="0"/>
            </a:endParaRPr>
          </a:p>
          <a:p>
            <a:pPr algn="ctr">
              <a:buNone/>
            </a:pPr>
            <a:r>
              <a:rPr lang="ru-RU" sz="3200" b="1" i="1" dirty="0" smtClean="0">
                <a:effectLst>
                  <a:outerShdw blurRad="38100" dist="38100" dir="2700000" algn="tl">
                    <a:srgbClr val="000000">
                      <a:alpha val="43137"/>
                    </a:srgbClr>
                  </a:outerShdw>
                </a:effectLst>
                <a:latin typeface="Times New Roman" pitchFamily="18" charset="0"/>
                <a:ea typeface="Batang" pitchFamily="18" charset="-127"/>
                <a:cs typeface="Times New Roman" pitchFamily="18" charset="0"/>
              </a:rPr>
              <a:t>3. Уровни принятия решения.</a:t>
            </a:r>
          </a:p>
          <a:p>
            <a:endParaRPr lang="ru-RU" sz="3200" dirty="0"/>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68346"/>
          </a:xfrm>
        </p:spPr>
        <p:txBody>
          <a:bodyPr/>
          <a:lstStyle/>
          <a:p>
            <a:pPr lvl="1" algn="l" rtl="0">
              <a:spcBef>
                <a:spcPct val="0"/>
              </a:spcBef>
            </a:pPr>
            <a:r>
              <a:rPr lang="ru-RU" sz="3200" i="1" dirty="0" smtClean="0">
                <a:solidFill>
                  <a:schemeClr val="tx1"/>
                </a:solidFill>
                <a:effectLst>
                  <a:outerShdw blurRad="38100" dist="38100" dir="2700000" algn="tl">
                    <a:srgbClr val="000000">
                      <a:alpha val="43137"/>
                    </a:srgbClr>
                  </a:outerShdw>
                </a:effectLst>
                <a:latin typeface="Bender" pitchFamily="2" charset="-52"/>
                <a:ea typeface="Batang" pitchFamily="18" charset="-127"/>
              </a:rPr>
              <a:t>1. Виды управленческих решений.</a:t>
            </a:r>
            <a:r>
              <a:rPr lang="ru-RU" sz="2400" i="1" dirty="0" smtClean="0">
                <a:solidFill>
                  <a:schemeClr val="tx1"/>
                </a:solidFill>
                <a:latin typeface="Bender" pitchFamily="2" charset="-52"/>
                <a:ea typeface="Batang" pitchFamily="18" charset="-127"/>
              </a:rPr>
              <a:t/>
            </a:r>
            <a:br>
              <a:rPr lang="ru-RU" sz="2400" i="1" dirty="0" smtClean="0">
                <a:solidFill>
                  <a:schemeClr val="tx1"/>
                </a:solidFill>
                <a:latin typeface="Bender" pitchFamily="2" charset="-52"/>
                <a:ea typeface="Batang" pitchFamily="18" charset="-127"/>
              </a:rPr>
            </a:br>
            <a:endParaRPr lang="ru-RU" dirty="0">
              <a:solidFill>
                <a:schemeClr val="tx1"/>
              </a:solidFill>
            </a:endParaRPr>
          </a:p>
        </p:txBody>
      </p:sp>
      <p:sp>
        <p:nvSpPr>
          <p:cNvPr id="3" name="Содержимое 2"/>
          <p:cNvSpPr>
            <a:spLocks noGrp="1"/>
          </p:cNvSpPr>
          <p:nvPr>
            <p:ph idx="1"/>
          </p:nvPr>
        </p:nvSpPr>
        <p:spPr>
          <a:xfrm>
            <a:off x="1043608" y="857232"/>
            <a:ext cx="7992888" cy="6000768"/>
          </a:xfrm>
        </p:spPr>
        <p:txBody>
          <a:bodyPr>
            <a:normAutofit fontScale="32500" lnSpcReduction="20000"/>
          </a:bodyPr>
          <a:lstStyle/>
          <a:p>
            <a:pPr>
              <a:buClr>
                <a:srgbClr val="FFC000"/>
              </a:buClr>
              <a:buNone/>
            </a:pPr>
            <a:endParaRPr lang="ru-RU" sz="6200" b="1" i="1" dirty="0" smtClean="0">
              <a:effectLst>
                <a:outerShdw blurRad="38100" dist="38100" dir="2700000" algn="tl">
                  <a:srgbClr val="000000">
                    <a:alpha val="43137"/>
                  </a:srgbClr>
                </a:outerShdw>
              </a:effectLst>
              <a:latin typeface="Times New Roman" pitchFamily="18" charset="0"/>
              <a:cs typeface="Times New Roman" pitchFamily="18" charset="0"/>
            </a:endParaRPr>
          </a:p>
          <a:p>
            <a:pPr>
              <a:buClr>
                <a:srgbClr val="FFC000"/>
              </a:buClr>
              <a:buNone/>
            </a:pPr>
            <a:r>
              <a:rPr lang="ru-RU" sz="62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6200" b="1" i="1" dirty="0" smtClean="0">
                <a:latin typeface="Times New Roman" pitchFamily="18" charset="0"/>
                <a:cs typeface="Times New Roman" pitchFamily="18" charset="0"/>
              </a:rPr>
              <a:t>Решение- это выбор варианта из множество имеющихся решений.</a:t>
            </a:r>
          </a:p>
          <a:p>
            <a:pPr>
              <a:buClr>
                <a:srgbClr val="FFC000"/>
              </a:buClr>
              <a:buNone/>
            </a:pPr>
            <a:r>
              <a:rPr lang="ru-RU" sz="6200" b="1" i="1" dirty="0" smtClean="0">
                <a:latin typeface="Times New Roman" pitchFamily="18" charset="0"/>
                <a:cs typeface="Times New Roman" pitchFamily="18" charset="0"/>
              </a:rPr>
              <a:t>Управленческое решение- это выбор, который должен сделать руководитель, чтобы выполнить обязанности.</a:t>
            </a:r>
            <a:endParaRPr lang="ru-RU" sz="4400" b="1" i="1" dirty="0" smtClean="0">
              <a:latin typeface="Times New Roman" pitchFamily="18" charset="0"/>
              <a:cs typeface="Times New Roman" pitchFamily="18" charset="0"/>
            </a:endParaRPr>
          </a:p>
          <a:p>
            <a:pPr>
              <a:buClr>
                <a:srgbClr val="FFC000"/>
              </a:buClr>
              <a:buNone/>
            </a:pPr>
            <a:r>
              <a:rPr lang="ru-RU" sz="6000" dirty="0" smtClean="0">
                <a:solidFill>
                  <a:srgbClr val="0070C0"/>
                </a:solidFill>
                <a:latin typeface="Times New Roman" pitchFamily="18" charset="0"/>
                <a:cs typeface="Times New Roman" pitchFamily="18" charset="0"/>
              </a:rPr>
              <a:t>Менеджер  в своей деятельности вынужден постоянно принимает решения, он накапливает определенный опыт в этой области.</a:t>
            </a:r>
            <a:endParaRPr lang="ru-RU" sz="6000" b="1" i="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endParaRPr>
          </a:p>
          <a:p>
            <a:pPr>
              <a:buClr>
                <a:srgbClr val="FFC000"/>
              </a:buClr>
              <a:buNone/>
            </a:pPr>
            <a:endParaRPr lang="ru-RU" sz="4400" b="1" i="1" dirty="0" smtClean="0">
              <a:effectLst>
                <a:outerShdw blurRad="38100" dist="38100" dir="2700000" algn="tl">
                  <a:srgbClr val="000000">
                    <a:alpha val="43137"/>
                  </a:srgbClr>
                </a:outerShdw>
              </a:effectLst>
              <a:latin typeface="Times New Roman" pitchFamily="18" charset="0"/>
              <a:cs typeface="Times New Roman" pitchFamily="18" charset="0"/>
            </a:endParaRPr>
          </a:p>
          <a:p>
            <a:pPr>
              <a:buClr>
                <a:srgbClr val="FFC000"/>
              </a:buClr>
              <a:buNone/>
            </a:pPr>
            <a:r>
              <a:rPr lang="ru-RU" sz="5000"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7400" b="1" i="1" dirty="0" smtClean="0">
                <a:latin typeface="Times New Roman" pitchFamily="18" charset="0"/>
                <a:cs typeface="Times New Roman" pitchFamily="18" charset="0"/>
              </a:rPr>
              <a:t>Менеджер, приступая к принятию решения, руководствуется принципиальными соображениями :</a:t>
            </a:r>
          </a:p>
          <a:p>
            <a:pPr>
              <a:buNone/>
            </a:pPr>
            <a:endParaRPr lang="ru-RU" sz="5000" dirty="0" smtClean="0">
              <a:latin typeface="Times New Roman" pitchFamily="18" charset="0"/>
              <a:cs typeface="Times New Roman" pitchFamily="18" charset="0"/>
            </a:endParaRPr>
          </a:p>
          <a:p>
            <a:pPr>
              <a:buNone/>
            </a:pPr>
            <a:r>
              <a:rPr lang="ru-RU" sz="5000" i="1" dirty="0" smtClean="0">
                <a:latin typeface="Times New Roman" pitchFamily="18" charset="0"/>
                <a:cs typeface="Times New Roman" pitchFamily="18" charset="0"/>
              </a:rPr>
              <a:t> </a:t>
            </a:r>
            <a:r>
              <a:rPr lang="ru-RU" sz="6000" i="1" dirty="0" smtClean="0">
                <a:latin typeface="Times New Roman" pitchFamily="18" charset="0"/>
                <a:cs typeface="Times New Roman" pitchFamily="18" charset="0"/>
              </a:rPr>
              <a:t>1 .  Проблему необходимо осмыслить на основе достоверной информации.</a:t>
            </a:r>
          </a:p>
          <a:p>
            <a:pPr>
              <a:buNone/>
            </a:pPr>
            <a:r>
              <a:rPr lang="ru-RU" sz="6000" i="1" dirty="0" smtClean="0">
                <a:latin typeface="Times New Roman" pitchFamily="18" charset="0"/>
                <a:cs typeface="Times New Roman" pitchFamily="18" charset="0"/>
              </a:rPr>
              <a:t> 2 . Проанализировать варианты решения проблемы.</a:t>
            </a:r>
          </a:p>
          <a:p>
            <a:pPr>
              <a:buNone/>
            </a:pPr>
            <a:r>
              <a:rPr lang="ru-RU" sz="6000" i="1" dirty="0" smtClean="0">
                <a:latin typeface="Times New Roman" pitchFamily="18" charset="0"/>
                <a:cs typeface="Times New Roman" pitchFamily="18" charset="0"/>
              </a:rPr>
              <a:t> 3 . Определить её исполнителей, привлечь к подготовке решения необходимый круг  специалистов.</a:t>
            </a:r>
          </a:p>
          <a:p>
            <a:pPr>
              <a:buNone/>
            </a:pPr>
            <a:r>
              <a:rPr lang="ru-RU" sz="6000" i="1" dirty="0" smtClean="0">
                <a:latin typeface="Times New Roman" pitchFamily="18" charset="0"/>
                <a:cs typeface="Times New Roman" pitchFamily="18" charset="0"/>
              </a:rPr>
              <a:t> 4 . Определить   объем, способы и сроки передачи информации</a:t>
            </a:r>
            <a:r>
              <a:rPr lang="ru-RU" sz="6000" i="1" dirty="0" smtClean="0">
                <a:latin typeface="Bender" pitchFamily="2" charset="-52"/>
              </a:rPr>
              <a:t>.</a:t>
            </a:r>
          </a:p>
          <a:p>
            <a:endParaRPr lang="ru-RU" sz="4400" dirty="0"/>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68346"/>
          </a:xfrm>
        </p:spPr>
        <p:txBody>
          <a:bodyPr>
            <a:normAutofit/>
          </a:bodyPr>
          <a:lstStyle/>
          <a:p>
            <a:pPr lvl="1" algn="l" rtl="0">
              <a:spcBef>
                <a:spcPct val="0"/>
              </a:spcBef>
            </a:pPr>
            <a:endParaRPr lang="ru-RU" dirty="0">
              <a:solidFill>
                <a:schemeClr val="tx1"/>
              </a:solidFill>
            </a:endParaRPr>
          </a:p>
        </p:txBody>
      </p:sp>
      <p:pic>
        <p:nvPicPr>
          <p:cNvPr id="4" name="Содержимое 3" descr="Требования к решениям"/>
          <p:cNvPicPr>
            <a:picLocks noGrp="1"/>
          </p:cNvPicPr>
          <p:nvPr>
            <p:ph idx="1"/>
          </p:nvPr>
        </p:nvPicPr>
        <p:blipFill>
          <a:blip r:embed="rId2"/>
          <a:srcRect/>
          <a:stretch>
            <a:fillRect/>
          </a:stretch>
        </p:blipFill>
        <p:spPr bwMode="auto">
          <a:xfrm>
            <a:off x="357158" y="285728"/>
            <a:ext cx="7961341" cy="6286544"/>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68346"/>
          </a:xfrm>
        </p:spPr>
        <p:txBody>
          <a:bodyPr>
            <a:normAutofit/>
          </a:bodyPr>
          <a:lstStyle/>
          <a:p>
            <a:pPr lvl="1" algn="l" rtl="0">
              <a:spcBef>
                <a:spcPct val="0"/>
              </a:spcBef>
            </a:pPr>
            <a:endParaRPr lang="ru-RU" dirty="0">
              <a:solidFill>
                <a:schemeClr val="tx1"/>
              </a:solidFill>
            </a:endParaRPr>
          </a:p>
        </p:txBody>
      </p:sp>
      <p:pic>
        <p:nvPicPr>
          <p:cNvPr id="4" name="Содержимое 3" descr="C:\Users\Админ\Downloads\53df81ec36608.jpg"/>
          <p:cNvPicPr>
            <a:picLocks noGrp="1"/>
          </p:cNvPicPr>
          <p:nvPr>
            <p:ph idx="1"/>
          </p:nvPr>
        </p:nvPicPr>
        <p:blipFill>
          <a:blip r:embed="rId2"/>
          <a:srcRect/>
          <a:stretch>
            <a:fillRect/>
          </a:stretch>
        </p:blipFill>
        <p:spPr bwMode="auto">
          <a:xfrm>
            <a:off x="357159" y="357167"/>
            <a:ext cx="8465058" cy="5929354"/>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99592" y="44624"/>
            <a:ext cx="8244408" cy="7128792"/>
          </a:xfrm>
        </p:spPr>
        <p:txBody>
          <a:bodyPr>
            <a:noAutofit/>
          </a:bodyPr>
          <a:lstStyle/>
          <a:p>
            <a:pPr>
              <a:buClr>
                <a:srgbClr val="FFC000"/>
              </a:buClr>
              <a:buFont typeface="Wingdings" pitchFamily="2" charset="2"/>
              <a:buChar char="ü"/>
            </a:pPr>
            <a:r>
              <a:rPr lang="ru-RU" sz="2000" i="1" dirty="0" smtClean="0">
                <a:latin typeface="Times New Roman" pitchFamily="18" charset="0"/>
                <a:cs typeface="Times New Roman" pitchFamily="18" charset="0"/>
              </a:rPr>
              <a:t>Количество решений принимаемых менеджером огромно и они связаны с необходимостью воздействий на объект управления с тем, чтобы перевести его в желаемое состояние.</a:t>
            </a:r>
          </a:p>
          <a:p>
            <a:pPr>
              <a:buClr>
                <a:srgbClr val="FFC000"/>
              </a:buClr>
              <a:buFont typeface="Wingdings" pitchFamily="2" charset="2"/>
              <a:buChar char="ü"/>
            </a:pPr>
            <a:r>
              <a:rPr lang="ru-RU" sz="2000" i="1" dirty="0" smtClean="0">
                <a:latin typeface="Times New Roman" pitchFamily="18" charset="0"/>
                <a:cs typeface="Times New Roman" pitchFamily="18" charset="0"/>
              </a:rPr>
              <a:t>Менеджер принимает решения о целях деятельности, необходимых ресурсах, способах достижения поставленных задач, о структуре производства и управления, и создании новых подразделений, об организации производственного процесса, труда рабочих и специалистов, об организации проведения контроля деятельности исполнителей, оценке финансового состояния предприятия.</a:t>
            </a:r>
          </a:p>
          <a:p>
            <a:pPr>
              <a:buClr>
                <a:srgbClr val="FFC000"/>
              </a:buClr>
              <a:buFont typeface="Wingdings" pitchFamily="2" charset="2"/>
              <a:buChar char="ü"/>
            </a:pPr>
            <a:endParaRPr lang="ru-RU" sz="2000" i="1" dirty="0" smtClean="0">
              <a:latin typeface="Times New Roman" pitchFamily="18" charset="0"/>
              <a:cs typeface="Times New Roman" pitchFamily="18" charset="0"/>
            </a:endParaRPr>
          </a:p>
          <a:p>
            <a:pPr>
              <a:buNone/>
            </a:pPr>
            <a:r>
              <a:rPr lang="ru-RU" sz="2000" i="1" dirty="0" smtClean="0">
                <a:latin typeface="Times New Roman" pitchFamily="18" charset="0"/>
                <a:cs typeface="Times New Roman" pitchFamily="18" charset="0"/>
              </a:rPr>
              <a:t>       Любое управленческое решение проходит три стадии.</a:t>
            </a:r>
          </a:p>
          <a:p>
            <a:r>
              <a:rPr lang="ru-RU" sz="2000" i="1" dirty="0" smtClean="0">
                <a:latin typeface="Times New Roman" pitchFamily="18" charset="0"/>
                <a:cs typeface="Times New Roman" pitchFamily="18" charset="0"/>
              </a:rPr>
              <a:t>1.Уяснение проблемы – включает в себя: сбор и анализ информации; выяснение условий , при которых проблема будет  решена.</a:t>
            </a:r>
          </a:p>
          <a:p>
            <a:r>
              <a:rPr lang="ru-RU" sz="2000" i="1" dirty="0" smtClean="0">
                <a:latin typeface="Times New Roman" pitchFamily="18" charset="0"/>
                <a:cs typeface="Times New Roman" pitchFamily="18" charset="0"/>
              </a:rPr>
              <a:t>2.Составление плана решения- включает в себя: разработку вариантов решения; оценку вариантов  последствий, разработку детального плана решения.</a:t>
            </a:r>
          </a:p>
          <a:p>
            <a:r>
              <a:rPr lang="ru-RU" sz="2000" i="1" dirty="0" smtClean="0">
                <a:latin typeface="Times New Roman" pitchFamily="18" charset="0"/>
                <a:cs typeface="Times New Roman" pitchFamily="18" charset="0"/>
              </a:rPr>
              <a:t>3.Выполнение решения- включает в себя: доведение решений до исполнителей; разработку мер поощрений и наказаний; контроль  за выполнением  решений.</a:t>
            </a:r>
          </a:p>
          <a:p>
            <a:endParaRPr lang="ru-RU" sz="2000" i="1" dirty="0" smtClean="0">
              <a:solidFill>
                <a:srgbClr val="FFC000"/>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331640" y="232576"/>
            <a:ext cx="7812360" cy="6643710"/>
          </a:xfrm>
        </p:spPr>
        <p:txBody>
          <a:bodyPr>
            <a:normAutofit fontScale="25000" lnSpcReduction="20000"/>
          </a:bodyPr>
          <a:lstStyle/>
          <a:p>
            <a:pPr>
              <a:buClr>
                <a:srgbClr val="FFC000"/>
              </a:buClr>
              <a:buFont typeface="Wingdings" pitchFamily="2" charset="2"/>
              <a:buChar char="ü"/>
            </a:pPr>
            <a:r>
              <a:rPr lang="ru-RU" sz="9600" dirty="0" smtClean="0">
                <a:solidFill>
                  <a:srgbClr val="FFC000"/>
                </a:solidFill>
                <a:effectLst>
                  <a:outerShdw blurRad="38100" dist="38100" dir="2700000" algn="tl">
                    <a:srgbClr val="000000">
                      <a:alpha val="43137"/>
                    </a:srgbClr>
                  </a:outerShdw>
                </a:effectLst>
                <a:latin typeface="Bender" pitchFamily="2" charset="-52"/>
              </a:rPr>
              <a:t>Критерии управленческих решений :</a:t>
            </a:r>
          </a:p>
          <a:p>
            <a:pPr>
              <a:buNone/>
            </a:pPr>
            <a:r>
              <a:rPr lang="ru-RU" sz="4000" dirty="0" smtClean="0">
                <a:solidFill>
                  <a:srgbClr val="FFC000"/>
                </a:solidFill>
                <a:latin typeface="Times New Roman" pitchFamily="18" charset="0"/>
                <a:cs typeface="Times New Roman" pitchFamily="18" charset="0"/>
              </a:rPr>
              <a:t>1 </a:t>
            </a:r>
            <a:r>
              <a:rPr lang="ru-RU" sz="8000" i="1" dirty="0" smtClean="0">
                <a:solidFill>
                  <a:srgbClr val="FFC000"/>
                </a:solidFill>
                <a:latin typeface="Times New Roman" pitchFamily="18" charset="0"/>
                <a:cs typeface="Times New Roman" pitchFamily="18" charset="0"/>
              </a:rPr>
              <a:t>. </a:t>
            </a:r>
            <a:r>
              <a:rPr lang="ru-RU" sz="8000" i="1" dirty="0" smtClean="0">
                <a:latin typeface="Times New Roman" pitchFamily="18" charset="0"/>
                <a:cs typeface="Times New Roman" pitchFamily="18" charset="0"/>
              </a:rPr>
              <a:t> </a:t>
            </a:r>
            <a:r>
              <a:rPr lang="ru-RU" sz="8000" i="1" u="sng" dirty="0" smtClean="0">
                <a:latin typeface="Times New Roman" pitchFamily="18" charset="0"/>
                <a:cs typeface="Times New Roman" pitchFamily="18" charset="0"/>
              </a:rPr>
              <a:t>По сроку действия решения:</a:t>
            </a:r>
          </a:p>
          <a:p>
            <a:pPr>
              <a:buNone/>
            </a:pPr>
            <a:r>
              <a:rPr lang="ru-RU" sz="8000" i="1" dirty="0" smtClean="0">
                <a:latin typeface="Times New Roman" pitchFamily="18" charset="0"/>
                <a:cs typeface="Times New Roman" pitchFamily="18" charset="0"/>
              </a:rPr>
              <a:t>(долглосрочные, краткосрлчные, среднесрочные).</a:t>
            </a:r>
            <a:endParaRPr lang="ru-RU" sz="8000" i="1" dirty="0" smtClean="0">
              <a:solidFill>
                <a:srgbClr val="FFC000"/>
              </a:solidFill>
              <a:latin typeface="Times New Roman" pitchFamily="18" charset="0"/>
              <a:cs typeface="Times New Roman" pitchFamily="18" charset="0"/>
            </a:endParaRPr>
          </a:p>
          <a:p>
            <a:pPr>
              <a:buNone/>
            </a:pPr>
            <a:r>
              <a:rPr lang="ru-RU" sz="8000" i="1" dirty="0" smtClean="0">
                <a:solidFill>
                  <a:srgbClr val="FFC000"/>
                </a:solidFill>
                <a:latin typeface="Times New Roman" pitchFamily="18" charset="0"/>
                <a:cs typeface="Times New Roman" pitchFamily="18" charset="0"/>
              </a:rPr>
              <a:t>2 . </a:t>
            </a:r>
            <a:r>
              <a:rPr lang="ru-RU" sz="8000" i="1" dirty="0" smtClean="0">
                <a:latin typeface="Times New Roman" pitchFamily="18" charset="0"/>
                <a:cs typeface="Times New Roman" pitchFamily="18" charset="0"/>
              </a:rPr>
              <a:t> </a:t>
            </a:r>
            <a:r>
              <a:rPr lang="ru-RU" sz="8000" i="1" u="sng" dirty="0" smtClean="0">
                <a:latin typeface="Times New Roman" pitchFamily="18" charset="0"/>
                <a:cs typeface="Times New Roman" pitchFamily="18" charset="0"/>
              </a:rPr>
              <a:t>По частоте принятия:</a:t>
            </a:r>
          </a:p>
          <a:p>
            <a:pPr>
              <a:buNone/>
            </a:pPr>
            <a:r>
              <a:rPr lang="ru-RU" sz="8000" i="1" dirty="0" smtClean="0">
                <a:latin typeface="Times New Roman" pitchFamily="18" charset="0"/>
                <a:cs typeface="Times New Roman" pitchFamily="18" charset="0"/>
              </a:rPr>
              <a:t>(одноразовые и повторяющиеся).</a:t>
            </a:r>
          </a:p>
          <a:p>
            <a:pPr>
              <a:buNone/>
            </a:pPr>
            <a:r>
              <a:rPr lang="ru-RU" sz="8000" i="1" dirty="0" smtClean="0">
                <a:solidFill>
                  <a:srgbClr val="FFC000"/>
                </a:solidFill>
                <a:latin typeface="Times New Roman" pitchFamily="18" charset="0"/>
                <a:cs typeface="Times New Roman" pitchFamily="18" charset="0"/>
              </a:rPr>
              <a:t>3 . </a:t>
            </a:r>
            <a:r>
              <a:rPr lang="ru-RU" sz="8000" i="1" dirty="0" smtClean="0">
                <a:latin typeface="Times New Roman" pitchFamily="18" charset="0"/>
                <a:cs typeface="Times New Roman" pitchFamily="18" charset="0"/>
              </a:rPr>
              <a:t> </a:t>
            </a:r>
            <a:r>
              <a:rPr lang="ru-RU" sz="8000" i="1" u="sng" dirty="0" smtClean="0">
                <a:latin typeface="Times New Roman" pitchFamily="18" charset="0"/>
                <a:cs typeface="Times New Roman" pitchFamily="18" charset="0"/>
              </a:rPr>
              <a:t>По широте охвата:</a:t>
            </a:r>
          </a:p>
          <a:p>
            <a:pPr>
              <a:buNone/>
            </a:pPr>
            <a:r>
              <a:rPr lang="ru-RU" sz="8000" i="1" dirty="0" smtClean="0">
                <a:latin typeface="Times New Roman" pitchFamily="18" charset="0"/>
                <a:cs typeface="Times New Roman" pitchFamily="18" charset="0"/>
              </a:rPr>
              <a:t>(общие и  узкоспециализированые).</a:t>
            </a:r>
          </a:p>
          <a:p>
            <a:pPr>
              <a:buNone/>
            </a:pPr>
            <a:r>
              <a:rPr lang="ru-RU" sz="8000" i="1" dirty="0" smtClean="0">
                <a:solidFill>
                  <a:srgbClr val="FFC000"/>
                </a:solidFill>
                <a:latin typeface="Times New Roman" pitchFamily="18" charset="0"/>
                <a:cs typeface="Times New Roman" pitchFamily="18" charset="0"/>
              </a:rPr>
              <a:t>4 .</a:t>
            </a:r>
            <a:r>
              <a:rPr lang="ru-RU" sz="8000" i="1" dirty="0" smtClean="0">
                <a:latin typeface="Times New Roman" pitchFamily="18" charset="0"/>
                <a:cs typeface="Times New Roman" pitchFamily="18" charset="0"/>
              </a:rPr>
              <a:t>  </a:t>
            </a:r>
            <a:r>
              <a:rPr lang="ru-RU" sz="8000" i="1" u="sng" dirty="0" smtClean="0">
                <a:latin typeface="Times New Roman" pitchFamily="18" charset="0"/>
                <a:cs typeface="Times New Roman" pitchFamily="18" charset="0"/>
              </a:rPr>
              <a:t>По форме подготовки: </a:t>
            </a:r>
          </a:p>
          <a:p>
            <a:pPr>
              <a:buNone/>
            </a:pPr>
            <a:r>
              <a:rPr lang="ru-RU" sz="8000" i="1" dirty="0" smtClean="0">
                <a:latin typeface="Times New Roman" pitchFamily="18" charset="0"/>
                <a:cs typeface="Times New Roman" pitchFamily="18" charset="0"/>
              </a:rPr>
              <a:t>(единичные, групповые и  коллективные).</a:t>
            </a:r>
          </a:p>
          <a:p>
            <a:pPr>
              <a:buNone/>
            </a:pPr>
            <a:r>
              <a:rPr lang="ru-RU" sz="8000" i="1" dirty="0" smtClean="0">
                <a:solidFill>
                  <a:srgbClr val="FFC000"/>
                </a:solidFill>
                <a:latin typeface="Times New Roman" pitchFamily="18" charset="0"/>
                <a:cs typeface="Times New Roman" pitchFamily="18" charset="0"/>
              </a:rPr>
              <a:t>5 . </a:t>
            </a:r>
            <a:r>
              <a:rPr lang="ru-RU" sz="8000" i="1" dirty="0" smtClean="0">
                <a:latin typeface="Times New Roman" pitchFamily="18" charset="0"/>
                <a:cs typeface="Times New Roman" pitchFamily="18" charset="0"/>
              </a:rPr>
              <a:t> </a:t>
            </a:r>
            <a:r>
              <a:rPr lang="ru-RU" sz="8000" i="1" u="sng" dirty="0" smtClean="0">
                <a:latin typeface="Times New Roman" pitchFamily="18" charset="0"/>
                <a:cs typeface="Times New Roman" pitchFamily="18" charset="0"/>
              </a:rPr>
              <a:t>По сложности: </a:t>
            </a:r>
          </a:p>
          <a:p>
            <a:pPr>
              <a:buNone/>
            </a:pPr>
            <a:r>
              <a:rPr lang="ru-RU" sz="8000" i="1" dirty="0" smtClean="0">
                <a:latin typeface="Times New Roman" pitchFamily="18" charset="0"/>
                <a:cs typeface="Times New Roman" pitchFamily="18" charset="0"/>
              </a:rPr>
              <a:t>(простые и сложные).</a:t>
            </a:r>
          </a:p>
          <a:p>
            <a:pPr>
              <a:buNone/>
            </a:pPr>
            <a:r>
              <a:rPr lang="ru-RU" sz="8000" dirty="0" smtClean="0">
                <a:solidFill>
                  <a:schemeClr val="accent2"/>
                </a:solidFill>
              </a:rPr>
              <a:t>Управленческие решения подразделяются на общие и частные.</a:t>
            </a:r>
          </a:p>
          <a:p>
            <a:pPr>
              <a:buNone/>
            </a:pPr>
            <a:r>
              <a:rPr lang="ru-RU" sz="8000" dirty="0" smtClean="0">
                <a:latin typeface="Times New Roman" pitchFamily="18" charset="0"/>
                <a:cs typeface="Times New Roman" pitchFamily="18" charset="0"/>
              </a:rPr>
              <a:t>Общие –затрагивают все предприятия, его производственную и финансово-хозяйственную деятельность.</a:t>
            </a:r>
          </a:p>
          <a:p>
            <a:pPr>
              <a:buNone/>
            </a:pPr>
            <a:r>
              <a:rPr lang="ru-RU" sz="8000" dirty="0" smtClean="0">
                <a:latin typeface="Times New Roman" pitchFamily="18" charset="0"/>
                <a:cs typeface="Times New Roman" pitchFamily="18" charset="0"/>
              </a:rPr>
              <a:t>Частные- касаются каких-либо подсистем, затрагивающие текущие вопросы ( о дисциплине, об увольнении сотрудника).</a:t>
            </a:r>
          </a:p>
          <a:p>
            <a:endParaRPr lang="ru-RU" sz="8000" dirty="0"/>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188640"/>
            <a:ext cx="8028384" cy="6383631"/>
          </a:xfrm>
        </p:spPr>
        <p:txBody>
          <a:bodyPr>
            <a:noAutofit/>
          </a:bodyPr>
          <a:lstStyle/>
          <a:p>
            <a:pPr marL="0" indent="0">
              <a:buClr>
                <a:srgbClr val="FFC000"/>
              </a:buClr>
              <a:buNone/>
            </a:pPr>
            <a: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t>	Основой принятия управленческого решения является качественная информация.</a:t>
            </a:r>
          </a:p>
          <a:p>
            <a:pPr>
              <a:buClr>
                <a:srgbClr val="FFC000"/>
              </a:buClr>
              <a:buFont typeface="Wingdings" pitchFamily="2" charset="2"/>
              <a:buChar char="ü"/>
            </a:pPr>
            <a:r>
              <a:rPr lang="ru-RU" sz="1800"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Черты управленческих решений:</a:t>
            </a:r>
            <a:endParaRPr lang="ru-RU" sz="1800" b="1" dirty="0" smtClean="0">
              <a:solidFill>
                <a:srgbClr val="FFC000"/>
              </a:solidFill>
              <a:latin typeface="Times New Roman" pitchFamily="18" charset="0"/>
              <a:cs typeface="Times New Roman" pitchFamily="18" charset="0"/>
            </a:endParaRPr>
          </a:p>
          <a:p>
            <a:pPr>
              <a:buNone/>
            </a:pPr>
            <a:r>
              <a:rPr lang="ru-RU" sz="2000" i="1" dirty="0" smtClean="0">
                <a:solidFill>
                  <a:srgbClr val="FFC000"/>
                </a:solidFill>
                <a:latin typeface="Times New Roman" pitchFamily="18" charset="0"/>
                <a:cs typeface="Times New Roman" pitchFamily="18" charset="0"/>
              </a:rPr>
              <a:t>1 .  </a:t>
            </a:r>
            <a:r>
              <a:rPr lang="ru-RU" sz="2000" i="1" dirty="0" smtClean="0">
                <a:latin typeface="Times New Roman" pitchFamily="18" charset="0"/>
                <a:cs typeface="Times New Roman" pitchFamily="18" charset="0"/>
              </a:rPr>
              <a:t>Обоснованность.</a:t>
            </a:r>
          </a:p>
          <a:p>
            <a:pPr>
              <a:buNone/>
            </a:pPr>
            <a:r>
              <a:rPr lang="ru-RU" sz="2000" i="1" dirty="0" smtClean="0">
                <a:solidFill>
                  <a:srgbClr val="FFC000"/>
                </a:solidFill>
                <a:latin typeface="Times New Roman" pitchFamily="18" charset="0"/>
                <a:cs typeface="Times New Roman" pitchFamily="18" charset="0"/>
              </a:rPr>
              <a:t>2 . </a:t>
            </a:r>
            <a:r>
              <a:rPr lang="ru-RU" sz="2000" i="1" dirty="0" smtClean="0">
                <a:latin typeface="Times New Roman" pitchFamily="18" charset="0"/>
                <a:cs typeface="Times New Roman" pitchFamily="18" charset="0"/>
              </a:rPr>
              <a:t>Своевременность.</a:t>
            </a:r>
          </a:p>
          <a:p>
            <a:pPr>
              <a:buNone/>
            </a:pPr>
            <a:r>
              <a:rPr lang="ru-RU" sz="2000" i="1" dirty="0" smtClean="0">
                <a:solidFill>
                  <a:srgbClr val="FFC000"/>
                </a:solidFill>
                <a:latin typeface="Times New Roman" pitchFamily="18" charset="0"/>
                <a:cs typeface="Times New Roman" pitchFamily="18" charset="0"/>
              </a:rPr>
              <a:t>3 . </a:t>
            </a:r>
            <a:r>
              <a:rPr lang="ru-RU" sz="2000" i="1" dirty="0" smtClean="0">
                <a:latin typeface="Times New Roman" pitchFamily="18" charset="0"/>
                <a:cs typeface="Times New Roman" pitchFamily="18" charset="0"/>
              </a:rPr>
              <a:t>Комплексность подхода.</a:t>
            </a:r>
          </a:p>
          <a:p>
            <a:pPr>
              <a:buNone/>
            </a:pPr>
            <a:r>
              <a:rPr lang="ru-RU" sz="2000" i="1" dirty="0" smtClean="0">
                <a:solidFill>
                  <a:srgbClr val="FFC000"/>
                </a:solidFill>
                <a:latin typeface="Times New Roman" pitchFamily="18" charset="0"/>
                <a:cs typeface="Times New Roman" pitchFamily="18" charset="0"/>
              </a:rPr>
              <a:t>4 . </a:t>
            </a:r>
            <a:r>
              <a:rPr lang="ru-RU" sz="2000" i="1" dirty="0" smtClean="0">
                <a:latin typeface="Times New Roman" pitchFamily="18" charset="0"/>
                <a:cs typeface="Times New Roman" pitchFamily="18" charset="0"/>
              </a:rPr>
              <a:t>Законность.</a:t>
            </a:r>
          </a:p>
          <a:p>
            <a:pPr>
              <a:buNone/>
            </a:pPr>
            <a:r>
              <a:rPr lang="ru-RU" sz="2000" i="1" dirty="0" smtClean="0">
                <a:solidFill>
                  <a:srgbClr val="FFC000"/>
                </a:solidFill>
                <a:latin typeface="Times New Roman" pitchFamily="18" charset="0"/>
                <a:cs typeface="Times New Roman" pitchFamily="18" charset="0"/>
              </a:rPr>
              <a:t>5 . </a:t>
            </a:r>
            <a:r>
              <a:rPr lang="ru-RU" sz="2000" i="1" dirty="0" smtClean="0">
                <a:latin typeface="Times New Roman" pitchFamily="18" charset="0"/>
                <a:cs typeface="Times New Roman" pitchFamily="18" charset="0"/>
              </a:rPr>
              <a:t>Посильность исполнения.</a:t>
            </a:r>
          </a:p>
          <a:p>
            <a:pPr>
              <a:buClr>
                <a:srgbClr val="FFC000"/>
              </a:buClr>
              <a:buNone/>
            </a:pPr>
            <a:r>
              <a:rPr lang="ru-RU" sz="1800"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t>Так как менеджер в течении своей деятельности  постоянно вынужден принимать  решения , он накапливает определенный опыт в этой деятельности.</a:t>
            </a:r>
            <a:endParaRPr lang="ru-RU" sz="2000" dirty="0" smtClean="0">
              <a:solidFill>
                <a:srgbClr val="FFC000"/>
              </a:solidFill>
              <a:latin typeface="Times New Roman" pitchFamily="18" charset="0"/>
              <a:cs typeface="Times New Roman" pitchFamily="18" charset="0"/>
            </a:endParaRPr>
          </a:p>
          <a:p>
            <a:pPr>
              <a:buNone/>
            </a:pPr>
            <a:r>
              <a:rPr lang="ru-RU" sz="1800" dirty="0" smtClean="0">
                <a:solidFill>
                  <a:srgbClr val="FFC000"/>
                </a:solidFill>
                <a:latin typeface="Times New Roman" pitchFamily="18" charset="0"/>
                <a:cs typeface="Times New Roman" pitchFamily="18" charset="0"/>
              </a:rPr>
              <a:t>Управленческие решения подразделяются по периоду  их действия: </a:t>
            </a:r>
          </a:p>
          <a:p>
            <a:r>
              <a:rPr lang="ru-RU" sz="2000" dirty="0" smtClean="0">
                <a:latin typeface="Times New Roman" pitchFamily="18" charset="0"/>
                <a:cs typeface="Times New Roman" pitchFamily="18" charset="0"/>
              </a:rPr>
              <a:t>на длительный срок( штатное расписание)</a:t>
            </a:r>
          </a:p>
          <a:p>
            <a:r>
              <a:rPr lang="ru-RU" sz="2000" dirty="0" smtClean="0">
                <a:latin typeface="Times New Roman" pitchFamily="18" charset="0"/>
                <a:cs typeface="Times New Roman" pitchFamily="18" charset="0"/>
              </a:rPr>
              <a:t>На короткий срок( авария на производстве, пожар).</a:t>
            </a:r>
            <a:endParaRPr lang="ru-RU" sz="1800" dirty="0" smtClean="0">
              <a:solidFill>
                <a:srgbClr val="FFC000"/>
              </a:solidFill>
              <a:latin typeface="Times New Roman" pitchFamily="18" charset="0"/>
              <a:cs typeface="Times New Roman" pitchFamily="18" charset="0"/>
            </a:endParaRPr>
          </a:p>
          <a:p>
            <a:pPr>
              <a:buNone/>
            </a:pPr>
            <a:r>
              <a:rPr lang="ru-RU" sz="2400" dirty="0" smtClean="0">
                <a:solidFill>
                  <a:srgbClr val="FFC000"/>
                </a:solidFill>
                <a:latin typeface="Times New Roman" pitchFamily="18" charset="0"/>
                <a:cs typeface="Times New Roman" pitchFamily="18" charset="0"/>
              </a:rPr>
              <a:t>Управленческие решения бывают групповыми и индивидуальными, одноуровневыми и многоуровневые, стратегические, тактические и оперативные.</a:t>
            </a:r>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116632"/>
            <a:ext cx="6589199" cy="1280890"/>
          </a:xfrm>
        </p:spPr>
        <p:txBody>
          <a:bodyPr>
            <a:noAutofit/>
          </a:bodyPr>
          <a:lstStyle/>
          <a:p>
            <a:r>
              <a:rPr lang="ru-RU" sz="2400" dirty="0" smtClean="0">
                <a:latin typeface="Times New Roman" pitchFamily="18" charset="0"/>
                <a:cs typeface="Times New Roman" pitchFamily="18" charset="0"/>
              </a:rPr>
              <a:t>Известный американский социолог М.Рубинштейн предложил  5  правил, которые надо соблюдать при принятии управленческих решений:</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a:xfrm>
            <a:off x="611560" y="1571612"/>
            <a:ext cx="8424936" cy="5385780"/>
          </a:xfrm>
        </p:spPr>
        <p:txBody>
          <a:bodyPr>
            <a:normAutofit/>
          </a:bodyPr>
          <a:lstStyle/>
          <a:p>
            <a:pPr>
              <a:buClr>
                <a:srgbClr val="FFC000"/>
              </a:buClr>
              <a:buFont typeface="Wingdings" pitchFamily="2" charset="2"/>
              <a:buChar char="ü"/>
            </a:pPr>
            <a:r>
              <a:rPr lang="ru-RU" sz="1800" dirty="0" smtClean="0">
                <a:latin typeface="Bender" pitchFamily="2" charset="-52"/>
              </a:rPr>
              <a:t>1. Не принимать скорых решений, пока не рассмотрены все варианты.</a:t>
            </a:r>
          </a:p>
          <a:p>
            <a:pPr>
              <a:buClr>
                <a:srgbClr val="FFC000"/>
              </a:buClr>
              <a:buFont typeface="Wingdings" pitchFamily="2" charset="2"/>
              <a:buChar char="ü"/>
            </a:pPr>
            <a:endParaRPr lang="ru-RU" sz="1800" dirty="0" smtClean="0">
              <a:latin typeface="Bender" pitchFamily="2" charset="-52"/>
            </a:endParaRPr>
          </a:p>
          <a:p>
            <a:pPr>
              <a:buClr>
                <a:srgbClr val="FFC000"/>
              </a:buClr>
              <a:buFont typeface="Wingdings" pitchFamily="2" charset="2"/>
              <a:buChar char="ü"/>
            </a:pPr>
            <a:r>
              <a:rPr lang="ru-RU" sz="1800" dirty="0" smtClean="0">
                <a:latin typeface="Bender" pitchFamily="2" charset="-52"/>
              </a:rPr>
              <a:t>2. Взглянуть на стоящую перед вами проблему с самых разных точек зрения.</a:t>
            </a:r>
          </a:p>
          <a:p>
            <a:pPr>
              <a:buClr>
                <a:srgbClr val="FFC000"/>
              </a:buClr>
              <a:buFont typeface="Wingdings" pitchFamily="2" charset="2"/>
              <a:buChar char="ü"/>
            </a:pPr>
            <a:endParaRPr lang="ru-RU" sz="1800" dirty="0" smtClean="0">
              <a:latin typeface="Bender" pitchFamily="2" charset="-52"/>
            </a:endParaRPr>
          </a:p>
          <a:p>
            <a:pPr>
              <a:buClr>
                <a:srgbClr val="FFC000"/>
              </a:buClr>
              <a:buFont typeface="Wingdings" pitchFamily="2" charset="2"/>
              <a:buChar char="ü"/>
            </a:pPr>
            <a:r>
              <a:rPr lang="ru-RU" sz="1800" dirty="0" smtClean="0">
                <a:latin typeface="Bender" pitchFamily="2" charset="-52"/>
              </a:rPr>
              <a:t>3. Не удовлетворяться  первым решением, которое придет в голову.</a:t>
            </a:r>
          </a:p>
          <a:p>
            <a:pPr>
              <a:buClr>
                <a:srgbClr val="FFC000"/>
              </a:buClr>
              <a:buFont typeface="Wingdings" pitchFamily="2" charset="2"/>
              <a:buChar char="ü"/>
            </a:pPr>
            <a:endParaRPr lang="ru-RU" sz="1800" dirty="0" smtClean="0">
              <a:latin typeface="Bender" pitchFamily="2" charset="-52"/>
            </a:endParaRPr>
          </a:p>
          <a:p>
            <a:pPr>
              <a:buClr>
                <a:srgbClr val="FFC000"/>
              </a:buClr>
              <a:buFont typeface="Wingdings" pitchFamily="2" charset="2"/>
              <a:buChar char="ü"/>
            </a:pPr>
            <a:r>
              <a:rPr lang="ru-RU" sz="1800" dirty="0" smtClean="0">
                <a:latin typeface="Bender" pitchFamily="2" charset="-52"/>
              </a:rPr>
              <a:t>4. Посоветоваться  с кем-нибудь перед принятием  окончательного  решения.</a:t>
            </a:r>
          </a:p>
          <a:p>
            <a:pPr>
              <a:buClr>
                <a:srgbClr val="FFC000"/>
              </a:buClr>
              <a:buFont typeface="Wingdings" pitchFamily="2" charset="2"/>
              <a:buChar char="ü"/>
            </a:pPr>
            <a:endParaRPr lang="ru-RU" sz="1800" dirty="0" smtClean="0">
              <a:latin typeface="Bender" pitchFamily="2" charset="-52"/>
            </a:endParaRPr>
          </a:p>
          <a:p>
            <a:pPr>
              <a:buClr>
                <a:srgbClr val="FFC000"/>
              </a:buClr>
              <a:buFont typeface="Wingdings" pitchFamily="2" charset="2"/>
              <a:buChar char="ü"/>
            </a:pPr>
            <a:r>
              <a:rPr lang="ru-RU" sz="1800" dirty="0" smtClean="0">
                <a:latin typeface="Bender" pitchFamily="2" charset="-52"/>
              </a:rPr>
              <a:t>5. Найти  слабые места решения   и предложить другое  решение.</a:t>
            </a:r>
            <a:endParaRPr lang="ru-RU" sz="1800" dirty="0">
              <a:latin typeface="Bender" pitchFamily="2" charset="-52"/>
            </a:endParaRPr>
          </a:p>
        </p:txBody>
      </p:sp>
    </p:spTree>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386</TotalTime>
  <Words>541</Words>
  <Application>Microsoft Office PowerPoint</Application>
  <PresentationFormat>Экран (4:3)</PresentationFormat>
  <Paragraphs>105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Легкий дым</vt:lpstr>
      <vt:lpstr>Типы решений  и требования, предъявляемые  к ним.</vt:lpstr>
      <vt:lpstr>План урока.</vt:lpstr>
      <vt:lpstr>1. Виды управленческих решений. </vt:lpstr>
      <vt:lpstr>Слайд 4</vt:lpstr>
      <vt:lpstr>Слайд 5</vt:lpstr>
      <vt:lpstr>Слайд 6</vt:lpstr>
      <vt:lpstr>Слайд 7</vt:lpstr>
      <vt:lpstr>Слайд 8</vt:lpstr>
      <vt:lpstr>Известный американский социолог М.Рубинштейн предложил  5  правил, которые надо соблюдать при принятии управленческих решений: </vt:lpstr>
      <vt:lpstr>Особую роль для достижения эффективных решений играет доведение принятых решений до исполнителей</vt:lpstr>
      <vt:lpstr>Слайд 11</vt:lpstr>
      <vt:lpstr>2. Методы принятия решений</vt:lpstr>
      <vt:lpstr>Слайд 13</vt:lpstr>
      <vt:lpstr>Слайд 14</vt:lpstr>
      <vt:lpstr>Слайд 15</vt:lpstr>
      <vt:lpstr>Контрольные вопросы: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Типы решений и требования предъявляемые к ним</dc:title>
  <dc:creator>Евгений Цибизов</dc:creator>
  <cp:lastModifiedBy>Админ</cp:lastModifiedBy>
  <cp:revision>51</cp:revision>
  <dcterms:created xsi:type="dcterms:W3CDTF">2015-03-17T19:11:18Z</dcterms:created>
  <dcterms:modified xsi:type="dcterms:W3CDTF">2016-11-01T12:18:00Z</dcterms:modified>
</cp:coreProperties>
</file>