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5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72" r:id="rId10"/>
    <p:sldId id="280" r:id="rId11"/>
    <p:sldId id="28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0E33"/>
    <a:srgbClr val="FF0000"/>
    <a:srgbClr val="4F009E"/>
    <a:srgbClr val="C3EC8C"/>
    <a:srgbClr val="B6DB7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F422416-EBFD-410D-A09E-D58EF0593AD6}" type="datetimeFigureOut">
              <a:rPr lang="ru-RU"/>
              <a:pPr>
                <a:defRPr/>
              </a:pPr>
              <a:t>01.11.2016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FC7DDE-ECAB-4931-92B5-EF846C4F9C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Вопросы  к  студентам.</a:t>
            </a: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96087C-493C-49AE-B590-08BA8222FD6E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Правильность  ответов  сверяется  с  этим  слайдом</a:t>
            </a: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F75119C-1052-42D3-B49C-B682AB94F058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Как  размещена  подошва  ростверка  по  отношению  к  планировочной  отметке? </a:t>
            </a: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36EB6-9352-4758-BEC5-50EE5591FB2E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Почему  ростверк  называется  промежуточным?</a:t>
            </a: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B7600D-353D-4DF5-82C7-9B0786F36D3C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Почему  ростверк  высокий?</a:t>
            </a: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863572-E3FE-4163-BFD2-75BE9AB317BB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204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EEDBB1F-5497-4B5C-8111-3F9AA9B8D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3CF63-7CAC-4E5A-9E5B-D9B36F8B3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7E0EF-1441-48CC-9CC2-D43119DCF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DFD16-473C-4C05-BC2B-569B54B6465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0F89-4AEB-4677-BB4A-45296D6530D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42A9E-1658-4FC9-ABC1-C76D0800ABD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311B6-B41B-48B4-BBD2-86ED4D16ADA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CC5FD-7ACB-4529-9508-4700B117C03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00FCC-FF62-49C1-9427-56AAEB60AD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D5268-0C14-419B-A2A2-9ACC8CD6360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57DE8-8D1A-4057-AB9C-5F51CAD0672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DEA4A-D9F7-433D-9F9D-0F3426A24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1DB21-2DFD-4E1F-9F0E-825F79004EE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7E984-771D-45EF-B9E7-F37982749B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5E9DC-FDF1-41D3-9FE7-4E99C496E93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363C9-C023-4B89-9756-BFE475FD5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F9262-EC29-4D0E-9A25-AFB8C5072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47EE2-84DC-40C5-90CA-374F04247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314DE-C004-48B7-B2FA-BC44BE759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B77B1-5351-4048-9FFC-E8E6980034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61717-775F-4C1F-ACAD-35B8438F0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7BDD8-F286-4D9E-A2B0-A1C3A49C71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EC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172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3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717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0084DB2-1EB9-45DB-B64F-B19E6B66B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EC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3144D31-4E4C-466C-B17C-21F8692E47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253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4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5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6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6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6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8458200" cy="4876800"/>
          </a:xfrm>
        </p:spPr>
        <p:txBody>
          <a:bodyPr/>
          <a:lstStyle/>
          <a:p>
            <a:pPr eaLnBrk="1" hangingPunct="1"/>
            <a:r>
              <a:rPr lang="ru-RU" sz="1400" smtClean="0">
                <a:solidFill>
                  <a:srgbClr val="FF0000"/>
                </a:solidFill>
              </a:rPr>
              <a:t>Презентация  урока на  тему:  Классификация  свай,  их  расчет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581400"/>
            <a:ext cx="4013200" cy="1143000"/>
          </a:xfrm>
        </p:spPr>
        <p:txBody>
          <a:bodyPr/>
          <a:lstStyle/>
          <a:p>
            <a:pPr eaLnBrk="1" hangingPunct="1"/>
            <a:r>
              <a:rPr lang="ru-RU" sz="1200" b="1" smtClean="0">
                <a:solidFill>
                  <a:schemeClr val="tx1"/>
                </a:solidFill>
              </a:rPr>
              <a:t>Выполнила:  преподаватель  Балабанова  В.В.</a:t>
            </a:r>
          </a:p>
          <a:p>
            <a:pPr eaLnBrk="1" hangingPunct="1"/>
            <a:endParaRPr lang="ru-RU" sz="1200" b="1" smtClean="0">
              <a:solidFill>
                <a:schemeClr val="tx1"/>
              </a:solidFill>
            </a:endParaRP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143000" y="457200"/>
            <a:ext cx="60960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/>
              <a:t>                   Управление  образования  и  науки  Тамбовской  области</a:t>
            </a:r>
          </a:p>
          <a:p>
            <a:r>
              <a:rPr lang="ru-RU" sz="1200" b="1"/>
              <a:t>                                   ТОГБПОУ  «Многоотраслевой  колледж»</a:t>
            </a:r>
          </a:p>
          <a:p>
            <a:endParaRPr lang="ru-RU" sz="1200" b="1"/>
          </a:p>
          <a:p>
            <a:endParaRPr lang="ru-RU" sz="1200" b="1"/>
          </a:p>
          <a:p>
            <a:endParaRPr lang="ru-RU" sz="1200" b="1"/>
          </a:p>
          <a:p>
            <a:endParaRPr lang="ru-RU" sz="14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</p:spPr>
        <p:txBody>
          <a:bodyPr/>
          <a:lstStyle/>
          <a:p>
            <a:pPr eaLnBrk="1" hangingPunct="1"/>
            <a:r>
              <a:rPr lang="ru-RU" sz="1400" smtClean="0">
                <a:solidFill>
                  <a:srgbClr val="FF0000"/>
                </a:solidFill>
              </a:rPr>
              <a:t>Вопросы закрепления материала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6525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r>
              <a:rPr lang="ru-RU" sz="1400" dirty="0" smtClean="0"/>
              <a:t>Что называется сваей ?</a:t>
            </a:r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r>
              <a:rPr lang="ru-RU" sz="1400" dirty="0" smtClean="0"/>
              <a:t>По каким признакам классифицируются сваи ?</a:t>
            </a:r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r>
              <a:rPr lang="ru-RU" sz="1400" dirty="0" smtClean="0"/>
              <a:t>В чем разница между сваей-стойкой и висячей сваей?</a:t>
            </a:r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r>
              <a:rPr lang="ru-RU" sz="1400" dirty="0" smtClean="0"/>
              <a:t>Определите расчетное сопротивление сваи, глубина погружения сваи 6 м, песок мелкий.</a:t>
            </a:r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r>
              <a:rPr lang="ru-RU" sz="1400" dirty="0" smtClean="0"/>
              <a:t>Определите расчетное сопротивление грунта на боковой поверхности, если средняя глубина заложения </a:t>
            </a:r>
            <a:r>
              <a:rPr lang="en-US" sz="1400" dirty="0" smtClean="0"/>
              <a:t>h1=2</a:t>
            </a:r>
            <a:r>
              <a:rPr lang="ru-RU" sz="1400" dirty="0" smtClean="0"/>
              <a:t> м. песок пылеватый</a:t>
            </a:r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endParaRPr lang="ru-RU" sz="1400" dirty="0" smtClean="0"/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endParaRPr lang="ru-RU" sz="1400" dirty="0" smtClean="0"/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r>
              <a:rPr lang="ru-RU" sz="1400" dirty="0" smtClean="0">
                <a:solidFill>
                  <a:srgbClr val="FF0000"/>
                </a:solidFill>
              </a:rPr>
              <a:t>Домашнее  задание:</a:t>
            </a:r>
            <a:endParaRPr lang="ru-RU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400" dirty="0" err="1" smtClean="0"/>
              <a:t>Сетков</a:t>
            </a:r>
            <a:r>
              <a:rPr lang="ru-RU" sz="1400" dirty="0" smtClean="0"/>
              <a:t> В.И «Строительные конструкции»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400" dirty="0" smtClean="0"/>
              <a:t>Стр. 401 – 408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400" dirty="0" smtClean="0"/>
              <a:t>Далматов Б.И. «Основания и фундаменты»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400" dirty="0" smtClean="0"/>
              <a:t>Стр. 104 - 121</a:t>
            </a:r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endParaRPr lang="ru-RU" sz="1600" dirty="0" smtClean="0"/>
          </a:p>
          <a:p>
            <a:pPr marL="571500" indent="-571500" eaLnBrk="1" hangingPunct="1">
              <a:buFont typeface="Wingdings" pitchFamily="2" charset="2"/>
              <a:buAutoNum type="arabicPeriod"/>
              <a:defRPr/>
            </a:pPr>
            <a:endParaRPr lang="ru-RU" sz="1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33400" y="609600"/>
            <a:ext cx="74676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1400" b="1">
                <a:solidFill>
                  <a:srgbClr val="FF0000"/>
                </a:solidFill>
              </a:rPr>
              <a:t>Цели:  обучающая- </a:t>
            </a:r>
            <a:r>
              <a:rPr lang="ru-RU" sz="1400" b="1"/>
              <a:t>  обучающиеся  должны  уметь рассчитать  несущую  способность  свай и  знать расчет  свайных  фундаментов; </a:t>
            </a:r>
          </a:p>
          <a:p>
            <a:pPr marL="342900" indent="-342900">
              <a:spcBef>
                <a:spcPct val="50000"/>
              </a:spcBef>
            </a:pPr>
            <a:r>
              <a:rPr lang="ru-RU" sz="1400" b="1"/>
              <a:t> </a:t>
            </a:r>
            <a:r>
              <a:rPr lang="ru-RU" sz="1400" b="1">
                <a:solidFill>
                  <a:srgbClr val="FF0000"/>
                </a:solidFill>
              </a:rPr>
              <a:t>развивающая:</a:t>
            </a:r>
            <a:r>
              <a:rPr lang="ru-RU" sz="1400" b="1"/>
              <a:t> развитие  аналитического  мышления;</a:t>
            </a:r>
          </a:p>
          <a:p>
            <a:pPr marL="342900" indent="-342900">
              <a:spcBef>
                <a:spcPct val="50000"/>
              </a:spcBef>
            </a:pPr>
            <a:r>
              <a:rPr lang="ru-RU" sz="1400" b="1">
                <a:solidFill>
                  <a:srgbClr val="FF0000"/>
                </a:solidFill>
              </a:rPr>
              <a:t>воспитательная: </a:t>
            </a:r>
            <a:r>
              <a:rPr lang="ru-RU" sz="1400" b="1"/>
              <a:t>формирование  самостоятельности,          ответственности к  себе. </a:t>
            </a:r>
            <a:endParaRPr lang="ru-RU" sz="1400" b="1">
              <a:solidFill>
                <a:srgbClr val="FF0000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ru-RU" sz="1400" b="1"/>
              <a:t>Вопросы  темы: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1400" b="1"/>
              <a:t>Общие сведения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1400" b="1"/>
              <a:t>Классификация свай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1400" b="1"/>
              <a:t>Расчет  свайных  фундаментов: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ru-RU" sz="1400" b="1"/>
              <a:t>Работа свай в грунте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ru-RU" sz="1400" b="1"/>
              <a:t>Расчет свай стоек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ru-RU" sz="1400" b="1"/>
              <a:t>Расчет висячих свай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"/>
            <a:ext cx="7315200" cy="53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1200" b="1" i="1" smtClean="0"/>
              <a:t>1</a:t>
            </a:r>
            <a:r>
              <a:rPr lang="ru-RU" sz="1200" b="1" smtClean="0"/>
              <a:t>.  Общие сведения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19113"/>
            <a:ext cx="22860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9788" y="1708150"/>
            <a:ext cx="3046412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228600" y="4953000"/>
            <a:ext cx="83820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1400" b="1"/>
              <a:t>Что называется сваей?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1400" b="1"/>
              <a:t>Что называется ростверком?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1400" b="1"/>
              <a:t>Как  называется  нижняя  часть  сваи?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1400" b="1"/>
              <a:t>Что называется свайным фундаментом?</a:t>
            </a:r>
          </a:p>
        </p:txBody>
      </p:sp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676400"/>
            <a:ext cx="3046413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7467600" cy="57499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1400" smtClean="0"/>
              <a:t>2.  Определения:</a:t>
            </a:r>
          </a:p>
          <a:p>
            <a:pPr eaLnBrk="1" hangingPunct="1"/>
            <a:r>
              <a:rPr lang="ru-RU" sz="1400" b="1" smtClean="0">
                <a:solidFill>
                  <a:srgbClr val="FF0000"/>
                </a:solidFill>
              </a:rPr>
              <a:t>Свая</a:t>
            </a:r>
            <a:r>
              <a:rPr lang="ru-RU" sz="1400" smtClean="0"/>
              <a:t> – вертикальный стержень погруженный в грунт или изготовленный в грунте и передающий нагрузку от сооружения грунту</a:t>
            </a:r>
          </a:p>
          <a:p>
            <a:pPr eaLnBrk="1" hangingPunct="1"/>
            <a:endParaRPr lang="ru-RU" sz="1400" b="1" smtClean="0">
              <a:solidFill>
                <a:srgbClr val="FF0000"/>
              </a:solidFill>
            </a:endParaRPr>
          </a:p>
          <a:p>
            <a:pPr eaLnBrk="1" hangingPunct="1"/>
            <a:r>
              <a:rPr lang="ru-RU" sz="1400" b="1" smtClean="0">
                <a:solidFill>
                  <a:srgbClr val="FF0000"/>
                </a:solidFill>
              </a:rPr>
              <a:t>Ростверк</a:t>
            </a:r>
            <a:r>
              <a:rPr lang="ru-RU" sz="1400" smtClean="0">
                <a:solidFill>
                  <a:srgbClr val="4F009E"/>
                </a:solidFill>
              </a:rPr>
              <a:t> </a:t>
            </a:r>
            <a:r>
              <a:rPr lang="ru-RU" sz="1400" smtClean="0"/>
              <a:t>– балка или плита объединяющая головы сваи (или верхние части сваи)</a:t>
            </a:r>
          </a:p>
          <a:p>
            <a:pPr eaLnBrk="1" hangingPunct="1"/>
            <a:endParaRPr lang="ru-RU" sz="1400" b="1" smtClean="0">
              <a:solidFill>
                <a:srgbClr val="FF0000"/>
              </a:solidFill>
            </a:endParaRPr>
          </a:p>
          <a:p>
            <a:pPr eaLnBrk="1" hangingPunct="1"/>
            <a:r>
              <a:rPr lang="ru-RU" sz="1400" b="1" smtClean="0">
                <a:solidFill>
                  <a:srgbClr val="FF0000"/>
                </a:solidFill>
              </a:rPr>
              <a:t>Назначение ростверка</a:t>
            </a:r>
            <a:r>
              <a:rPr lang="ru-RU" sz="1400" smtClean="0"/>
              <a:t> – передает нагрузку от сооружения на сваи и обеспечивает их совместную работу</a:t>
            </a:r>
          </a:p>
          <a:p>
            <a:pPr eaLnBrk="1" hangingPunct="1"/>
            <a:endParaRPr lang="ru-RU" sz="1400" b="1" smtClean="0">
              <a:solidFill>
                <a:srgbClr val="FF0000"/>
              </a:solidFill>
            </a:endParaRPr>
          </a:p>
          <a:p>
            <a:pPr eaLnBrk="1" hangingPunct="1"/>
            <a:r>
              <a:rPr lang="ru-RU" sz="1400" b="1" smtClean="0">
                <a:solidFill>
                  <a:srgbClr val="FF0000"/>
                </a:solidFill>
              </a:rPr>
              <a:t>Свайный фундамент</a:t>
            </a:r>
            <a:r>
              <a:rPr lang="ru-RU" sz="1400" smtClean="0"/>
              <a:t> – сваи объединенные ростверком</a:t>
            </a:r>
          </a:p>
          <a:p>
            <a:pPr eaLnBrk="1" hangingPunct="1">
              <a:buFont typeface="Wingdings" pitchFamily="2" charset="2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7391400" cy="5749925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ru-RU" sz="1400" b="1" smtClean="0">
                <a:solidFill>
                  <a:srgbClr val="FF0000"/>
                </a:solidFill>
              </a:rPr>
              <a:t>Виды свайного фундамента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ru-RU" sz="1400" smtClean="0"/>
              <a:t>В зависимости от планировочной отметки земли</a:t>
            </a:r>
            <a:r>
              <a:rPr lang="ru-RU" sz="1400" smtClean="0">
                <a:solidFill>
                  <a:srgbClr val="4F009E"/>
                </a:solidFill>
              </a:rPr>
              <a:t> </a:t>
            </a:r>
            <a:r>
              <a:rPr lang="ru-RU" sz="1400" smtClean="0"/>
              <a:t>свайные фундаменты подразделяются:</a:t>
            </a:r>
          </a:p>
          <a:p>
            <a:pPr marL="571500" indent="-571500" eaLnBrk="1" hangingPunct="1"/>
            <a:r>
              <a:rPr lang="ru-RU" sz="1400" b="1" smtClean="0">
                <a:solidFill>
                  <a:srgbClr val="FF0000"/>
                </a:solidFill>
              </a:rPr>
              <a:t>1.  С низким ростверком</a:t>
            </a:r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593850"/>
            <a:ext cx="5181600" cy="340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962400" y="4267200"/>
            <a:ext cx="4038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Работает ростверк, сваи и грунт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7543800" cy="6096000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endParaRPr lang="ru-RU" sz="3100" smtClean="0"/>
          </a:p>
          <a:p>
            <a:pPr marL="571500" indent="-571500" eaLnBrk="1" hangingPunct="1"/>
            <a:endParaRPr lang="ru-RU" sz="3200" smtClean="0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533400" y="3048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2"/>
            </a:pPr>
            <a:endParaRPr lang="ru-RU" sz="2400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685800" y="762000"/>
            <a:ext cx="7086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2"/>
            </a:pPr>
            <a:r>
              <a:rPr lang="ru-RU" sz="1400" b="1">
                <a:solidFill>
                  <a:srgbClr val="FF0000"/>
                </a:solidFill>
              </a:rPr>
              <a:t>Промежуточный ростверк</a:t>
            </a:r>
          </a:p>
        </p:txBody>
      </p:sp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447800"/>
            <a:ext cx="2133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3962400" y="1676400"/>
            <a:ext cx="44196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400"/>
              <a:t> </a:t>
            </a:r>
            <a:r>
              <a:rPr lang="ru-RU" sz="1400" b="1"/>
              <a:t>Используют на непучиноопасных грунтах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400" b="1"/>
              <a:t> При слабых верхних слоях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400" b="1"/>
              <a:t> Давление по подошве ростверка не передается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ru-RU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7315200" cy="5749925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 startAt="3"/>
            </a:pPr>
            <a:r>
              <a:rPr lang="ru-RU" sz="1400" b="1" smtClean="0">
                <a:solidFill>
                  <a:srgbClr val="FF0000"/>
                </a:solidFill>
              </a:rPr>
              <a:t>Высокие ростверки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14400"/>
            <a:ext cx="3581400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4724400" y="1676400"/>
            <a:ext cx="4191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400">
                <a:solidFill>
                  <a:srgbClr val="4F009E"/>
                </a:solidFill>
              </a:rPr>
              <a:t> </a:t>
            </a:r>
            <a:r>
              <a:rPr lang="ru-RU" sz="1400" b="1"/>
              <a:t>Применяют под внутренние стены гражданских и жилых зданий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1400" b="1"/>
              <a:t> Опоры мостов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/>
            <a:r>
              <a:rPr lang="ru-RU" sz="1400" smtClean="0">
                <a:solidFill>
                  <a:schemeClr val="tx1"/>
                </a:solidFill>
              </a:rPr>
              <a:t>Классификация свай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ru-RU" sz="1400" b="1" smtClean="0">
              <a:solidFill>
                <a:srgbClr val="FF0000"/>
              </a:solidFill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1400" b="1" smtClean="0">
                <a:solidFill>
                  <a:srgbClr val="FF0000"/>
                </a:solidFill>
              </a:rPr>
              <a:t>По материалу: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sz="1400" b="1" smtClean="0"/>
              <a:t>Деревянные (применяют редко, бревна от Ø 18 до 36</a:t>
            </a:r>
            <a:r>
              <a:rPr lang="ru-RU" sz="1400" smtClean="0"/>
              <a:t> </a:t>
            </a:r>
            <a:r>
              <a:rPr lang="ru-RU" sz="1400" b="1" smtClean="0"/>
              <a:t>см, </a:t>
            </a:r>
            <a:r>
              <a:rPr lang="en-US" sz="1400" b="1" smtClean="0"/>
              <a:t>L=4</a:t>
            </a:r>
            <a:r>
              <a:rPr lang="ru-RU" sz="1400" b="1" smtClean="0"/>
              <a:t>,5 до 12м)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sz="1400" b="1" smtClean="0"/>
              <a:t>Бетонные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sz="1400" b="1" smtClean="0"/>
              <a:t>Стальные (профиль, стальные трубы)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ru-RU" sz="1400" b="1" smtClean="0"/>
              <a:t>Железобетонные (часто используемые)</a:t>
            </a:r>
            <a:r>
              <a:rPr lang="ru-RU" sz="1400" smtClean="0"/>
              <a:t>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endParaRPr lang="ru-RU" sz="1400" b="1" smtClean="0">
              <a:solidFill>
                <a:srgbClr val="FF0000"/>
              </a:solidFill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ru-RU" sz="1400" b="1" smtClean="0">
                <a:solidFill>
                  <a:srgbClr val="FF0000"/>
                </a:solidFill>
              </a:rPr>
              <a:t>По условиям передачи нагрузки на грунты основания.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endParaRPr lang="ru-RU" sz="1400" b="1" smtClean="0">
              <a:solidFill>
                <a:srgbClr val="FF0000"/>
              </a:solidFill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ru-RU" sz="1400" b="1" smtClean="0">
                <a:solidFill>
                  <a:srgbClr val="FF0000"/>
                </a:solidFill>
              </a:rPr>
              <a:t>Сваи-стойки</a:t>
            </a:r>
            <a:r>
              <a:rPr lang="ru-RU" sz="1400" smtClean="0">
                <a:solidFill>
                  <a:srgbClr val="FF0000"/>
                </a:solidFill>
              </a:rPr>
              <a:t> </a:t>
            </a:r>
            <a:r>
              <a:rPr lang="ru-RU" sz="1400" smtClean="0"/>
              <a:t>(</a:t>
            </a:r>
            <a:r>
              <a:rPr lang="ru-RU" sz="1400" b="1" smtClean="0"/>
              <a:t>опирание на скальные или практически</a:t>
            </a:r>
            <a:r>
              <a:rPr lang="ru-RU" sz="1400" smtClean="0"/>
              <a:t> </a:t>
            </a:r>
            <a:r>
              <a:rPr lang="ru-RU" sz="1400" b="1" smtClean="0"/>
              <a:t>несжимаемые грунты) передают нагрузку</a:t>
            </a:r>
            <a:r>
              <a:rPr lang="ru-RU" sz="1400" smtClean="0"/>
              <a:t> </a:t>
            </a:r>
            <a:r>
              <a:rPr lang="ru-RU" sz="1400" b="1" smtClean="0"/>
              <a:t>только за счет лобового сопротивления грунта</a:t>
            </a:r>
          </a:p>
          <a:p>
            <a:pPr marL="571500" indent="-571500" eaLnBrk="1" hangingPunct="1">
              <a:lnSpc>
                <a:spcPct val="90000"/>
              </a:lnSpc>
            </a:pPr>
            <a:endParaRPr lang="ru-RU" sz="1400" b="1" smtClean="0">
              <a:solidFill>
                <a:srgbClr val="FF0000"/>
              </a:solidFill>
            </a:endParaRPr>
          </a:p>
          <a:p>
            <a:pPr marL="571500" indent="-571500" eaLnBrk="1" hangingPunct="1">
              <a:lnSpc>
                <a:spcPct val="90000"/>
              </a:lnSpc>
            </a:pPr>
            <a:r>
              <a:rPr lang="ru-RU" sz="1400" b="1" smtClean="0">
                <a:solidFill>
                  <a:srgbClr val="FF0000"/>
                </a:solidFill>
              </a:rPr>
              <a:t>Висячие сваи</a:t>
            </a:r>
            <a:r>
              <a:rPr lang="ru-RU" sz="1400" smtClean="0">
                <a:solidFill>
                  <a:srgbClr val="4F009E"/>
                </a:solidFill>
              </a:rPr>
              <a:t> </a:t>
            </a:r>
            <a:r>
              <a:rPr lang="ru-RU" sz="1400" b="1" smtClean="0"/>
              <a:t>(сваи трения, опираются на сжимаемые</a:t>
            </a:r>
            <a:r>
              <a:rPr lang="ru-RU" sz="1400" smtClean="0"/>
              <a:t> </a:t>
            </a:r>
            <a:r>
              <a:rPr lang="ru-RU" sz="1400" b="1" smtClean="0"/>
              <a:t>грунты) по боковой поверхности</a:t>
            </a:r>
            <a:r>
              <a:rPr lang="ru-RU" sz="1400" smtClean="0"/>
              <a:t> </a:t>
            </a:r>
            <a:r>
              <a:rPr lang="ru-RU" sz="1400" b="1" smtClean="0"/>
              <a:t>образуются силы трения и под острием сваи действуют</a:t>
            </a:r>
            <a:r>
              <a:rPr lang="ru-RU" sz="1400" smtClean="0"/>
              <a:t> </a:t>
            </a:r>
            <a:r>
              <a:rPr lang="ru-RU" sz="1400" b="1" smtClean="0"/>
              <a:t>лобовые сопротивления грунта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563562"/>
          </a:xfrm>
        </p:spPr>
        <p:txBody>
          <a:bodyPr/>
          <a:lstStyle/>
          <a:p>
            <a:pPr algn="ctr" eaLnBrk="1" hangingPunct="1"/>
            <a:r>
              <a:rPr lang="ru-RU" sz="1400" smtClean="0">
                <a:solidFill>
                  <a:srgbClr val="FF0000"/>
                </a:solidFill>
              </a:rPr>
              <a:t>Расчет свай стоек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b="1" smtClean="0"/>
              <a:t>Несущая способность забивной сваи, сваи-оболочки, набивной и буровой сваи. Опирающиеся на мало сжимаемый грунт определяется по формуле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400" smtClean="0">
                <a:solidFill>
                  <a:srgbClr val="4F009E"/>
                </a:solidFill>
              </a:rPr>
              <a:t>        </a:t>
            </a:r>
            <a:r>
              <a:rPr lang="en-US" sz="1400" b="1" smtClean="0">
                <a:solidFill>
                  <a:srgbClr val="FF0000"/>
                </a:solidFill>
              </a:rPr>
              <a:t>Fd = γc * R * A</a:t>
            </a:r>
            <a:endParaRPr lang="ru-RU" sz="1400" b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b="1" smtClean="0">
                <a:solidFill>
                  <a:srgbClr val="FF0000"/>
                </a:solidFill>
              </a:rPr>
              <a:t>γc</a:t>
            </a:r>
            <a:r>
              <a:rPr lang="ru-RU" sz="1400" smtClean="0">
                <a:solidFill>
                  <a:srgbClr val="FF0000"/>
                </a:solidFill>
              </a:rPr>
              <a:t> </a:t>
            </a:r>
            <a:r>
              <a:rPr lang="ru-RU" sz="1400" b="1" smtClean="0"/>
              <a:t>– коэффициент условия работы сваи в грунте</a:t>
            </a:r>
            <a:r>
              <a:rPr lang="ru-RU" sz="1400" smtClean="0">
                <a:solidFill>
                  <a:srgbClr val="4F009E"/>
                </a:solidFill>
              </a:rPr>
              <a:t> </a:t>
            </a:r>
            <a:r>
              <a:rPr lang="en-US" sz="1400" smtClean="0">
                <a:solidFill>
                  <a:srgbClr val="FF0000"/>
                </a:solidFill>
              </a:rPr>
              <a:t>γc</a:t>
            </a:r>
            <a:r>
              <a:rPr lang="ru-RU" sz="1400" smtClean="0">
                <a:solidFill>
                  <a:srgbClr val="FF0000"/>
                </a:solidFill>
              </a:rPr>
              <a:t> </a:t>
            </a:r>
            <a:r>
              <a:rPr lang="ru-RU" sz="1400" b="1" smtClean="0"/>
              <a:t>=1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b="1" smtClean="0">
                <a:solidFill>
                  <a:srgbClr val="FF0000"/>
                </a:solidFill>
              </a:rPr>
              <a:t>A</a:t>
            </a:r>
            <a:r>
              <a:rPr lang="ru-RU" sz="1400" smtClean="0">
                <a:solidFill>
                  <a:srgbClr val="4F009E"/>
                </a:solidFill>
              </a:rPr>
              <a:t> </a:t>
            </a:r>
            <a:r>
              <a:rPr lang="ru-RU" sz="1400" b="1" smtClean="0"/>
              <a:t>– площадь опирания сваи на грунт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b="1" smtClean="0">
                <a:solidFill>
                  <a:srgbClr val="FF0000"/>
                </a:solidFill>
              </a:rPr>
              <a:t>R</a:t>
            </a:r>
            <a:r>
              <a:rPr lang="ru-RU" sz="1400" smtClean="0">
                <a:solidFill>
                  <a:srgbClr val="FF0000"/>
                </a:solidFill>
              </a:rPr>
              <a:t> </a:t>
            </a:r>
            <a:r>
              <a:rPr lang="ru-RU" sz="1400" b="1" smtClean="0"/>
              <a:t>– расчетное сопротивление сваи под нижним концом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400" b="1" smtClean="0"/>
          </a:p>
          <a:p>
            <a:pPr eaLnBrk="1" hangingPunct="1">
              <a:buFont typeface="Wingdings" pitchFamily="2" charset="2"/>
              <a:buNone/>
            </a:pPr>
            <a:r>
              <a:rPr lang="ru-RU" sz="1400" b="1" smtClean="0">
                <a:solidFill>
                  <a:srgbClr val="FF0000"/>
                </a:solidFill>
              </a:rPr>
              <a:t>Расчет висячих свай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400" b="1" smtClean="0"/>
              <a:t>Несущая способность грунта определяется по формуле</a:t>
            </a:r>
          </a:p>
          <a:p>
            <a:pPr eaLnBrk="1" hangingPunct="1">
              <a:buFont typeface="Wingdings" pitchFamily="2" charset="2"/>
              <a:buNone/>
            </a:pPr>
            <a:endParaRPr lang="ru-RU" sz="1400" smtClean="0">
              <a:solidFill>
                <a:srgbClr val="4F009E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400" b="1" smtClean="0">
                <a:solidFill>
                  <a:srgbClr val="FF0000"/>
                </a:solidFill>
              </a:rPr>
              <a:t>Fd = γc (γcr * R * A + U ε γcf fi hi)</a:t>
            </a:r>
            <a:endParaRPr lang="ru-RU" sz="1400" b="1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1400" b="1" smtClean="0"/>
              <a:t>И периметр сваи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b="1" smtClean="0">
                <a:solidFill>
                  <a:srgbClr val="FF0000"/>
                </a:solidFill>
              </a:rPr>
              <a:t>fi</a:t>
            </a:r>
            <a:r>
              <a:rPr lang="en-US" sz="1400" smtClean="0">
                <a:solidFill>
                  <a:srgbClr val="FF0000"/>
                </a:solidFill>
              </a:rPr>
              <a:t> </a:t>
            </a:r>
            <a:r>
              <a:rPr lang="ru-RU" sz="1400" b="1" smtClean="0"/>
              <a:t>– расчетное сопротивление </a:t>
            </a:r>
            <a:r>
              <a:rPr lang="en-US" sz="1400" b="1" smtClean="0"/>
              <a:t>I </a:t>
            </a:r>
            <a:r>
              <a:rPr lang="ru-RU" sz="1400" b="1" smtClean="0"/>
              <a:t>слоя грунта на боковой поверхности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b="1" smtClean="0">
                <a:solidFill>
                  <a:srgbClr val="FF0000"/>
                </a:solidFill>
              </a:rPr>
              <a:t>hi</a:t>
            </a:r>
            <a:r>
              <a:rPr lang="ru-RU" sz="1400" smtClean="0">
                <a:solidFill>
                  <a:srgbClr val="FF0000"/>
                </a:solidFill>
              </a:rPr>
              <a:t> </a:t>
            </a:r>
            <a:r>
              <a:rPr lang="ru-RU" sz="1400" b="1" smtClean="0"/>
              <a:t>– толщина </a:t>
            </a:r>
            <a:r>
              <a:rPr lang="en-US" sz="1400" b="1" smtClean="0"/>
              <a:t>i</a:t>
            </a:r>
            <a:r>
              <a:rPr lang="ru-RU" sz="1400" b="1" smtClean="0"/>
              <a:t> слоя грунта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400" b="1" smtClean="0">
                <a:solidFill>
                  <a:srgbClr val="FF0000"/>
                </a:solidFill>
              </a:rPr>
              <a:t>γcr</a:t>
            </a:r>
            <a:r>
              <a:rPr lang="ru-RU" sz="1400" b="1" smtClean="0">
                <a:solidFill>
                  <a:srgbClr val="FF0000"/>
                </a:solidFill>
              </a:rPr>
              <a:t>, </a:t>
            </a:r>
            <a:r>
              <a:rPr lang="en-US" sz="1400" b="1" smtClean="0">
                <a:solidFill>
                  <a:srgbClr val="FF0000"/>
                </a:solidFill>
              </a:rPr>
              <a:t>γcf</a:t>
            </a:r>
            <a:r>
              <a:rPr lang="en-US" sz="1400" smtClean="0">
                <a:solidFill>
                  <a:srgbClr val="FF0000"/>
                </a:solidFill>
              </a:rPr>
              <a:t> </a:t>
            </a:r>
            <a:r>
              <a:rPr lang="en-US" sz="1400" b="1" smtClean="0"/>
              <a:t>– </a:t>
            </a:r>
            <a:r>
              <a:rPr lang="ru-RU" sz="1400" b="1" smtClean="0"/>
              <a:t>коэффициенты условия работы грунта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400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376</TotalTime>
  <Words>527</Words>
  <Application>Microsoft PowerPoint</Application>
  <PresentationFormat>Экран (4:3)</PresentationFormat>
  <Paragraphs>92</Paragraphs>
  <Slides>10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Капсулы</vt:lpstr>
      <vt:lpstr>Сеть</vt:lpstr>
      <vt:lpstr>Презентация  урока на  тему:  Классификация  свай,  их  расчет</vt:lpstr>
      <vt:lpstr>Слайд 2</vt:lpstr>
      <vt:lpstr>Слайд 3</vt:lpstr>
      <vt:lpstr>Слайд 4</vt:lpstr>
      <vt:lpstr>Слайд 5</vt:lpstr>
      <vt:lpstr>Слайд 6</vt:lpstr>
      <vt:lpstr>Слайд 7</vt:lpstr>
      <vt:lpstr>Классификация свай</vt:lpstr>
      <vt:lpstr>Расчет свай стоек</vt:lpstr>
      <vt:lpstr>Вопросы закрепления материала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Балабанов</dc:creator>
  <cp:lastModifiedBy>Балабанов</cp:lastModifiedBy>
  <cp:revision>124</cp:revision>
  <cp:lastPrinted>1601-01-01T00:00:00Z</cp:lastPrinted>
  <dcterms:created xsi:type="dcterms:W3CDTF">1601-01-01T00:00:00Z</dcterms:created>
  <dcterms:modified xsi:type="dcterms:W3CDTF">2016-11-01T17:32:31Z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