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4" r:id="rId1"/>
  </p:sldMasterIdLst>
  <p:notesMasterIdLst>
    <p:notesMasterId r:id="rId24"/>
  </p:notesMasterIdLst>
  <p:sldIdLst>
    <p:sldId id="256" r:id="rId2"/>
    <p:sldId id="263" r:id="rId3"/>
    <p:sldId id="271" r:id="rId4"/>
    <p:sldId id="265" r:id="rId5"/>
    <p:sldId id="266" r:id="rId6"/>
    <p:sldId id="275" r:id="rId7"/>
    <p:sldId id="276" r:id="rId8"/>
    <p:sldId id="296" r:id="rId9"/>
    <p:sldId id="282" r:id="rId10"/>
    <p:sldId id="283" r:id="rId11"/>
    <p:sldId id="295" r:id="rId12"/>
    <p:sldId id="284" r:id="rId13"/>
    <p:sldId id="291" r:id="rId14"/>
    <p:sldId id="292" r:id="rId15"/>
    <p:sldId id="293" r:id="rId16"/>
    <p:sldId id="286" r:id="rId17"/>
    <p:sldId id="297" r:id="rId18"/>
    <p:sldId id="287" r:id="rId19"/>
    <p:sldId id="288" r:id="rId20"/>
    <p:sldId id="294" r:id="rId21"/>
    <p:sldId id="289" r:id="rId22"/>
    <p:sldId id="290"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46AAC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157" autoAdjust="0"/>
  </p:normalViewPr>
  <p:slideViewPr>
    <p:cSldViewPr>
      <p:cViewPr varScale="1">
        <p:scale>
          <a:sx n="74" d="100"/>
          <a:sy n="74" d="100"/>
        </p:scale>
        <p:origin x="-1044" y="-96"/>
      </p:cViewPr>
      <p:guideLst>
        <p:guide orient="horz" pos="2160"/>
        <p:guide pos="2880"/>
      </p:guideLst>
    </p:cSldViewPr>
  </p:slideViewPr>
  <p:outlineViewPr>
    <p:cViewPr>
      <p:scale>
        <a:sx n="33" d="100"/>
        <a:sy n="33" d="100"/>
      </p:scale>
      <p:origin x="0" y="334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E57198F-48A2-4ECD-BBC5-6EE5E7257501}" type="datetimeFigureOut">
              <a:rPr lang="ru-RU"/>
              <a:pPr>
                <a:defRPr/>
              </a:pPr>
              <a:t>07.03.2012</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79B626C-3B10-4C7F-9BB7-A428CF76A49E}" type="slidenum">
              <a:rPr lang="ru-RU"/>
              <a:pPr>
                <a:defRPr/>
              </a:pPr>
              <a:t>‹#›</a:t>
            </a:fld>
            <a:endParaRPr lang="ru-RU" dirty="0"/>
          </a:p>
        </p:txBody>
      </p:sp>
    </p:spTree>
    <p:extLst>
      <p:ext uri="{BB962C8B-B14F-4D97-AF65-F5344CB8AC3E}">
        <p14:creationId xmlns="" xmlns:p14="http://schemas.microsoft.com/office/powerpoint/2010/main" val="3751758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Образ слайда 1"/>
          <p:cNvSpPr>
            <a:spLocks noGrp="1" noRot="1" noChangeAspect="1"/>
          </p:cNvSpPr>
          <p:nvPr>
            <p:ph type="sldImg"/>
          </p:nvPr>
        </p:nvSpPr>
        <p:spPr bwMode="auto">
          <a:noFill/>
          <a:ln>
            <a:solidFill>
              <a:srgbClr val="000000"/>
            </a:solidFill>
            <a:miter lim="800000"/>
            <a:headEnd/>
            <a:tailEnd/>
          </a:ln>
        </p:spPr>
      </p:sp>
      <p:sp>
        <p:nvSpPr>
          <p:cNvPr id="3277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277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1B0DB3-4A0E-4217-A6CE-636787E59CF7}" type="slidenum">
              <a:rPr lang="ru-RU"/>
              <a:pPr fontAlgn="base">
                <a:spcBef>
                  <a:spcPct val="0"/>
                </a:spcBef>
                <a:spcAft>
                  <a:spcPct val="0"/>
                </a:spcAft>
              </a:pPr>
              <a:t>18</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Образ слайда 1"/>
          <p:cNvSpPr>
            <a:spLocks noGrp="1" noRot="1" noChangeAspect="1"/>
          </p:cNvSpPr>
          <p:nvPr>
            <p:ph type="sldImg"/>
          </p:nvPr>
        </p:nvSpPr>
        <p:spPr bwMode="auto">
          <a:noFill/>
          <a:ln>
            <a:solidFill>
              <a:srgbClr val="000000"/>
            </a:solidFill>
            <a:miter lim="800000"/>
            <a:headEnd/>
            <a:tailEnd/>
          </a:ln>
        </p:spPr>
      </p:sp>
      <p:sp>
        <p:nvSpPr>
          <p:cNvPr id="3584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584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7D25F3-8423-4E77-9743-798156570360}" type="slidenum">
              <a:rPr lang="ru-RU"/>
              <a:pPr fontAlgn="base">
                <a:spcBef>
                  <a:spcPct val="0"/>
                </a:spcBef>
                <a:spcAft>
                  <a:spcPct val="0"/>
                </a:spcAft>
              </a:pPr>
              <a:t>20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2" name="Заголовок 11"/>
          <p:cNvSpPr>
            <a:spLocks noGrp="1"/>
          </p:cNvSpPr>
          <p:nvPr>
            <p:ph type="ctrTitle"/>
          </p:nvPr>
        </p:nvSpPr>
        <p:spPr>
          <a:xfrm>
            <a:off x="3366868" y="533400"/>
            <a:ext cx="5105400" cy="2868168"/>
          </a:xfrm>
        </p:spPr>
        <p:txBody>
          <a:bodyPr>
            <a:noAutofit/>
          </a:bodyPr>
          <a:lstStyle>
            <a:lvl1pPr algn="r">
              <a:defRPr sz="4200" b="1"/>
            </a:lvl1pPr>
            <a:extLst/>
          </a:lstStyle>
          <a:p>
            <a:r>
              <a:rPr lang="ru-RU" smtClean="0"/>
              <a:t>Образец заголовка</a:t>
            </a:r>
            <a:endParaRPr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30"/>
          <p:cNvSpPr>
            <a:spLocks noGrp="1"/>
          </p:cNvSpPr>
          <p:nvPr>
            <p:ph type="dt" sz="half" idx="10"/>
          </p:nvPr>
        </p:nvSpPr>
        <p:spPr>
          <a:xfrm>
            <a:off x="5870575" y="6557963"/>
            <a:ext cx="2003425" cy="227012"/>
          </a:xfrm>
        </p:spPr>
        <p:txBody>
          <a:bodyPr/>
          <a:lstStyle>
            <a:lvl1pPr>
              <a:defRPr lang="en-US" smtClean="0">
                <a:solidFill>
                  <a:srgbClr val="FFFFFF"/>
                </a:solidFill>
              </a:defRPr>
            </a:lvl1pPr>
            <a:extLst/>
          </a:lstStyle>
          <a:p>
            <a:pPr>
              <a:defRPr/>
            </a:pPr>
            <a:fld id="{3293A35D-4687-4565-ADCA-CE93E0F082E0}" type="datetimeFigureOut">
              <a:rPr lang="ru-RU"/>
              <a:pPr>
                <a:defRPr/>
              </a:pPr>
              <a:t>07.03.2012</a:t>
            </a:fld>
            <a:endParaRPr lang="ru-RU" dirty="0"/>
          </a:p>
        </p:txBody>
      </p:sp>
      <p:sp>
        <p:nvSpPr>
          <p:cNvPr id="7" name="Нижний колонтитул 17"/>
          <p:cNvSpPr>
            <a:spLocks noGrp="1"/>
          </p:cNvSpPr>
          <p:nvPr>
            <p:ph type="ftr" sz="quarter" idx="11"/>
          </p:nvPr>
        </p:nvSpPr>
        <p:spPr>
          <a:xfrm>
            <a:off x="2819400" y="6557963"/>
            <a:ext cx="2927350" cy="228600"/>
          </a:xfrm>
        </p:spPr>
        <p:txBody>
          <a:bodyPr/>
          <a:lstStyle>
            <a:lvl1pPr>
              <a:defRPr lang="en-US" dirty="0">
                <a:solidFill>
                  <a:srgbClr val="FFFFFF"/>
                </a:solidFill>
              </a:defRPr>
            </a:lvl1pPr>
            <a:extLst/>
          </a:lstStyle>
          <a:p>
            <a:pPr>
              <a:defRPr/>
            </a:pPr>
            <a:endParaRPr lang="ru-RU"/>
          </a:p>
        </p:txBody>
      </p:sp>
      <p:sp>
        <p:nvSpPr>
          <p:cNvPr id="8" name="Номер слайда 28"/>
          <p:cNvSpPr>
            <a:spLocks noGrp="1"/>
          </p:cNvSpPr>
          <p:nvPr>
            <p:ph type="sldNum" sz="quarter" idx="12"/>
          </p:nvPr>
        </p:nvSpPr>
        <p:spPr>
          <a:xfrm>
            <a:off x="7880350" y="6556375"/>
            <a:ext cx="588963" cy="228600"/>
          </a:xfrm>
        </p:spPr>
        <p:txBody>
          <a:bodyPr/>
          <a:lstStyle>
            <a:lvl1pPr>
              <a:defRPr lang="en-US" smtClean="0">
                <a:solidFill>
                  <a:srgbClr val="FFFFFF"/>
                </a:solidFill>
              </a:defRPr>
            </a:lvl1pPr>
            <a:extLst/>
          </a:lstStyle>
          <a:p>
            <a:pPr>
              <a:defRPr/>
            </a:pPr>
            <a:fld id="{86570C35-BC71-4BF4-B090-AF6CA986128A}" type="slidenum">
              <a:rPr lang="ru-RU"/>
              <a:pPr>
                <a:defRPr/>
              </a:pPr>
              <a:t>‹#›</a:t>
            </a:fld>
            <a:endParaRPr lang="ru-RU" dirty="0"/>
          </a:p>
        </p:txBody>
      </p:sp>
    </p:spTree>
  </p:cSld>
  <p:clrMapOvr>
    <a:masterClrMapping/>
  </p:clrMapOvr>
  <p:transition spd="med">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6"/>
          <p:cNvSpPr>
            <a:spLocks noGrp="1"/>
          </p:cNvSpPr>
          <p:nvPr>
            <p:ph type="dt" sz="half" idx="10"/>
          </p:nvPr>
        </p:nvSpPr>
        <p:spPr/>
        <p:txBody>
          <a:bodyPr/>
          <a:lstStyle>
            <a:lvl1pPr>
              <a:defRPr/>
            </a:lvl1pPr>
          </a:lstStyle>
          <a:p>
            <a:pPr>
              <a:defRPr/>
            </a:pPr>
            <a:fld id="{3F045F75-F52C-446D-9DEF-1FC48BC78EB5}" type="datetimeFigureOut">
              <a:rPr lang="ru-RU"/>
              <a:pPr>
                <a:defRPr/>
              </a:pPr>
              <a:t>07.03.2012</a:t>
            </a:fld>
            <a:endParaRPr lang="ru-RU" dirty="0"/>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15"/>
          <p:cNvSpPr>
            <a:spLocks noGrp="1"/>
          </p:cNvSpPr>
          <p:nvPr>
            <p:ph type="sldNum" sz="quarter" idx="12"/>
          </p:nvPr>
        </p:nvSpPr>
        <p:spPr/>
        <p:txBody>
          <a:bodyPr/>
          <a:lstStyle>
            <a:lvl1pPr>
              <a:defRPr/>
            </a:lvl1pPr>
          </a:lstStyle>
          <a:p>
            <a:pPr>
              <a:defRPr/>
            </a:pPr>
            <a:fld id="{716D3078-774F-4DDE-A4D5-A52CF551F4A8}" type="slidenum">
              <a:rPr lang="ru-RU"/>
              <a:pPr>
                <a:defRPr/>
              </a:pPr>
              <a:t>‹#›</a:t>
            </a:fld>
            <a:endParaRPr lang="ru-RU" dirty="0"/>
          </a:p>
        </p:txBody>
      </p:sp>
    </p:spTree>
  </p:cSld>
  <p:clrMapOvr>
    <a:masterClrMapping/>
  </p:clrMapOvr>
  <p:transition spd="med">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a:xfrm>
            <a:off x="4243388" y="6557963"/>
            <a:ext cx="2001837" cy="227012"/>
          </a:xfrm>
        </p:spPr>
        <p:txBody>
          <a:bodyPr/>
          <a:lstStyle>
            <a:lvl1pPr>
              <a:defRPr/>
            </a:lvl1pPr>
            <a:extLst/>
          </a:lstStyle>
          <a:p>
            <a:pPr>
              <a:defRPr/>
            </a:pPr>
            <a:fld id="{C0F3F277-51E2-4BE7-9774-2C56AB01E807}" type="datetimeFigureOut">
              <a:rPr lang="ru-RU"/>
              <a:pPr>
                <a:defRPr/>
              </a:pPr>
              <a:t>07.03.2012</a:t>
            </a:fld>
            <a:endParaRPr lang="ru-RU" dirty="0"/>
          </a:p>
        </p:txBody>
      </p:sp>
      <p:sp>
        <p:nvSpPr>
          <p:cNvPr id="5" name="Нижний колонтитул 4"/>
          <p:cNvSpPr>
            <a:spLocks noGrp="1"/>
          </p:cNvSpPr>
          <p:nvPr>
            <p:ph type="ftr" sz="quarter" idx="11"/>
          </p:nvPr>
        </p:nvSpPr>
        <p:spPr>
          <a:xfrm>
            <a:off x="457200" y="6556375"/>
            <a:ext cx="3657600" cy="228600"/>
          </a:xfrm>
        </p:spPr>
        <p:txBody>
          <a:bodyPr/>
          <a:lstStyle>
            <a:lvl1pPr>
              <a:defRPr/>
            </a:lvl1pPr>
            <a:extLst/>
          </a:lstStyle>
          <a:p>
            <a:pPr>
              <a:defRPr/>
            </a:pPr>
            <a:endParaRPr lang="ru-RU"/>
          </a:p>
        </p:txBody>
      </p:sp>
      <p:sp>
        <p:nvSpPr>
          <p:cNvPr id="6" name="Номер слайда 5"/>
          <p:cNvSpPr>
            <a:spLocks noGrp="1"/>
          </p:cNvSpPr>
          <p:nvPr>
            <p:ph type="sldNum" sz="quarter" idx="12"/>
          </p:nvPr>
        </p:nvSpPr>
        <p:spPr>
          <a:xfrm>
            <a:off x="6254750" y="6553200"/>
            <a:ext cx="587375" cy="228600"/>
          </a:xfrm>
        </p:spPr>
        <p:txBody>
          <a:bodyPr/>
          <a:lstStyle>
            <a:lvl1pPr>
              <a:defRPr smtClean="0">
                <a:solidFill>
                  <a:schemeClr val="tx2"/>
                </a:solidFill>
              </a:defRPr>
            </a:lvl1pPr>
            <a:extLst/>
          </a:lstStyle>
          <a:p>
            <a:pPr>
              <a:defRPr/>
            </a:pPr>
            <a:fld id="{97BC42BC-EC81-4237-8117-C0C4B017A153}" type="slidenum">
              <a:rPr lang="ru-RU"/>
              <a:pPr>
                <a:defRPr/>
              </a:pPr>
              <a:t>‹#›</a:t>
            </a:fld>
            <a:endParaRPr lang="ru-RU" dirty="0"/>
          </a:p>
        </p:txBody>
      </p:sp>
    </p:spTree>
  </p:cSld>
  <p:clrMapOvr>
    <a:masterClrMapping/>
  </p:clrMapOvr>
  <p:transition spd="med">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6"/>
          <p:cNvSpPr>
            <a:spLocks noGrp="1"/>
          </p:cNvSpPr>
          <p:nvPr>
            <p:ph type="dt" sz="half" idx="10"/>
          </p:nvPr>
        </p:nvSpPr>
        <p:spPr/>
        <p:txBody>
          <a:bodyPr/>
          <a:lstStyle>
            <a:lvl1pPr>
              <a:defRPr/>
            </a:lvl1pPr>
          </a:lstStyle>
          <a:p>
            <a:pPr>
              <a:defRPr/>
            </a:pPr>
            <a:fld id="{A086A763-36D7-403F-B248-72795BAB08FC}" type="datetimeFigureOut">
              <a:rPr lang="ru-RU"/>
              <a:pPr>
                <a:defRPr/>
              </a:pPr>
              <a:t>07.03.2012</a:t>
            </a:fld>
            <a:endParaRPr lang="ru-RU" dirty="0"/>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15"/>
          <p:cNvSpPr>
            <a:spLocks noGrp="1"/>
          </p:cNvSpPr>
          <p:nvPr>
            <p:ph type="sldNum" sz="quarter" idx="12"/>
          </p:nvPr>
        </p:nvSpPr>
        <p:spPr/>
        <p:txBody>
          <a:bodyPr/>
          <a:lstStyle>
            <a:lvl1pPr>
              <a:defRPr/>
            </a:lvl1pPr>
          </a:lstStyle>
          <a:p>
            <a:pPr>
              <a:defRPr/>
            </a:pPr>
            <a:fld id="{E7C5CF2E-A548-419E-9DFD-12C938898E4A}" type="slidenum">
              <a:rPr lang="ru-RU"/>
              <a:pPr>
                <a:defRPr/>
              </a:pPr>
              <a:t>‹#›</a:t>
            </a:fld>
            <a:endParaRPr lang="ru-RU" dirty="0"/>
          </a:p>
        </p:txBody>
      </p:sp>
    </p:spTree>
  </p:cSld>
  <p:clrMapOvr>
    <a:masterClrMapping/>
  </p:clrMapOvr>
  <p:transition spd="med">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anchor="t"/>
          <a:lstStyle>
            <a:lvl1pPr algn="r">
              <a:buNone/>
              <a:defRPr sz="4200" b="1" cap="all"/>
            </a:lvl1pPr>
            <a:extLst/>
          </a:lstStyle>
          <a:p>
            <a:r>
              <a:rPr lang="ru-RU" smtClean="0"/>
              <a:t>Образец заголовка</a:t>
            </a:r>
            <a:endParaRPr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4" name="Дата 3"/>
          <p:cNvSpPr>
            <a:spLocks noGrp="1"/>
          </p:cNvSpPr>
          <p:nvPr>
            <p:ph type="dt" sz="half" idx="10"/>
          </p:nvPr>
        </p:nvSpPr>
        <p:spPr>
          <a:xfrm>
            <a:off x="4724400" y="6556375"/>
            <a:ext cx="2001838" cy="227013"/>
          </a:xfrm>
        </p:spPr>
        <p:txBody>
          <a:bodyPr/>
          <a:lstStyle>
            <a:lvl1pPr>
              <a:defRPr smtClean="0">
                <a:solidFill>
                  <a:schemeClr val="tx2"/>
                </a:solidFill>
              </a:defRPr>
            </a:lvl1pPr>
            <a:extLst/>
          </a:lstStyle>
          <a:p>
            <a:pPr>
              <a:defRPr/>
            </a:pPr>
            <a:fld id="{7B3C4D29-611F-49D6-B813-39BA3BE0F371}" type="datetimeFigureOut">
              <a:rPr lang="ru-RU"/>
              <a:pPr>
                <a:defRPr/>
              </a:pPr>
              <a:t>07.03.2012</a:t>
            </a:fld>
            <a:endParaRPr lang="ru-RU" dirty="0"/>
          </a:p>
        </p:txBody>
      </p:sp>
      <p:sp>
        <p:nvSpPr>
          <p:cNvPr id="5" name="Нижний колонтитул 4"/>
          <p:cNvSpPr>
            <a:spLocks noGrp="1"/>
          </p:cNvSpPr>
          <p:nvPr>
            <p:ph type="ftr" sz="quarter" idx="11"/>
          </p:nvPr>
        </p:nvSpPr>
        <p:spPr>
          <a:xfrm>
            <a:off x="1735138" y="6556375"/>
            <a:ext cx="2895600" cy="228600"/>
          </a:xfrm>
        </p:spPr>
        <p:txBody>
          <a:bodyPr/>
          <a:lstStyle>
            <a:lvl1pPr>
              <a:defRPr dirty="0">
                <a:solidFill>
                  <a:schemeClr val="tx2"/>
                </a:solidFill>
              </a:defRPr>
            </a:lvl1pPr>
            <a:extLst/>
          </a:lstStyle>
          <a:p>
            <a:pPr>
              <a:defRPr/>
            </a:pPr>
            <a:endParaRPr lang="ru-RU"/>
          </a:p>
        </p:txBody>
      </p:sp>
      <p:sp>
        <p:nvSpPr>
          <p:cNvPr id="6" name="Номер слайда 5"/>
          <p:cNvSpPr>
            <a:spLocks noGrp="1"/>
          </p:cNvSpPr>
          <p:nvPr>
            <p:ph type="sldNum" sz="quarter" idx="12"/>
          </p:nvPr>
        </p:nvSpPr>
        <p:spPr>
          <a:xfrm>
            <a:off x="6734175" y="6554788"/>
            <a:ext cx="587375" cy="228600"/>
          </a:xfrm>
        </p:spPr>
        <p:txBody>
          <a:bodyPr/>
          <a:lstStyle>
            <a:lvl1pPr>
              <a:defRPr/>
            </a:lvl1pPr>
            <a:extLst/>
          </a:lstStyle>
          <a:p>
            <a:pPr>
              <a:defRPr/>
            </a:pPr>
            <a:fld id="{58805DA0-4969-4DCA-9BD7-7ECA3609339D}" type="slidenum">
              <a:rPr lang="ru-RU"/>
              <a:pPr>
                <a:defRPr/>
              </a:pPr>
              <a:t>‹#›</a:t>
            </a:fld>
            <a:endParaRPr lang="ru-RU" dirty="0"/>
          </a:p>
        </p:txBody>
      </p:sp>
    </p:spTree>
  </p:cSld>
  <p:clrMapOvr>
    <a:masterClrMapping/>
  </p:clrMapOvr>
  <p:transition spd="med">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6"/>
          <p:cNvSpPr>
            <a:spLocks noGrp="1"/>
          </p:cNvSpPr>
          <p:nvPr>
            <p:ph type="dt" sz="half" idx="10"/>
          </p:nvPr>
        </p:nvSpPr>
        <p:spPr/>
        <p:txBody>
          <a:bodyPr/>
          <a:lstStyle>
            <a:lvl1pPr>
              <a:defRPr/>
            </a:lvl1pPr>
          </a:lstStyle>
          <a:p>
            <a:pPr>
              <a:defRPr/>
            </a:pPr>
            <a:fld id="{35A20D4E-B7B5-4F33-B45B-E9636494BF19}" type="datetimeFigureOut">
              <a:rPr lang="ru-RU"/>
              <a:pPr>
                <a:defRPr/>
              </a:pPr>
              <a:t>07.03.2012</a:t>
            </a:fld>
            <a:endParaRPr lang="ru-RU" dirty="0"/>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15"/>
          <p:cNvSpPr>
            <a:spLocks noGrp="1"/>
          </p:cNvSpPr>
          <p:nvPr>
            <p:ph type="sldNum" sz="quarter" idx="12"/>
          </p:nvPr>
        </p:nvSpPr>
        <p:spPr/>
        <p:txBody>
          <a:bodyPr/>
          <a:lstStyle>
            <a:lvl1pPr>
              <a:defRPr/>
            </a:lvl1pPr>
          </a:lstStyle>
          <a:p>
            <a:pPr>
              <a:defRPr/>
            </a:pPr>
            <a:fld id="{B17DD33C-9EC8-4469-88A8-60FF6C5E7A94}" type="slidenum">
              <a:rPr lang="ru-RU"/>
              <a:pPr>
                <a:defRPr/>
              </a:pPr>
              <a:t>‹#›</a:t>
            </a:fld>
            <a:endParaRPr lang="ru-RU" dirty="0"/>
          </a:p>
        </p:txBody>
      </p:sp>
    </p:spTree>
  </p:cSld>
  <p:clrMapOvr>
    <a:masterClrMapping/>
  </p:clrMapOvr>
  <p:transition spd="med">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6"/>
          <p:cNvSpPr>
            <a:spLocks noGrp="1"/>
          </p:cNvSpPr>
          <p:nvPr>
            <p:ph type="dt" sz="half" idx="10"/>
          </p:nvPr>
        </p:nvSpPr>
        <p:spPr/>
        <p:txBody>
          <a:bodyPr/>
          <a:lstStyle>
            <a:lvl1pPr>
              <a:defRPr/>
            </a:lvl1pPr>
          </a:lstStyle>
          <a:p>
            <a:pPr>
              <a:defRPr/>
            </a:pPr>
            <a:fld id="{F14D1249-9373-43CD-AE94-20D7CD3B16B4}" type="datetimeFigureOut">
              <a:rPr lang="ru-RU"/>
              <a:pPr>
                <a:defRPr/>
              </a:pPr>
              <a:t>07.03.2012</a:t>
            </a:fld>
            <a:endParaRPr lang="ru-RU" dirty="0"/>
          </a:p>
        </p:txBody>
      </p:sp>
      <p:sp>
        <p:nvSpPr>
          <p:cNvPr id="8" name="Нижний колонтитул 3"/>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92F839DA-3F1B-48B2-8B76-DBDC26206D22}" type="slidenum">
              <a:rPr lang="ru-RU"/>
              <a:pPr>
                <a:defRPr/>
              </a:pPr>
              <a:t>‹#›</a:t>
            </a:fld>
            <a:endParaRPr lang="ru-RU" dirty="0"/>
          </a:p>
        </p:txBody>
      </p:sp>
    </p:spTree>
  </p:cSld>
  <p:clrMapOvr>
    <a:masterClrMapping/>
  </p:clrMapOvr>
  <p:transition spd="med">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lang="ru-RU" smtClean="0"/>
              <a:t>Образец заголовка</a:t>
            </a:r>
            <a:endParaRPr lang="en-US"/>
          </a:p>
        </p:txBody>
      </p:sp>
      <p:sp>
        <p:nvSpPr>
          <p:cNvPr id="3" name="Дата 26"/>
          <p:cNvSpPr>
            <a:spLocks noGrp="1"/>
          </p:cNvSpPr>
          <p:nvPr>
            <p:ph type="dt" sz="half" idx="10"/>
          </p:nvPr>
        </p:nvSpPr>
        <p:spPr/>
        <p:txBody>
          <a:bodyPr/>
          <a:lstStyle>
            <a:lvl1pPr>
              <a:defRPr/>
            </a:lvl1pPr>
          </a:lstStyle>
          <a:p>
            <a:pPr>
              <a:defRPr/>
            </a:pPr>
            <a:fld id="{81DBA450-5896-4C06-AB1C-C1601417BDAA}" type="datetimeFigureOut">
              <a:rPr lang="ru-RU"/>
              <a:pPr>
                <a:defRPr/>
              </a:pPr>
              <a:t>07.03.2012</a:t>
            </a:fld>
            <a:endParaRPr lang="ru-RU" dirty="0"/>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15"/>
          <p:cNvSpPr>
            <a:spLocks noGrp="1"/>
          </p:cNvSpPr>
          <p:nvPr>
            <p:ph type="sldNum" sz="quarter" idx="12"/>
          </p:nvPr>
        </p:nvSpPr>
        <p:spPr/>
        <p:txBody>
          <a:bodyPr/>
          <a:lstStyle>
            <a:lvl1pPr>
              <a:defRPr/>
            </a:lvl1pPr>
          </a:lstStyle>
          <a:p>
            <a:pPr>
              <a:defRPr/>
            </a:pPr>
            <a:fld id="{7F9C2167-3DF6-4B1E-B053-09458FAF58B5}" type="slidenum">
              <a:rPr lang="ru-RU"/>
              <a:pPr>
                <a:defRPr/>
              </a:pPr>
              <a:t>‹#›</a:t>
            </a:fld>
            <a:endParaRPr lang="ru-RU" dirty="0"/>
          </a:p>
        </p:txBody>
      </p:sp>
    </p:spTree>
  </p:cSld>
  <p:clrMapOvr>
    <a:masterClrMapping/>
  </p:clrMapOvr>
  <p:transition spd="med">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6"/>
          <p:cNvSpPr>
            <a:spLocks noGrp="1"/>
          </p:cNvSpPr>
          <p:nvPr>
            <p:ph type="dt" sz="half" idx="10"/>
          </p:nvPr>
        </p:nvSpPr>
        <p:spPr/>
        <p:txBody>
          <a:bodyPr/>
          <a:lstStyle>
            <a:lvl1pPr>
              <a:defRPr/>
            </a:lvl1pPr>
          </a:lstStyle>
          <a:p>
            <a:pPr>
              <a:defRPr/>
            </a:pPr>
            <a:fld id="{BB5AFA5C-899D-453A-8B1A-F6D3061BAA5E}" type="datetimeFigureOut">
              <a:rPr lang="ru-RU"/>
              <a:pPr>
                <a:defRPr/>
              </a:pPr>
              <a:t>07.03.2012</a:t>
            </a:fld>
            <a:endParaRPr lang="ru-RU" dirty="0"/>
          </a:p>
        </p:txBody>
      </p:sp>
      <p:sp>
        <p:nvSpPr>
          <p:cNvPr id="3" name="Нижний колонтитул 3"/>
          <p:cNvSpPr>
            <a:spLocks noGrp="1"/>
          </p:cNvSpPr>
          <p:nvPr>
            <p:ph type="ftr" sz="quarter" idx="11"/>
          </p:nvPr>
        </p:nvSpPr>
        <p:spPr/>
        <p:txBody>
          <a:bodyPr/>
          <a:lstStyle>
            <a:lvl1pPr>
              <a:defRPr/>
            </a:lvl1pPr>
          </a:lstStyle>
          <a:p>
            <a:pPr>
              <a:defRPr/>
            </a:pPr>
            <a:endParaRPr lang="ru-RU"/>
          </a:p>
        </p:txBody>
      </p:sp>
      <p:sp>
        <p:nvSpPr>
          <p:cNvPr id="4" name="Номер слайда 15"/>
          <p:cNvSpPr>
            <a:spLocks noGrp="1"/>
          </p:cNvSpPr>
          <p:nvPr>
            <p:ph type="sldNum" sz="quarter" idx="12"/>
          </p:nvPr>
        </p:nvSpPr>
        <p:spPr/>
        <p:txBody>
          <a:bodyPr/>
          <a:lstStyle>
            <a:lvl1pPr>
              <a:defRPr/>
            </a:lvl1pPr>
          </a:lstStyle>
          <a:p>
            <a:pPr>
              <a:defRPr/>
            </a:pPr>
            <a:fld id="{FCCA1A8E-AF27-485F-AAFC-4909AD27310C}" type="slidenum">
              <a:rPr lang="ru-RU"/>
              <a:pPr>
                <a:defRPr/>
              </a:pPr>
              <a:t>‹#›</a:t>
            </a:fld>
            <a:endParaRPr lang="ru-RU" dirty="0"/>
          </a:p>
        </p:txBody>
      </p:sp>
    </p:spTree>
  </p:cSld>
  <p:clrMapOvr>
    <a:masterClrMapping/>
  </p:clrMapOvr>
  <p:transition spd="med">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ru-RU" smtClean="0"/>
              <a:t>Образец заголовка</a:t>
            </a:r>
            <a:endParaRPr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6"/>
          <p:cNvSpPr>
            <a:spLocks noGrp="1"/>
          </p:cNvSpPr>
          <p:nvPr>
            <p:ph type="dt" sz="half" idx="10"/>
          </p:nvPr>
        </p:nvSpPr>
        <p:spPr/>
        <p:txBody>
          <a:bodyPr/>
          <a:lstStyle>
            <a:lvl1pPr>
              <a:defRPr/>
            </a:lvl1pPr>
          </a:lstStyle>
          <a:p>
            <a:pPr>
              <a:defRPr/>
            </a:pPr>
            <a:fld id="{5F88CA2E-8CB2-4CDD-96B4-A2014752F825}" type="datetimeFigureOut">
              <a:rPr lang="ru-RU"/>
              <a:pPr>
                <a:defRPr/>
              </a:pPr>
              <a:t>07.03.2012</a:t>
            </a:fld>
            <a:endParaRPr lang="ru-RU" dirty="0"/>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15"/>
          <p:cNvSpPr>
            <a:spLocks noGrp="1"/>
          </p:cNvSpPr>
          <p:nvPr>
            <p:ph type="sldNum" sz="quarter" idx="12"/>
          </p:nvPr>
        </p:nvSpPr>
        <p:spPr/>
        <p:txBody>
          <a:bodyPr/>
          <a:lstStyle>
            <a:lvl1pPr>
              <a:defRPr/>
            </a:lvl1pPr>
          </a:lstStyle>
          <a:p>
            <a:pPr>
              <a:defRPr/>
            </a:pPr>
            <a:fld id="{654EC659-8064-4A53-A524-5FC0399698EE}" type="slidenum">
              <a:rPr lang="ru-RU"/>
              <a:pPr>
                <a:defRPr/>
              </a:pPr>
              <a:t>‹#›</a:t>
            </a:fld>
            <a:endParaRPr lang="ru-RU" dirty="0"/>
          </a:p>
        </p:txBody>
      </p:sp>
    </p:spTree>
  </p:cSld>
  <p:clrMapOvr>
    <a:masterClrMapping/>
  </p:clrMapOvr>
  <p:transition spd="med">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7"/>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Прямоугольник 8"/>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ru-RU" smtClean="0"/>
              <a:t>Образец заголовка</a:t>
            </a:r>
            <a:endParaRPr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ru-RU" noProof="0" dirty="0" smtClean="0"/>
              <a:t>Вставка рисунка</a:t>
            </a:r>
            <a:endParaRPr lang="en-US" noProof="0" dirty="0"/>
          </a:p>
        </p:txBody>
      </p:sp>
      <p:sp>
        <p:nvSpPr>
          <p:cNvPr id="7" name="Дата 4"/>
          <p:cNvSpPr>
            <a:spLocks noGrp="1"/>
          </p:cNvSpPr>
          <p:nvPr>
            <p:ph type="dt" sz="half" idx="10"/>
          </p:nvPr>
        </p:nvSpPr>
        <p:spPr/>
        <p:txBody>
          <a:bodyPr/>
          <a:lstStyle>
            <a:lvl1pPr>
              <a:defRPr/>
            </a:lvl1pPr>
            <a:extLst/>
          </a:lstStyle>
          <a:p>
            <a:pPr>
              <a:defRPr/>
            </a:pPr>
            <a:fld id="{7D17F2CC-0FA9-4B71-A9B0-56E80370D691}" type="datetimeFigureOut">
              <a:rPr lang="ru-RU"/>
              <a:pPr>
                <a:defRPr/>
              </a:pPr>
              <a:t>07.03.2012</a:t>
            </a:fld>
            <a:endParaRPr lang="ru-RU" dirty="0"/>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p>
        </p:txBody>
      </p:sp>
      <p:sp>
        <p:nvSpPr>
          <p:cNvPr id="9" name="Номер слайда 6"/>
          <p:cNvSpPr>
            <a:spLocks noGrp="1"/>
          </p:cNvSpPr>
          <p:nvPr>
            <p:ph type="sldNum" sz="quarter" idx="12"/>
          </p:nvPr>
        </p:nvSpPr>
        <p:spPr/>
        <p:txBody>
          <a:bodyPr/>
          <a:lstStyle>
            <a:lvl1pPr>
              <a:defRPr/>
            </a:lvl1pPr>
            <a:extLst/>
          </a:lstStyle>
          <a:p>
            <a:pPr>
              <a:defRPr/>
            </a:pPr>
            <a:fld id="{F243E563-1872-4CF4-BE50-34013322097A}" type="slidenum">
              <a:rPr lang="ru-RU"/>
              <a:pPr>
                <a:defRPr/>
              </a:pPr>
              <a:t>‹#›</a:t>
            </a:fld>
            <a:endParaRPr lang="ru-RU" dirty="0"/>
          </a:p>
        </p:txBody>
      </p:sp>
    </p:spTree>
  </p:cSld>
  <p:clrMapOvr>
    <a:masterClrMapping/>
  </p:clrMapOvr>
  <p:transition spd="med">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Заголовок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ru-RU" smtClean="0"/>
              <a:t>Образец заголовка</a:t>
            </a:r>
            <a:endParaRPr lang="en-US"/>
          </a:p>
        </p:txBody>
      </p:sp>
      <p:sp>
        <p:nvSpPr>
          <p:cNvPr id="1030" name="Текст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7" name="Дата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smtClean="0">
                <a:solidFill>
                  <a:schemeClr val="tx2"/>
                </a:solidFill>
                <a:latin typeface="+mn-lt"/>
              </a:defRPr>
            </a:lvl1pPr>
            <a:extLst/>
          </a:lstStyle>
          <a:p>
            <a:pPr>
              <a:defRPr/>
            </a:pPr>
            <a:fld id="{0A118741-D5A5-41AF-B42A-95408CA8B868}" type="datetimeFigureOut">
              <a:rPr lang="ru-RU"/>
              <a:pPr>
                <a:defRPr/>
              </a:pPr>
              <a:t>07.03.2012</a:t>
            </a:fld>
            <a:endParaRPr lang="ru-RU" dirty="0"/>
          </a:p>
        </p:txBody>
      </p:sp>
      <p:sp>
        <p:nvSpPr>
          <p:cNvPr id="4" name="Нижний колонтитул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dirty="0">
                <a:solidFill>
                  <a:schemeClr val="tx2"/>
                </a:solidFill>
                <a:latin typeface="+mn-lt"/>
              </a:defRPr>
            </a:lvl1pPr>
            <a:extLst/>
          </a:lstStyle>
          <a:p>
            <a:pPr>
              <a:defRPr/>
            </a:pPr>
            <a:endParaRPr lang="ru-RU"/>
          </a:p>
        </p:txBody>
      </p:sp>
      <p:sp>
        <p:nvSpPr>
          <p:cNvPr id="16" name="Номер слайда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smtClean="0">
                <a:solidFill>
                  <a:schemeClr val="tx2"/>
                </a:solidFill>
                <a:latin typeface="+mn-lt"/>
              </a:defRPr>
            </a:lvl1pPr>
            <a:extLst/>
          </a:lstStyle>
          <a:p>
            <a:pPr>
              <a:defRPr/>
            </a:pPr>
            <a:fld id="{C24C5AEA-B3EE-4AC8-BE2F-AFFED8C4FFAC}"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4236" r:id="rId1"/>
    <p:sldLayoutId id="2147484235" r:id="rId2"/>
    <p:sldLayoutId id="2147484237" r:id="rId3"/>
    <p:sldLayoutId id="2147484234" r:id="rId4"/>
    <p:sldLayoutId id="2147484233" r:id="rId5"/>
    <p:sldLayoutId id="2147484232" r:id="rId6"/>
    <p:sldLayoutId id="2147484231" r:id="rId7"/>
    <p:sldLayoutId id="2147484230" r:id="rId8"/>
    <p:sldLayoutId id="2147484238" r:id="rId9"/>
    <p:sldLayoutId id="2147484229" r:id="rId10"/>
    <p:sldLayoutId id="2147484239" r:id="rId11"/>
  </p:sldLayoutIdLst>
  <p:transition spd="med">
    <p:cover dir="rd"/>
  </p:transition>
  <p:txStyles>
    <p:titleStyle>
      <a:lvl1pPr algn="l" rtl="0" fontAlgn="base">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fontAlgn="base">
        <a:spcBef>
          <a:spcPct val="0"/>
        </a:spcBef>
        <a:spcAft>
          <a:spcPct val="0"/>
        </a:spcAft>
        <a:defRPr sz="3800" b="1">
          <a:solidFill>
            <a:schemeClr val="tx1"/>
          </a:solidFill>
          <a:latin typeface="Trebuchet MS" pitchFamily="34" charset="0"/>
        </a:defRPr>
      </a:lvl2pPr>
      <a:lvl3pPr algn="l" rtl="0" fontAlgn="base">
        <a:spcBef>
          <a:spcPct val="0"/>
        </a:spcBef>
        <a:spcAft>
          <a:spcPct val="0"/>
        </a:spcAft>
        <a:defRPr sz="3800" b="1">
          <a:solidFill>
            <a:schemeClr val="tx1"/>
          </a:solidFill>
          <a:latin typeface="Trebuchet MS" pitchFamily="34" charset="0"/>
        </a:defRPr>
      </a:lvl3pPr>
      <a:lvl4pPr algn="l" rtl="0" fontAlgn="base">
        <a:spcBef>
          <a:spcPct val="0"/>
        </a:spcBef>
        <a:spcAft>
          <a:spcPct val="0"/>
        </a:spcAft>
        <a:defRPr sz="3800" b="1">
          <a:solidFill>
            <a:schemeClr val="tx1"/>
          </a:solidFill>
          <a:latin typeface="Trebuchet MS" pitchFamily="34" charset="0"/>
        </a:defRPr>
      </a:lvl4pPr>
      <a:lvl5pPr algn="l" rtl="0" fontAlgn="base">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fontAlgn="base">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fontAlgn="base">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fontAlgn="base">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fontAlgn="base">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fontAlgn="base">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pPr fontAlgn="auto">
              <a:spcAft>
                <a:spcPts val="0"/>
              </a:spcAft>
              <a:defRPr/>
            </a:pPr>
            <a:r>
              <a:rPr lang="ru-RU" dirty="0"/>
              <a:t/>
            </a:r>
            <a:br>
              <a:rPr lang="ru-RU" dirty="0"/>
            </a:br>
            <a:r>
              <a:rPr lang="ru-RU" sz="1800" dirty="0">
                <a:solidFill>
                  <a:schemeClr val="accent2">
                    <a:lumMod val="50000"/>
                  </a:schemeClr>
                </a:solidFill>
                <a:latin typeface="Times New Roman" pitchFamily="18" charset="0"/>
                <a:cs typeface="Times New Roman" pitchFamily="18" charset="0"/>
              </a:rPr>
              <a:t>муниципальное автономное образовательное учреждение дополнительного образования детей в области культуры Белоярского района   «Детская школа искусств г. Белоярский»</a:t>
            </a:r>
          </a:p>
        </p:txBody>
      </p:sp>
      <p:sp>
        <p:nvSpPr>
          <p:cNvPr id="8" name="Текст 7"/>
          <p:cNvSpPr>
            <a:spLocks noGrp="1"/>
          </p:cNvSpPr>
          <p:nvPr>
            <p:ph type="body" idx="2"/>
          </p:nvPr>
        </p:nvSpPr>
        <p:spPr>
          <a:xfrm>
            <a:off x="714348" y="5214950"/>
            <a:ext cx="7429552" cy="1428760"/>
          </a:xfrm>
          <a:ln>
            <a:solidFill>
              <a:schemeClr val="accent2">
                <a:lumMod val="75000"/>
              </a:schemeClr>
            </a:solidFill>
          </a:ln>
          <a:effectLst>
            <a:glow rad="139700">
              <a:schemeClr val="accent2">
                <a:satMod val="175000"/>
                <a:alpha val="40000"/>
              </a:schemeClr>
            </a:glow>
            <a:outerShdw blurRad="50800" dist="25000" dir="5400000" rotWithShape="0">
              <a:schemeClr val="accent2">
                <a:shade val="30000"/>
                <a:satMod val="150000"/>
                <a:alpha val="38000"/>
              </a:schemeClr>
            </a:outerShdw>
          </a:effectLst>
        </p:spPr>
        <p:style>
          <a:lnRef idx="1">
            <a:schemeClr val="accent2"/>
          </a:lnRef>
          <a:fillRef idx="2">
            <a:schemeClr val="accent2"/>
          </a:fillRef>
          <a:effectRef idx="1">
            <a:schemeClr val="accent2"/>
          </a:effectRef>
          <a:fontRef idx="minor">
            <a:schemeClr val="dk1"/>
          </a:fontRef>
        </p:style>
        <p:txBody>
          <a:bodyPr>
            <a:noAutofit/>
          </a:bodyPr>
          <a:lstStyle/>
          <a:p>
            <a:pPr algn="ctr" fontAlgn="auto">
              <a:buFont typeface="Wingdings 2"/>
              <a:buNone/>
              <a:defRPr/>
            </a:pPr>
            <a:r>
              <a:rPr lang="ru-RU" sz="1800" dirty="0" err="1" smtClean="0">
                <a:solidFill>
                  <a:schemeClr val="tx2">
                    <a:lumMod val="50000"/>
                  </a:schemeClr>
                </a:solidFill>
                <a:latin typeface="Times New Roman" pitchFamily="18" charset="0"/>
                <a:cs typeface="Times New Roman" pitchFamily="18" charset="0"/>
              </a:rPr>
              <a:t>Мультимедийная</a:t>
            </a:r>
            <a:r>
              <a:rPr lang="ru-RU" sz="1800" dirty="0" smtClean="0">
                <a:solidFill>
                  <a:schemeClr val="tx2">
                    <a:lumMod val="50000"/>
                  </a:schemeClr>
                </a:solidFill>
                <a:latin typeface="Times New Roman" pitchFamily="18" charset="0"/>
                <a:cs typeface="Times New Roman" pitchFamily="18" charset="0"/>
              </a:rPr>
              <a:t>  разработка  учебного занятия преподавателя по классу аккордеона   </a:t>
            </a:r>
            <a:r>
              <a:rPr lang="ru-RU" sz="2400" b="1" dirty="0" err="1" smtClean="0">
                <a:solidFill>
                  <a:schemeClr val="tx2">
                    <a:lumMod val="50000"/>
                  </a:schemeClr>
                </a:solidFill>
                <a:latin typeface="Times New Roman" pitchFamily="18" charset="0"/>
                <a:cs typeface="Times New Roman" pitchFamily="18" charset="0"/>
              </a:rPr>
              <a:t>Ашихминой</a:t>
            </a:r>
            <a:r>
              <a:rPr lang="ru-RU" sz="2400" b="1" dirty="0" smtClean="0">
                <a:solidFill>
                  <a:schemeClr val="tx2">
                    <a:lumMod val="50000"/>
                  </a:schemeClr>
                </a:solidFill>
                <a:latin typeface="Times New Roman" pitchFamily="18" charset="0"/>
                <a:cs typeface="Times New Roman" pitchFamily="18" charset="0"/>
              </a:rPr>
              <a:t> Любови Николаевны </a:t>
            </a:r>
          </a:p>
          <a:p>
            <a:pPr algn="ctr" fontAlgn="auto">
              <a:buFont typeface="Wingdings 2"/>
              <a:buNone/>
              <a:defRPr/>
            </a:pPr>
            <a:r>
              <a:rPr lang="ru-RU" sz="1600" dirty="0" smtClean="0">
                <a:solidFill>
                  <a:schemeClr val="tx2">
                    <a:lumMod val="50000"/>
                  </a:schemeClr>
                </a:solidFill>
                <a:latin typeface="Times New Roman" pitchFamily="18" charset="0"/>
                <a:cs typeface="Times New Roman" pitchFamily="18" charset="0"/>
              </a:rPr>
              <a:t>Дисциплина «Музыкальный  инструмент»</a:t>
            </a:r>
          </a:p>
          <a:p>
            <a:pPr algn="ctr" fontAlgn="auto">
              <a:buFont typeface="Wingdings 2"/>
              <a:buNone/>
              <a:defRPr/>
            </a:pPr>
            <a:endParaRPr lang="ru-RU" sz="1600" dirty="0">
              <a:solidFill>
                <a:schemeClr val="tx2">
                  <a:lumMod val="50000"/>
                </a:schemeClr>
              </a:solidFill>
            </a:endParaRPr>
          </a:p>
        </p:txBody>
      </p:sp>
      <p:sp>
        <p:nvSpPr>
          <p:cNvPr id="7" name="Содержимое 6"/>
          <p:cNvSpPr>
            <a:spLocks noGrp="1"/>
          </p:cNvSpPr>
          <p:nvPr>
            <p:ph sz="half" idx="1"/>
          </p:nvPr>
        </p:nvSpPr>
        <p:spPr>
          <a:xfrm>
            <a:off x="714348" y="1870064"/>
            <a:ext cx="7429552" cy="3214710"/>
          </a:xfrm>
          <a:solidFill>
            <a:schemeClr val="accent1">
              <a:lumMod val="40000"/>
              <a:lumOff val="60000"/>
            </a:schemeClr>
          </a:solidFill>
          <a:effectLst>
            <a:glow rad="101600">
              <a:schemeClr val="accent3">
                <a:satMod val="175000"/>
                <a:alpha val="40000"/>
              </a:schemeClr>
            </a:glow>
            <a:outerShdw blurRad="50800" dist="38100" dir="16200000"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ormAutofit/>
          </a:bodyPr>
          <a:lstStyle/>
          <a:p>
            <a:pPr marL="274320" indent="-274320" algn="ctr" fontAlgn="auto">
              <a:spcAft>
                <a:spcPts val="0"/>
              </a:spcAft>
              <a:buFont typeface="Wingdings 2"/>
              <a:buChar char=""/>
              <a:defRPr/>
            </a:pPr>
            <a:endParaRPr lang="ru-RU" b="1" dirty="0" smtClean="0">
              <a:ln w="18000">
                <a:solidFill>
                  <a:schemeClr val="accent2">
                    <a:satMod val="140000"/>
                  </a:schemeClr>
                </a:solidFill>
                <a:prstDash val="solid"/>
                <a:miter lim="800000"/>
              </a:ln>
              <a:solidFill>
                <a:schemeClr val="bg2">
                  <a:lumMod val="10000"/>
                </a:schemeClr>
              </a:solidFill>
              <a:effectLst>
                <a:outerShdw blurRad="25500" dist="23000" dir="7020000" algn="tl">
                  <a:srgbClr val="000000">
                    <a:alpha val="50000"/>
                  </a:srgbClr>
                </a:outerShdw>
              </a:effectLst>
            </a:endParaRPr>
          </a:p>
          <a:p>
            <a:pPr marL="274320" indent="-274320" algn="ctr" fontAlgn="auto">
              <a:spcAft>
                <a:spcPts val="0"/>
              </a:spcAft>
              <a:buFont typeface="Wingdings 2"/>
              <a:buNone/>
              <a:defRPr/>
            </a:pPr>
            <a:r>
              <a:rPr lang="ru-RU" sz="4400" b="1" dirty="0" smtClean="0">
                <a:ln w="18000">
                  <a:solidFill>
                    <a:schemeClr val="accent2">
                      <a:satMod val="140000"/>
                    </a:schemeClr>
                  </a:solidFill>
                  <a:prstDash val="solid"/>
                  <a:miter lim="800000"/>
                </a:ln>
                <a:solidFill>
                  <a:schemeClr val="bg2">
                    <a:lumMod val="10000"/>
                  </a:schemeClr>
                </a:solidFill>
                <a:effectLst>
                  <a:outerShdw blurRad="25500" dist="23000" dir="7020000" algn="tl">
                    <a:srgbClr val="000000">
                      <a:alpha val="50000"/>
                    </a:srgbClr>
                  </a:outerShdw>
                </a:effectLst>
                <a:latin typeface="Times New Roman" pitchFamily="18" charset="0"/>
                <a:cs typeface="Times New Roman" pitchFamily="18" charset="0"/>
              </a:rPr>
              <a:t>Тема : Работа над техникой в произведении                    Б. Тихонова «Фейерверк»</a:t>
            </a:r>
          </a:p>
          <a:p>
            <a:pPr marL="274320" indent="-274320" fontAlgn="auto">
              <a:spcAft>
                <a:spcPts val="0"/>
              </a:spcAft>
              <a:buFont typeface="Wingdings 2"/>
              <a:buChar char=""/>
              <a:defRPr/>
            </a:pPr>
            <a:endParaRPr lang="ru-RU" sz="4400" dirty="0"/>
          </a:p>
        </p:txBody>
      </p:sp>
    </p:spTree>
  </p:cSld>
  <p:clrMapOvr>
    <a:masterClrMapping/>
  </p:clrMapOvr>
  <p:transition spd="med">
    <p:cover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7239000" cy="1143000"/>
          </a:xfrm>
        </p:spPr>
        <p:txBody>
          <a:bodyPr>
            <a:normAutofit fontScale="90000"/>
          </a:bodyPr>
          <a:lstStyle/>
          <a:p>
            <a:pPr algn="ctr" fontAlgn="auto">
              <a:spcAft>
                <a:spcPts val="0"/>
              </a:spcAft>
              <a:defRPr/>
            </a:pPr>
            <a:r>
              <a:rPr lang="ru-RU" sz="4000" dirty="0" smtClean="0">
                <a:latin typeface="Times New Roman" pitchFamily="18" charset="0"/>
                <a:cs typeface="Times New Roman" pitchFamily="18" charset="0"/>
              </a:rPr>
              <a:t>Игра  комплекса гамм : </a:t>
            </a:r>
            <a:r>
              <a:rPr lang="ru-RU" sz="4000" dirty="0" smtClean="0"/>
              <a:t/>
            </a:r>
            <a:br>
              <a:rPr lang="ru-RU" sz="4000" dirty="0" smtClean="0"/>
            </a:br>
            <a:endParaRPr lang="ru-RU" dirty="0"/>
          </a:p>
        </p:txBody>
      </p:sp>
      <p:sp>
        <p:nvSpPr>
          <p:cNvPr id="3" name="Содержимое 2"/>
          <p:cNvSpPr>
            <a:spLocks noGrp="1"/>
          </p:cNvSpPr>
          <p:nvPr>
            <p:ph idx="1"/>
          </p:nvPr>
        </p:nvSpPr>
        <p:spPr>
          <a:xfrm>
            <a:off x="142875" y="1071563"/>
            <a:ext cx="7929563" cy="5643562"/>
          </a:xfrm>
        </p:spPr>
        <p:txBody>
          <a:bodyPr>
            <a:normAutofit/>
          </a:bodyPr>
          <a:lstStyle/>
          <a:p>
            <a:pPr marL="274320" indent="-274320" fontAlgn="auto">
              <a:spcAft>
                <a:spcPts val="0"/>
              </a:spcAft>
              <a:buFont typeface="Wingdings 2"/>
              <a:buNone/>
              <a:defRPr/>
            </a:pPr>
            <a:r>
              <a:rPr lang="ru-RU" sz="3200" b="1" i="1" dirty="0" smtClean="0">
                <a:solidFill>
                  <a:schemeClr val="tx2">
                    <a:lumMod val="50000"/>
                  </a:schemeClr>
                </a:solidFill>
              </a:rPr>
              <a:t>       </a:t>
            </a:r>
            <a:r>
              <a:rPr lang="ru-RU" sz="3200" b="1" i="1" dirty="0" smtClean="0">
                <a:solidFill>
                  <a:schemeClr val="tx2">
                    <a:lumMod val="50000"/>
                  </a:schemeClr>
                </a:solidFill>
                <a:latin typeface="Times New Roman" pitchFamily="18" charset="0"/>
                <a:ea typeface="Cambria Math" pitchFamily="18" charset="0"/>
                <a:cs typeface="Times New Roman" pitchFamily="18" charset="0"/>
              </a:rPr>
              <a:t>Гаммы являются важнейшим материалом для работы аккордеонистов над развитием и совершенствованием исполнительской техники. Систематическая и последовательная работа над этим материалом - необходимое условие выработки основных игровых навыков и умений для успешного технического продвижения вперед.    </a:t>
            </a:r>
            <a:r>
              <a:rPr lang="ru-RU" sz="3200" dirty="0" smtClean="0">
                <a:latin typeface="Arial Narrow" pitchFamily="34" charset="0"/>
              </a:rPr>
              <a:t/>
            </a:r>
            <a:br>
              <a:rPr lang="ru-RU" sz="3200" dirty="0" smtClean="0">
                <a:latin typeface="Arial Narrow" pitchFamily="34" charset="0"/>
              </a:rPr>
            </a:br>
            <a:endParaRPr lang="ru-RU" sz="3200" dirty="0" smtClean="0">
              <a:latin typeface="Arial Narrow" pitchFamily="34" charset="0"/>
            </a:endParaRPr>
          </a:p>
          <a:p>
            <a:pPr marL="274320" indent="-274320" fontAlgn="auto">
              <a:spcAft>
                <a:spcPts val="0"/>
              </a:spcAft>
              <a:buFont typeface="Wingdings 2"/>
              <a:buNone/>
              <a:defRPr/>
            </a:pPr>
            <a:endParaRPr lang="ru-RU" sz="1800" dirty="0"/>
          </a:p>
        </p:txBody>
      </p:sp>
    </p:spTree>
  </p:cSld>
  <p:clrMapOvr>
    <a:masterClrMapping/>
  </p:clrMapOvr>
  <p:transition spd="med">
    <p:cover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7358114" cy="891560"/>
          </a:xfrm>
        </p:spPr>
        <p:txBody>
          <a:bodyPr/>
          <a:lstStyle/>
          <a:p>
            <a:pPr algn="ctr" fontAlgn="auto">
              <a:spcAft>
                <a:spcPts val="0"/>
              </a:spcAft>
              <a:defRPr/>
            </a:pPr>
            <a:r>
              <a:rPr lang="ru-RU" sz="3600" dirty="0" smtClean="0">
                <a:latin typeface="Times New Roman" pitchFamily="18" charset="0"/>
                <a:cs typeface="Times New Roman" pitchFamily="18" charset="0"/>
              </a:rPr>
              <a:t>Игра  комплекса  гамм :</a:t>
            </a:r>
            <a:endParaRPr lang="ru-RU" dirty="0">
              <a:latin typeface="Times New Roman" pitchFamily="18" charset="0"/>
              <a:cs typeface="Times New Roman" pitchFamily="18" charset="0"/>
            </a:endParaRPr>
          </a:p>
        </p:txBody>
      </p:sp>
      <p:sp>
        <p:nvSpPr>
          <p:cNvPr id="24578" name="Содержимое 2"/>
          <p:cNvSpPr>
            <a:spLocks noGrp="1"/>
          </p:cNvSpPr>
          <p:nvPr>
            <p:ph idx="1"/>
          </p:nvPr>
        </p:nvSpPr>
        <p:spPr>
          <a:xfrm>
            <a:off x="142875" y="1214438"/>
            <a:ext cx="7858125" cy="5241925"/>
          </a:xfrm>
        </p:spPr>
        <p:txBody>
          <a:bodyPr/>
          <a:lstStyle/>
          <a:p>
            <a:pPr>
              <a:buFont typeface="Wingdings 2" pitchFamily="18" charset="2"/>
              <a:buNone/>
            </a:pPr>
            <a:r>
              <a:rPr lang="ru-RU" sz="2400" b="1" i="1" dirty="0" smtClean="0">
                <a:solidFill>
                  <a:schemeClr val="tx2">
                    <a:lumMod val="50000"/>
                  </a:schemeClr>
                </a:solidFill>
                <a:latin typeface="Times New Roman" pitchFamily="18" charset="0"/>
                <a:cs typeface="Times New Roman" pitchFamily="18" charset="0"/>
              </a:rPr>
              <a:t>Успешная работа над гаммами помогает преодолеть многие технические трудности:</a:t>
            </a:r>
          </a:p>
          <a:p>
            <a:r>
              <a:rPr lang="ru-RU" sz="2400" b="1" i="1" dirty="0" smtClean="0">
                <a:solidFill>
                  <a:schemeClr val="tx2">
                    <a:lumMod val="50000"/>
                  </a:schemeClr>
                </a:solidFill>
                <a:latin typeface="Times New Roman" pitchFamily="18" charset="0"/>
                <a:cs typeface="Times New Roman" pitchFamily="18" charset="0"/>
              </a:rPr>
              <a:t>позволяет лучше сделать выбор рациональной аппликатуры;</a:t>
            </a:r>
          </a:p>
          <a:p>
            <a:r>
              <a:rPr lang="ru-RU" sz="2400" b="1" i="1" dirty="0" smtClean="0">
                <a:solidFill>
                  <a:schemeClr val="tx2">
                    <a:lumMod val="50000"/>
                  </a:schemeClr>
                </a:solidFill>
                <a:latin typeface="Times New Roman" pitchFamily="18" charset="0"/>
                <a:cs typeface="Times New Roman" pitchFamily="18" charset="0"/>
              </a:rPr>
              <a:t>создает легкую и свободную пальцевую беглость;</a:t>
            </a:r>
          </a:p>
          <a:p>
            <a:r>
              <a:rPr lang="ru-RU" sz="2400" b="1" i="1" dirty="0" smtClean="0">
                <a:solidFill>
                  <a:schemeClr val="tx2">
                    <a:lumMod val="50000"/>
                  </a:schemeClr>
                </a:solidFill>
                <a:latin typeface="Times New Roman" pitchFamily="18" charset="0"/>
                <a:cs typeface="Times New Roman" pitchFamily="18" charset="0"/>
              </a:rPr>
              <a:t>улучшает туше;</a:t>
            </a:r>
          </a:p>
          <a:p>
            <a:r>
              <a:rPr lang="ru-RU" sz="2400" b="1" i="1" dirty="0" smtClean="0">
                <a:solidFill>
                  <a:schemeClr val="tx2">
                    <a:lumMod val="50000"/>
                  </a:schemeClr>
                </a:solidFill>
                <a:latin typeface="Times New Roman" pitchFamily="18" charset="0"/>
                <a:cs typeface="Times New Roman" pitchFamily="18" charset="0"/>
              </a:rPr>
              <a:t>способствует координации движений обеих рук;</a:t>
            </a:r>
          </a:p>
          <a:p>
            <a:r>
              <a:rPr lang="ru-RU" sz="2400" b="1" i="1" dirty="0" smtClean="0">
                <a:solidFill>
                  <a:schemeClr val="tx2">
                    <a:lumMod val="50000"/>
                  </a:schemeClr>
                </a:solidFill>
                <a:latin typeface="Times New Roman" pitchFamily="18" charset="0"/>
                <a:cs typeface="Times New Roman" pitchFamily="18" charset="0"/>
              </a:rPr>
              <a:t>способствует плавности ведения меха и смены направления его движения;</a:t>
            </a:r>
          </a:p>
          <a:p>
            <a:r>
              <a:rPr lang="ru-RU" sz="2400" b="1" i="1" dirty="0" smtClean="0">
                <a:solidFill>
                  <a:schemeClr val="tx2">
                    <a:lumMod val="50000"/>
                  </a:schemeClr>
                </a:solidFill>
                <a:latin typeface="Times New Roman" pitchFamily="18" charset="0"/>
                <a:cs typeface="Times New Roman" pitchFamily="18" charset="0"/>
              </a:rPr>
              <a:t>помогает более точному исполнению различных штрихов и нюансов.</a:t>
            </a:r>
            <a:endParaRPr lang="ru-RU" sz="2000" b="1" i="1" dirty="0" smtClean="0">
              <a:solidFill>
                <a:schemeClr val="tx2">
                  <a:lumMod val="50000"/>
                </a:schemeClr>
              </a:solidFill>
              <a:latin typeface="Times New Roman" pitchFamily="18" charset="0"/>
              <a:cs typeface="Times New Roman" pitchFamily="18" charset="0"/>
            </a:endParaRPr>
          </a:p>
        </p:txBody>
      </p:sp>
    </p:spTree>
  </p:cSld>
  <p:clrMapOvr>
    <a:masterClrMapping/>
  </p:clrMapOvr>
  <p:transition spd="med">
    <p:cover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0042"/>
            <a:ext cx="7242048" cy="1071546"/>
          </a:xfrm>
        </p:spPr>
        <p:txBody>
          <a:bodyPr>
            <a:normAutofit fontScale="90000"/>
          </a:bodyPr>
          <a:lstStyle/>
          <a:p>
            <a:pPr algn="ctr" fontAlgn="auto">
              <a:spcAft>
                <a:spcPts val="0"/>
              </a:spcAft>
              <a:defRPr/>
            </a:pPr>
            <a:r>
              <a:rPr lang="ru-RU" sz="3200" dirty="0" smtClean="0">
                <a:latin typeface="Times New Roman" pitchFamily="18" charset="0"/>
                <a:cs typeface="Times New Roman" pitchFamily="18" charset="0"/>
              </a:rPr>
              <a:t>Показ ученицей музыкального произведения – «Фейерверк» :</a:t>
            </a:r>
            <a:r>
              <a:rPr lang="ru-RU" sz="3200" dirty="0" smtClean="0"/>
              <a:t/>
            </a:r>
            <a:br>
              <a:rPr lang="ru-RU" sz="3200" dirty="0" smtClean="0"/>
            </a:br>
            <a:endParaRPr lang="ru-RU" sz="3200" dirty="0"/>
          </a:p>
        </p:txBody>
      </p:sp>
      <p:pic>
        <p:nvPicPr>
          <p:cNvPr id="6" name="Содержимое 5" descr="IMG_1993.jpg"/>
          <p:cNvPicPr>
            <a:picLocks noGrp="1" noChangeAspect="1"/>
          </p:cNvPicPr>
          <p:nvPr>
            <p:ph sz="half" idx="1"/>
          </p:nvPr>
        </p:nvPicPr>
        <p:blipFill>
          <a:blip r:embed="rId2"/>
          <a:stretch>
            <a:fillRect/>
          </a:stretch>
        </p:blipFill>
        <p:spPr>
          <a:xfrm>
            <a:off x="0" y="1857375"/>
            <a:ext cx="4114800" cy="3500438"/>
          </a:xfrm>
          <a:effectLst>
            <a:outerShdw blurRad="292100" dist="139700" dir="2700000" algn="tl" rotWithShape="0">
              <a:srgbClr val="333333">
                <a:alpha val="65000"/>
              </a:srgbClr>
            </a:outerShdw>
          </a:effectLst>
        </p:spPr>
      </p:pic>
      <p:sp>
        <p:nvSpPr>
          <p:cNvPr id="5" name="Содержимое 4"/>
          <p:cNvSpPr>
            <a:spLocks noGrp="1"/>
          </p:cNvSpPr>
          <p:nvPr>
            <p:ph sz="half" idx="2"/>
          </p:nvPr>
        </p:nvSpPr>
        <p:spPr>
          <a:xfrm>
            <a:off x="4000500" y="1000125"/>
            <a:ext cx="4143375" cy="5857875"/>
          </a:xfrm>
        </p:spPr>
        <p:txBody>
          <a:bodyPr>
            <a:normAutofit fontScale="92500" lnSpcReduction="10000"/>
          </a:bodyPr>
          <a:lstStyle/>
          <a:p>
            <a:pPr marL="274320" indent="-274320" fontAlgn="auto">
              <a:spcAft>
                <a:spcPts val="0"/>
              </a:spcAft>
              <a:buFont typeface="Wingdings 2"/>
              <a:buNone/>
              <a:defRPr/>
            </a:pPr>
            <a:r>
              <a:rPr lang="ru-RU" sz="1800" dirty="0" smtClean="0"/>
              <a:t>  </a:t>
            </a:r>
            <a:endParaRPr lang="ru-RU" sz="1800" dirty="0" smtClean="0">
              <a:latin typeface="Times New Roman" pitchFamily="18" charset="0"/>
              <a:cs typeface="Times New Roman" pitchFamily="18" charset="0"/>
            </a:endParaRPr>
          </a:p>
          <a:p>
            <a:pPr marL="274320" indent="-274320" algn="ctr" fontAlgn="auto">
              <a:spcAft>
                <a:spcPts val="0"/>
              </a:spcAft>
              <a:buFont typeface="Wingdings 2"/>
              <a:buNone/>
              <a:defRPr/>
            </a:pPr>
            <a:r>
              <a:rPr lang="ru-RU" sz="1800" dirty="0" smtClean="0">
                <a:latin typeface="Times New Roman" pitchFamily="18" charset="0"/>
                <a:cs typeface="Times New Roman" pitchFamily="18" charset="0"/>
              </a:rPr>
              <a:t>  </a:t>
            </a:r>
            <a:r>
              <a:rPr lang="ru-RU" sz="2400" b="1" i="1" dirty="0" smtClean="0">
                <a:solidFill>
                  <a:schemeClr val="tx2">
                    <a:lumMod val="50000"/>
                  </a:schemeClr>
                </a:solidFill>
                <a:latin typeface="Times New Roman" pitchFamily="18" charset="0"/>
                <a:cs typeface="Times New Roman" pitchFamily="18" charset="0"/>
              </a:rPr>
              <a:t>Пробное проигрывание пьесы целиком.</a:t>
            </a:r>
          </a:p>
          <a:p>
            <a:pPr marL="274320" indent="-274320" fontAlgn="auto">
              <a:spcAft>
                <a:spcPts val="0"/>
              </a:spcAft>
              <a:buFont typeface="Wingdings 2"/>
              <a:buNone/>
              <a:defRPr/>
            </a:pPr>
            <a:endParaRPr lang="ru-RU" sz="2400" dirty="0" smtClean="0">
              <a:solidFill>
                <a:schemeClr val="tx2">
                  <a:lumMod val="50000"/>
                </a:schemeClr>
              </a:solidFill>
              <a:latin typeface="Times New Roman" pitchFamily="18" charset="0"/>
              <a:cs typeface="Times New Roman" pitchFamily="18" charset="0"/>
            </a:endParaRPr>
          </a:p>
          <a:p>
            <a:pPr marL="274320" indent="-274320" fontAlgn="auto">
              <a:spcAft>
                <a:spcPts val="0"/>
              </a:spcAft>
              <a:buFont typeface="Wingdings 2"/>
              <a:buNone/>
              <a:defRPr/>
            </a:pPr>
            <a:r>
              <a:rPr lang="ru-RU" sz="1800" dirty="0" smtClean="0">
                <a:solidFill>
                  <a:schemeClr val="tx2">
                    <a:lumMod val="50000"/>
                  </a:schemeClr>
                </a:solidFill>
                <a:latin typeface="Times New Roman" pitchFamily="18" charset="0"/>
                <a:cs typeface="Times New Roman" pitchFamily="18" charset="0"/>
              </a:rPr>
              <a:t>        </a:t>
            </a:r>
            <a:r>
              <a:rPr lang="ru-RU" sz="2400" b="1" i="1" dirty="0" smtClean="0">
                <a:solidFill>
                  <a:schemeClr val="tx2">
                    <a:lumMod val="50000"/>
                  </a:schemeClr>
                </a:solidFill>
                <a:latin typeface="Times New Roman" pitchFamily="18" charset="0"/>
                <a:cs typeface="Times New Roman" pitchFamily="18" charset="0"/>
              </a:rPr>
              <a:t>Благодаря пробным исполнениям учащаяся  может выявить степень логичности переходов между построениями, устранить неточности ритмического исполнения, динамического развития исполнительского образа. </a:t>
            </a:r>
          </a:p>
          <a:p>
            <a:pPr marL="274320" indent="-274320" fontAlgn="auto">
              <a:spcAft>
                <a:spcPts val="0"/>
              </a:spcAft>
              <a:buFont typeface="Wingdings 2"/>
              <a:buNone/>
              <a:defRPr/>
            </a:pPr>
            <a:r>
              <a:rPr lang="ru-RU" sz="2400" b="1" i="1" dirty="0" smtClean="0">
                <a:solidFill>
                  <a:schemeClr val="tx2">
                    <a:lumMod val="50000"/>
                  </a:schemeClr>
                </a:solidFill>
                <a:latin typeface="Times New Roman" pitchFamily="18" charset="0"/>
                <a:cs typeface="Times New Roman" pitchFamily="18" charset="0"/>
              </a:rPr>
              <a:t>    Пробное исполнение позволяет обнаружить технические недостатки игры. </a:t>
            </a:r>
          </a:p>
          <a:p>
            <a:pPr marL="274320" indent="-274320" fontAlgn="auto">
              <a:spcAft>
                <a:spcPts val="0"/>
              </a:spcAft>
              <a:buFont typeface="Wingdings 2"/>
              <a:buNone/>
              <a:defRPr/>
            </a:pPr>
            <a:endParaRPr lang="ru-RU" sz="1800" dirty="0"/>
          </a:p>
        </p:txBody>
      </p:sp>
    </p:spTree>
  </p:cSld>
  <p:clrMapOvr>
    <a:masterClrMapping/>
  </p:clrMapOvr>
  <p:transition spd="med">
    <p:cover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143000"/>
          </a:xfrm>
        </p:spPr>
        <p:txBody>
          <a:bodyPr>
            <a:normAutofit fontScale="90000"/>
          </a:bodyPr>
          <a:lstStyle/>
          <a:p>
            <a:pPr algn="ctr" fontAlgn="auto">
              <a:spcAft>
                <a:spcPts val="0"/>
              </a:spcAft>
              <a:defRPr/>
            </a:pPr>
            <a:r>
              <a:rPr lang="ru-RU" sz="3200" dirty="0" smtClean="0">
                <a:latin typeface="Times New Roman" pitchFamily="18" charset="0"/>
                <a:cs typeface="Times New Roman" pitchFamily="18" charset="0"/>
              </a:rPr>
              <a:t>Определение </a:t>
            </a:r>
            <a:r>
              <a:rPr lang="ru-RU" sz="3200" i="1" dirty="0" smtClean="0">
                <a:latin typeface="Times New Roman" pitchFamily="18" charset="0"/>
                <a:cs typeface="Times New Roman" pitchFamily="18" charset="0"/>
              </a:rPr>
              <a:t>технических задач </a:t>
            </a:r>
            <a:r>
              <a:rPr lang="ru-RU" sz="3200" dirty="0" smtClean="0">
                <a:latin typeface="Times New Roman" pitchFamily="18" charset="0"/>
                <a:cs typeface="Times New Roman" pitchFamily="18" charset="0"/>
              </a:rPr>
              <a:t>работы </a:t>
            </a:r>
            <a:r>
              <a:rPr lang="ru-RU" sz="3200" smtClean="0">
                <a:latin typeface="Times New Roman" pitchFamily="18" charset="0"/>
                <a:cs typeface="Times New Roman" pitchFamily="18" charset="0"/>
              </a:rPr>
              <a:t>над произведением :</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a:xfrm>
            <a:off x="0" y="1609724"/>
            <a:ext cx="8143900" cy="5248275"/>
          </a:xfrm>
        </p:spPr>
        <p:txBody>
          <a:bodyPr>
            <a:normAutofit lnSpcReduction="10000"/>
          </a:bodyPr>
          <a:lstStyle/>
          <a:p>
            <a:pPr algn="just">
              <a:buNone/>
            </a:pPr>
            <a:r>
              <a:rPr lang="ru-RU" sz="2000" b="1" i="1" dirty="0" smtClean="0">
                <a:solidFill>
                  <a:srgbClr val="591F4D"/>
                </a:solidFill>
                <a:latin typeface="Times New Roman" pitchFamily="18" charset="0"/>
                <a:cs typeface="Times New Roman" pitchFamily="18" charset="0"/>
              </a:rPr>
              <a:t>                    </a:t>
            </a:r>
            <a:r>
              <a:rPr lang="ru-RU" sz="2400" b="1" i="1" dirty="0" smtClean="0">
                <a:solidFill>
                  <a:schemeClr val="tx2">
                    <a:lumMod val="50000"/>
                  </a:schemeClr>
                </a:solidFill>
                <a:latin typeface="Times New Roman" pitchFamily="18" charset="0"/>
                <a:cs typeface="Times New Roman" pitchFamily="18" charset="0"/>
              </a:rPr>
              <a:t>Преодоление трудностей должно идти от            «простого к сложному».   В плане закрепления технической работы  большую роль играет  применение  различных  вариантов. Для более прочного закрепления приобретенных  технических  навыков  нужно так организовывать работу, чтобы они надолго сохранялись в памяти и в пальцах аккордеониста.</a:t>
            </a:r>
            <a:r>
              <a:rPr lang="ru-RU" sz="2400" b="1" dirty="0" smtClean="0">
                <a:solidFill>
                  <a:schemeClr val="tx2">
                    <a:lumMod val="50000"/>
                  </a:schemeClr>
                </a:solidFill>
              </a:rPr>
              <a:t/>
            </a:r>
            <a:br>
              <a:rPr lang="ru-RU" sz="2400" b="1" dirty="0" smtClean="0">
                <a:solidFill>
                  <a:schemeClr val="tx2">
                    <a:lumMod val="50000"/>
                  </a:schemeClr>
                </a:solidFill>
              </a:rPr>
            </a:br>
            <a:r>
              <a:rPr lang="ru-RU" sz="2400" dirty="0" smtClean="0">
                <a:solidFill>
                  <a:schemeClr val="tx2">
                    <a:lumMod val="50000"/>
                  </a:schemeClr>
                </a:solidFill>
              </a:rPr>
              <a:t> </a:t>
            </a:r>
            <a:r>
              <a:rPr lang="ru-RU" sz="2400" b="1" i="1" dirty="0" smtClean="0">
                <a:solidFill>
                  <a:schemeClr val="tx2">
                    <a:lumMod val="50000"/>
                  </a:schemeClr>
                </a:solidFill>
                <a:latin typeface="Times New Roman" pitchFamily="18" charset="0"/>
                <a:cs typeface="Times New Roman" pitchFamily="18" charset="0"/>
              </a:rPr>
              <a:t> Варианты  «освежают»  внимание и в какой-то степени предохраняют его от однообразного         механического повторения. Слишком сложные варианты могут привести к неверию в свои силы, а очень большое количество их не оправдывает себя.       </a:t>
            </a:r>
          </a:p>
          <a:p>
            <a:pPr>
              <a:buFont typeface="Wingdings 2" pitchFamily="18" charset="2"/>
              <a:buNone/>
            </a:pPr>
            <a:r>
              <a:rPr lang="ru-RU" sz="2400" b="1" i="1" dirty="0" smtClean="0">
                <a:solidFill>
                  <a:schemeClr val="tx2">
                    <a:lumMod val="50000"/>
                  </a:schemeClr>
                </a:solidFill>
                <a:latin typeface="Times New Roman" pitchFamily="18" charset="0"/>
                <a:cs typeface="Times New Roman" pitchFamily="18" charset="0"/>
              </a:rPr>
              <a:t>     Из  огромного количества вариантов  следует определить основные:</a:t>
            </a:r>
            <a:r>
              <a:rPr lang="ru-RU" sz="2400" b="1" i="1" dirty="0" smtClean="0">
                <a:solidFill>
                  <a:srgbClr val="591F4D"/>
                </a:solidFill>
                <a:latin typeface="Times New Roman" pitchFamily="18" charset="0"/>
                <a:cs typeface="Times New Roman" pitchFamily="18" charset="0"/>
              </a:rPr>
              <a:t/>
            </a:r>
            <a:br>
              <a:rPr lang="ru-RU" sz="2400" b="1" i="1" dirty="0" smtClean="0">
                <a:solidFill>
                  <a:srgbClr val="591F4D"/>
                </a:solidFill>
                <a:latin typeface="Times New Roman" pitchFamily="18" charset="0"/>
                <a:cs typeface="Times New Roman" pitchFamily="18" charset="0"/>
              </a:rPr>
            </a:br>
            <a:endParaRPr lang="ru-RU" sz="2400" b="1" i="1" dirty="0" smtClean="0">
              <a:solidFill>
                <a:srgbClr val="00B050"/>
              </a:solidFill>
            </a:endParaRPr>
          </a:p>
          <a:p>
            <a:pPr>
              <a:buFont typeface="Wingdings 2" pitchFamily="18" charset="2"/>
              <a:buNone/>
            </a:pPr>
            <a:endParaRPr lang="ru-RU" sz="1800" dirty="0" smtClean="0"/>
          </a:p>
        </p:txBody>
      </p:sp>
    </p:spTree>
  </p:cSld>
  <p:clrMapOvr>
    <a:masterClrMapping/>
  </p:clrMapOvr>
  <p:transition spd="med">
    <p:cover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143000"/>
          </a:xfrm>
        </p:spPr>
        <p:txBody>
          <a:bodyPr/>
          <a:lstStyle/>
          <a:p>
            <a:pPr algn="ctr" fontAlgn="auto">
              <a:spcAft>
                <a:spcPts val="0"/>
              </a:spcAft>
              <a:defRPr/>
            </a:pPr>
            <a:r>
              <a:rPr lang="ru-RU" sz="2800" dirty="0" smtClean="0">
                <a:latin typeface="Times New Roman" pitchFamily="18" charset="0"/>
                <a:cs typeface="Times New Roman" pitchFamily="18" charset="0"/>
              </a:rPr>
              <a:t>Определение </a:t>
            </a:r>
            <a:r>
              <a:rPr lang="ru-RU" sz="2800" i="1" dirty="0" smtClean="0">
                <a:latin typeface="Times New Roman" pitchFamily="18" charset="0"/>
                <a:cs typeface="Times New Roman" pitchFamily="18" charset="0"/>
              </a:rPr>
              <a:t>технических задач </a:t>
            </a:r>
            <a:r>
              <a:rPr lang="ru-RU" sz="2800" dirty="0" smtClean="0">
                <a:latin typeface="Times New Roman" pitchFamily="18" charset="0"/>
                <a:cs typeface="Times New Roman" pitchFamily="18" charset="0"/>
              </a:rPr>
              <a:t>работы над произведением :</a:t>
            </a: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a:xfrm>
            <a:off x="142875" y="1609725"/>
            <a:ext cx="7786688" cy="4533900"/>
          </a:xfrm>
        </p:spPr>
        <p:txBody>
          <a:bodyPr>
            <a:normAutofit/>
          </a:bodyPr>
          <a:lstStyle/>
          <a:p>
            <a:pPr marL="274320" indent="-274320" fontAlgn="auto">
              <a:spcAft>
                <a:spcPts val="0"/>
              </a:spcAft>
              <a:buFont typeface="Wingdings 2"/>
              <a:buNone/>
              <a:defRPr/>
            </a:pPr>
            <a:r>
              <a:rPr lang="ru-RU" sz="2000" b="1" i="1" dirty="0" smtClean="0">
                <a:solidFill>
                  <a:schemeClr val="tx2">
                    <a:lumMod val="50000"/>
                  </a:schemeClr>
                </a:solidFill>
                <a:latin typeface="Times New Roman" pitchFamily="18" charset="0"/>
                <a:cs typeface="Times New Roman" pitchFamily="18" charset="0"/>
              </a:rPr>
              <a:t>1. Ритмические варианты:</a:t>
            </a:r>
            <a:endParaRPr lang="ru-RU" sz="2000" b="1" i="1" dirty="0">
              <a:solidFill>
                <a:schemeClr val="tx2">
                  <a:lumMod val="50000"/>
                </a:schemeClr>
              </a:solidFill>
              <a:latin typeface="Times New Roman" pitchFamily="18" charset="0"/>
              <a:cs typeface="Times New Roman" pitchFamily="18" charset="0"/>
            </a:endParaRPr>
          </a:p>
        </p:txBody>
      </p:sp>
      <p:pic>
        <p:nvPicPr>
          <p:cNvPr id="4" name="Рисунок 3" descr="bb82-1"/>
          <p:cNvPicPr/>
          <p:nvPr/>
        </p:nvPicPr>
        <p:blipFill>
          <a:blip r:embed="rId2">
            <a:duotone>
              <a:prstClr val="black"/>
              <a:schemeClr val="tx2">
                <a:lumMod val="40000"/>
                <a:lumOff val="60000"/>
                <a:tint val="45000"/>
                <a:satMod val="400000"/>
              </a:schemeClr>
            </a:duotone>
          </a:blip>
          <a:srcRect/>
          <a:stretch>
            <a:fillRect/>
          </a:stretch>
        </p:blipFill>
        <p:spPr bwMode="auto">
          <a:xfrm>
            <a:off x="3571868" y="1643050"/>
            <a:ext cx="4357717" cy="3429024"/>
          </a:xfrm>
          <a:prstGeom prst="rect">
            <a:avLst/>
          </a:prstGeom>
          <a:ln>
            <a:headEnd/>
            <a:tailEnd/>
          </a:ln>
          <a:effectLst>
            <a:glow rad="228600">
              <a:schemeClr val="accent1">
                <a:satMod val="175000"/>
                <a:alpha val="40000"/>
              </a:schemeClr>
            </a:glow>
            <a:outerShdw blurRad="39000" dist="25400" dir="5400000" rotWithShape="0">
              <a:schemeClr val="accent2">
                <a:shade val="33000"/>
                <a:alpha val="83000"/>
              </a:schemeClr>
            </a:outerShdw>
          </a:effectLst>
        </p:spPr>
        <p:style>
          <a:lnRef idx="1">
            <a:schemeClr val="accent2"/>
          </a:lnRef>
          <a:fillRef idx="3">
            <a:schemeClr val="accent2"/>
          </a:fillRef>
          <a:effectRef idx="2">
            <a:schemeClr val="accent2"/>
          </a:effectRef>
          <a:fontRef idx="minor">
            <a:schemeClr val="lt1"/>
          </a:fontRef>
        </p:style>
      </p:pic>
      <p:sp>
        <p:nvSpPr>
          <p:cNvPr id="27652" name="Rectangle 1"/>
          <p:cNvSpPr>
            <a:spLocks noChangeArrowheads="1"/>
          </p:cNvSpPr>
          <p:nvPr/>
        </p:nvSpPr>
        <p:spPr bwMode="auto">
          <a:xfrm>
            <a:off x="0" y="0"/>
            <a:ext cx="184150" cy="738188"/>
          </a:xfrm>
          <a:prstGeom prst="rect">
            <a:avLst/>
          </a:prstGeom>
          <a:noFill/>
          <a:ln w="9525">
            <a:noFill/>
            <a:miter lim="800000"/>
            <a:headEnd/>
            <a:tailEnd/>
          </a:ln>
        </p:spPr>
        <p:txBody>
          <a:bodyPr wrap="none" anchor="ctr">
            <a:spAutoFit/>
          </a:bodyPr>
          <a:lstStyle/>
          <a:p>
            <a:r>
              <a:rPr lang="ru-RU" sz="1200">
                <a:cs typeface="Times New Roman" pitchFamily="18" charset="0"/>
              </a:rPr>
              <a:t/>
            </a:r>
            <a:br>
              <a:rPr lang="ru-RU" sz="1200">
                <a:cs typeface="Times New Roman" pitchFamily="18" charset="0"/>
              </a:rPr>
            </a:br>
            <a:r>
              <a:rPr lang="ru-RU" sz="1200">
                <a:cs typeface="Times New Roman" pitchFamily="18" charset="0"/>
              </a:rPr>
              <a:t/>
            </a:r>
            <a:br>
              <a:rPr lang="ru-RU" sz="1200">
                <a:cs typeface="Times New Roman" pitchFamily="18" charset="0"/>
              </a:rPr>
            </a:br>
            <a:endParaRPr lang="ru-RU"/>
          </a:p>
        </p:txBody>
      </p:sp>
      <p:sp>
        <p:nvSpPr>
          <p:cNvPr id="27653" name="Rectangle 2"/>
          <p:cNvSpPr>
            <a:spLocks noChangeArrowheads="1"/>
          </p:cNvSpPr>
          <p:nvPr/>
        </p:nvSpPr>
        <p:spPr bwMode="auto">
          <a:xfrm>
            <a:off x="0" y="0"/>
            <a:ext cx="184150" cy="738188"/>
          </a:xfrm>
          <a:prstGeom prst="rect">
            <a:avLst/>
          </a:prstGeom>
          <a:noFill/>
          <a:ln w="9525">
            <a:noFill/>
            <a:miter lim="800000"/>
            <a:headEnd/>
            <a:tailEnd/>
          </a:ln>
        </p:spPr>
        <p:txBody>
          <a:bodyPr wrap="none" anchor="ctr">
            <a:spAutoFit/>
          </a:bodyPr>
          <a:lstStyle/>
          <a:p>
            <a:r>
              <a:rPr lang="ru-RU" sz="1200">
                <a:cs typeface="Times New Roman" pitchFamily="18" charset="0"/>
              </a:rPr>
              <a:t/>
            </a:r>
            <a:br>
              <a:rPr lang="ru-RU" sz="1200">
                <a:cs typeface="Times New Roman" pitchFamily="18" charset="0"/>
              </a:rPr>
            </a:br>
            <a:r>
              <a:rPr lang="ru-RU" sz="1200">
                <a:cs typeface="Times New Roman" pitchFamily="18" charset="0"/>
              </a:rPr>
              <a:t/>
            </a:r>
            <a:br>
              <a:rPr lang="ru-RU" sz="1200">
                <a:cs typeface="Times New Roman" pitchFamily="18" charset="0"/>
              </a:rPr>
            </a:br>
            <a:endParaRPr lang="ru-RU"/>
          </a:p>
        </p:txBody>
      </p:sp>
    </p:spTree>
  </p:cSld>
  <p:clrMapOvr>
    <a:masterClrMapping/>
  </p:clrMapOvr>
  <p:transition spd="med">
    <p:cover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143000"/>
          </a:xfrm>
        </p:spPr>
        <p:txBody>
          <a:bodyPr>
            <a:normAutofit fontScale="90000"/>
          </a:bodyPr>
          <a:lstStyle/>
          <a:p>
            <a:pPr algn="ctr" fontAlgn="auto">
              <a:spcAft>
                <a:spcPts val="0"/>
              </a:spcAft>
              <a:defRPr/>
            </a:pPr>
            <a:r>
              <a:rPr lang="ru-RU" sz="3200" dirty="0" smtClean="0">
                <a:latin typeface="Times New Roman" pitchFamily="18" charset="0"/>
                <a:cs typeface="Times New Roman" pitchFamily="18" charset="0"/>
              </a:rPr>
              <a:t>Определение </a:t>
            </a:r>
            <a:r>
              <a:rPr lang="ru-RU" sz="3200" i="1" dirty="0" smtClean="0">
                <a:latin typeface="Times New Roman" pitchFamily="18" charset="0"/>
                <a:cs typeface="Times New Roman" pitchFamily="18" charset="0"/>
              </a:rPr>
              <a:t>технических задач </a:t>
            </a:r>
            <a:r>
              <a:rPr lang="ru-RU" sz="3200" dirty="0" smtClean="0">
                <a:latin typeface="Times New Roman" pitchFamily="18" charset="0"/>
                <a:cs typeface="Times New Roman" pitchFamily="18" charset="0"/>
              </a:rPr>
              <a:t>работы над произведением :</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a:xfrm>
            <a:off x="428625" y="1571625"/>
            <a:ext cx="7239000" cy="4846638"/>
          </a:xfrm>
        </p:spPr>
        <p:txBody>
          <a:bodyPr>
            <a:normAutofit fontScale="70000" lnSpcReduction="20000"/>
          </a:bodyPr>
          <a:lstStyle/>
          <a:p>
            <a:pPr marL="274320" indent="-274320" fontAlgn="auto">
              <a:spcAft>
                <a:spcPts val="0"/>
              </a:spcAft>
              <a:buFont typeface="Wingdings 2"/>
              <a:buNone/>
              <a:defRPr/>
            </a:pPr>
            <a:r>
              <a:rPr lang="ru-RU" sz="3100" b="1" i="1" dirty="0" smtClean="0">
                <a:solidFill>
                  <a:schemeClr val="tx2">
                    <a:lumMod val="50000"/>
                  </a:schemeClr>
                </a:solidFill>
                <a:latin typeface="Times New Roman" pitchFamily="18" charset="0"/>
                <a:cs typeface="Times New Roman" pitchFamily="18" charset="0"/>
              </a:rPr>
              <a:t>2. Упрощение фактуры. </a:t>
            </a:r>
          </a:p>
          <a:p>
            <a:pPr marL="274320" indent="-274320" fontAlgn="auto">
              <a:spcAft>
                <a:spcPts val="0"/>
              </a:spcAft>
              <a:buFont typeface="Wingdings 2"/>
              <a:buNone/>
              <a:defRPr/>
            </a:pPr>
            <a:r>
              <a:rPr lang="ru-RU" sz="3100" b="1" i="1" dirty="0" smtClean="0">
                <a:solidFill>
                  <a:schemeClr val="tx2">
                    <a:lumMod val="50000"/>
                  </a:schemeClr>
                </a:solidFill>
                <a:latin typeface="Times New Roman" pitchFamily="18" charset="0"/>
                <a:cs typeface="Times New Roman" pitchFamily="18" charset="0"/>
              </a:rPr>
              <a:t>    Этим приемом пользуются для того, чтобы постепенно привести учащегося к преодолению технических трудностей. Здесь вначале можно играть только верхние ноты аккордов, затем верхние и нижние, пользуясь аппликатурой, необходимой при игре всего аккорда.</a:t>
            </a:r>
          </a:p>
          <a:p>
            <a:pPr marL="274320" indent="-274320" fontAlgn="auto">
              <a:spcAft>
                <a:spcPts val="0"/>
              </a:spcAft>
              <a:buFont typeface="Wingdings 2"/>
              <a:buNone/>
              <a:defRPr/>
            </a:pPr>
            <a:endParaRPr lang="ru-RU" sz="3100" b="1" i="1" dirty="0" smtClean="0">
              <a:solidFill>
                <a:schemeClr val="tx2">
                  <a:lumMod val="50000"/>
                </a:schemeClr>
              </a:solidFill>
              <a:latin typeface="Times New Roman" pitchFamily="18" charset="0"/>
              <a:cs typeface="Times New Roman" pitchFamily="18" charset="0"/>
            </a:endParaRPr>
          </a:p>
          <a:p>
            <a:pPr marL="274320" indent="-274320" fontAlgn="auto">
              <a:spcAft>
                <a:spcPts val="0"/>
              </a:spcAft>
              <a:buFont typeface="Wingdings 2"/>
              <a:buNone/>
              <a:defRPr/>
            </a:pPr>
            <a:r>
              <a:rPr lang="ru-RU" sz="3100" b="1" i="1" dirty="0" smtClean="0">
                <a:solidFill>
                  <a:schemeClr val="tx2">
                    <a:lumMod val="50000"/>
                  </a:schemeClr>
                </a:solidFill>
                <a:latin typeface="Times New Roman" pitchFamily="18" charset="0"/>
                <a:cs typeface="Times New Roman" pitchFamily="18" charset="0"/>
              </a:rPr>
              <a:t>3.Арпеджирование аккордов или соединение арпеджио в аккорды.</a:t>
            </a:r>
          </a:p>
          <a:p>
            <a:pPr marL="274320" indent="-274320" fontAlgn="auto">
              <a:spcAft>
                <a:spcPts val="0"/>
              </a:spcAft>
              <a:buFont typeface="Wingdings 2"/>
              <a:buNone/>
              <a:defRPr/>
            </a:pPr>
            <a:endParaRPr lang="ru-RU" sz="3100" b="1" i="1" dirty="0" smtClean="0">
              <a:solidFill>
                <a:schemeClr val="tx2">
                  <a:lumMod val="50000"/>
                </a:schemeClr>
              </a:solidFill>
              <a:latin typeface="Times New Roman" pitchFamily="18" charset="0"/>
              <a:cs typeface="Times New Roman" pitchFamily="18" charset="0"/>
            </a:endParaRPr>
          </a:p>
          <a:p>
            <a:pPr marL="274320" indent="-274320" fontAlgn="auto">
              <a:spcAft>
                <a:spcPts val="0"/>
              </a:spcAft>
              <a:buFont typeface="Wingdings 2"/>
              <a:buNone/>
              <a:defRPr/>
            </a:pPr>
            <a:r>
              <a:rPr lang="ru-RU" sz="3100" b="1" i="1" dirty="0" smtClean="0">
                <a:solidFill>
                  <a:schemeClr val="tx2">
                    <a:lumMod val="50000"/>
                  </a:schemeClr>
                </a:solidFill>
                <a:latin typeface="Times New Roman" pitchFamily="18" charset="0"/>
                <a:cs typeface="Times New Roman" pitchFamily="18" charset="0"/>
              </a:rPr>
              <a:t>4. Штриховые варианты - изменение авторского штриха контрастным (например, стаккато вместо легато и, наоборот).</a:t>
            </a:r>
            <a:r>
              <a:rPr lang="ru-RU" sz="3100" b="1" i="1" dirty="0" smtClean="0"/>
              <a:t/>
            </a:r>
            <a:br>
              <a:rPr lang="ru-RU" sz="3100" b="1" i="1" dirty="0" smtClean="0"/>
            </a:br>
            <a:r>
              <a:rPr lang="ru-RU" sz="3100" b="1" i="1" dirty="0" smtClean="0"/>
              <a:t> </a:t>
            </a:r>
            <a:r>
              <a:rPr lang="ru-RU" sz="2400" dirty="0" smtClean="0"/>
              <a:t/>
            </a:r>
            <a:br>
              <a:rPr lang="ru-RU" sz="2400" dirty="0" smtClean="0"/>
            </a:br>
            <a:endParaRPr lang="ru-RU" sz="2400" dirty="0"/>
          </a:p>
        </p:txBody>
      </p:sp>
    </p:spTree>
  </p:cSld>
  <p:clrMapOvr>
    <a:masterClrMapping/>
  </p:clrMapOvr>
  <p:transition spd="med">
    <p:cover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822944"/>
          </a:xfrm>
        </p:spPr>
        <p:txBody>
          <a:bodyPr>
            <a:normAutofit fontScale="90000"/>
          </a:bodyPr>
          <a:lstStyle/>
          <a:p>
            <a:pPr algn="ctr" fontAlgn="auto">
              <a:spcAft>
                <a:spcPts val="0"/>
              </a:spcAft>
              <a:defRPr/>
            </a:pPr>
            <a:r>
              <a:rPr lang="ru-RU" sz="2200" dirty="0" smtClean="0">
                <a:latin typeface="Times New Roman" pitchFamily="18" charset="0"/>
                <a:cs typeface="Times New Roman" pitchFamily="18" charset="0"/>
              </a:rPr>
              <a:t>Работа над пьесой по частям, игра методом «вариантов» наиболее трудных мест :</a:t>
            </a:r>
            <a:r>
              <a:rPr lang="ru-RU" sz="2000" dirty="0" smtClean="0"/>
              <a:t/>
            </a:r>
            <a:br>
              <a:rPr lang="ru-RU" sz="2000" dirty="0" smtClean="0"/>
            </a:br>
            <a:endParaRPr lang="ru-RU" sz="2000" dirty="0"/>
          </a:p>
        </p:txBody>
      </p:sp>
      <p:sp>
        <p:nvSpPr>
          <p:cNvPr id="4" name="Содержимое 3"/>
          <p:cNvSpPr>
            <a:spLocks noGrp="1"/>
          </p:cNvSpPr>
          <p:nvPr>
            <p:ph sz="half" idx="1"/>
          </p:nvPr>
        </p:nvSpPr>
        <p:spPr>
          <a:xfrm>
            <a:off x="0" y="1143000"/>
            <a:ext cx="4071938" cy="5411788"/>
          </a:xfrm>
        </p:spPr>
        <p:txBody>
          <a:bodyPr>
            <a:normAutofit/>
          </a:bodyPr>
          <a:lstStyle/>
          <a:p>
            <a:pPr marL="274320" indent="-274320" fontAlgn="auto">
              <a:spcAft>
                <a:spcPts val="0"/>
              </a:spcAft>
              <a:buFont typeface="Wingdings 2"/>
              <a:buNone/>
              <a:defRPr/>
            </a:pPr>
            <a:r>
              <a:rPr lang="ru-RU" sz="1600" b="1" dirty="0" smtClean="0">
                <a:solidFill>
                  <a:schemeClr val="tx2">
                    <a:lumMod val="50000"/>
                  </a:schemeClr>
                </a:solidFill>
                <a:latin typeface="Times New Roman" pitchFamily="18" charset="0"/>
                <a:cs typeface="Times New Roman" pitchFamily="18" charset="0"/>
              </a:rPr>
              <a:t>     </a:t>
            </a:r>
            <a:r>
              <a:rPr lang="ru-RU" sz="2000" b="1" i="1" dirty="0" smtClean="0">
                <a:solidFill>
                  <a:schemeClr val="tx2">
                    <a:lumMod val="50000"/>
                  </a:schemeClr>
                </a:solidFill>
                <a:latin typeface="Times New Roman" pitchFamily="18" charset="0"/>
                <a:cs typeface="Times New Roman" pitchFamily="18" charset="0"/>
              </a:rPr>
              <a:t>Игра технически-сложных мест  с использованием метода «вариантов», метода «показа».  </a:t>
            </a:r>
            <a:r>
              <a:rPr lang="ru-RU" sz="2000" b="1" dirty="0" smtClean="0">
                <a:solidFill>
                  <a:schemeClr val="tx2">
                    <a:lumMod val="50000"/>
                  </a:schemeClr>
                </a:solidFill>
                <a:latin typeface="Times New Roman" pitchFamily="18" charset="0"/>
                <a:cs typeface="Times New Roman" pitchFamily="18" charset="0"/>
              </a:rPr>
              <a:t>     </a:t>
            </a:r>
          </a:p>
          <a:p>
            <a:pPr marL="274320" indent="-274320" fontAlgn="auto">
              <a:spcAft>
                <a:spcPts val="0"/>
              </a:spcAft>
              <a:buFont typeface="Wingdings 2"/>
              <a:buNone/>
              <a:defRPr/>
            </a:pPr>
            <a:r>
              <a:rPr lang="ru-RU" sz="2000" b="1" dirty="0" smtClean="0">
                <a:solidFill>
                  <a:schemeClr val="tx2">
                    <a:lumMod val="50000"/>
                  </a:schemeClr>
                </a:solidFill>
                <a:latin typeface="Times New Roman" pitchFamily="18" charset="0"/>
                <a:cs typeface="Times New Roman" pitchFamily="18" charset="0"/>
              </a:rPr>
              <a:t>     </a:t>
            </a:r>
            <a:r>
              <a:rPr lang="ru-RU" sz="2000" b="1" i="1" dirty="0" smtClean="0">
                <a:solidFill>
                  <a:schemeClr val="tx2">
                    <a:lumMod val="50000"/>
                  </a:schemeClr>
                </a:solidFill>
                <a:latin typeface="Times New Roman" pitchFamily="18" charset="0"/>
                <a:cs typeface="Times New Roman" pitchFamily="18" charset="0"/>
              </a:rPr>
              <a:t>Показ педагогом – основа в работе с учащимися, имеет большую значимость: он дополняет целостное представление о пьесе,  помогает ярче ощутить ее характер, заставляет глубже проникнуться в музыкальную атмосферу пьесы, помогает понять взаимосвязь между отдельными звуками, понять законы композиции.</a:t>
            </a:r>
            <a:endParaRPr lang="ru-RU" sz="2000" b="1" dirty="0">
              <a:solidFill>
                <a:schemeClr val="tx2">
                  <a:lumMod val="50000"/>
                </a:schemeClr>
              </a:solidFill>
              <a:latin typeface="Times New Roman" pitchFamily="18" charset="0"/>
              <a:cs typeface="Times New Roman" pitchFamily="18" charset="0"/>
            </a:endParaRPr>
          </a:p>
        </p:txBody>
      </p:sp>
      <p:pic>
        <p:nvPicPr>
          <p:cNvPr id="8193" name="Picture 1" descr="C:\Documents and Settings\Admin\Рабочий стол\никурова\настя\IMG_1983.jpg"/>
          <p:cNvPicPr>
            <a:picLocks noGrp="1" noChangeAspect="1" noChangeArrowheads="1"/>
          </p:cNvPicPr>
          <p:nvPr>
            <p:ph sz="half" idx="2"/>
          </p:nvPr>
        </p:nvPicPr>
        <p:blipFill>
          <a:blip r:embed="rId2"/>
          <a:srcRect/>
          <a:stretch>
            <a:fillRect/>
          </a:stretch>
        </p:blipFill>
        <p:spPr>
          <a:xfrm>
            <a:off x="4143375" y="1571625"/>
            <a:ext cx="3965575" cy="3143250"/>
          </a:xfrm>
          <a:effectLst>
            <a:outerShdw blurRad="292100" dist="139700" dir="2700000" algn="tl" rotWithShape="0">
              <a:srgbClr val="333333">
                <a:alpha val="65000"/>
              </a:srgbClr>
            </a:outerShdw>
          </a:effectLst>
        </p:spPr>
      </p:pic>
      <p:sp>
        <p:nvSpPr>
          <p:cNvPr id="7" name="Прямоугольник 6"/>
          <p:cNvSpPr/>
          <p:nvPr/>
        </p:nvSpPr>
        <p:spPr>
          <a:xfrm>
            <a:off x="4143375" y="4857750"/>
            <a:ext cx="4000500" cy="1631950"/>
          </a:xfrm>
          <a:prstGeom prst="rect">
            <a:avLst/>
          </a:prstGeom>
        </p:spPr>
        <p:txBody>
          <a:bodyPr>
            <a:spAutoFit/>
          </a:bodyPr>
          <a:lstStyle/>
          <a:p>
            <a:pPr fontAlgn="auto">
              <a:spcBef>
                <a:spcPts val="0"/>
              </a:spcBef>
              <a:spcAft>
                <a:spcPts val="0"/>
              </a:spcAft>
              <a:defRPr/>
            </a:pPr>
            <a:r>
              <a:rPr lang="ru-RU" sz="2000" b="1" i="1" dirty="0">
                <a:solidFill>
                  <a:schemeClr val="accent1">
                    <a:lumMod val="50000"/>
                  </a:schemeClr>
                </a:solidFill>
                <a:latin typeface="Times New Roman" pitchFamily="18" charset="0"/>
                <a:cs typeface="Times New Roman" pitchFamily="18" charset="0"/>
              </a:rPr>
              <a:t>Показ суммирует все исполнительские компоненты, является стимулом стремления учащейся к исполнительскому мастерству</a:t>
            </a:r>
            <a:r>
              <a:rPr lang="ru-RU" sz="2000" dirty="0">
                <a:solidFill>
                  <a:schemeClr val="accent1">
                    <a:lumMod val="50000"/>
                  </a:schemeClr>
                </a:solidFill>
                <a:latin typeface="Times New Roman" pitchFamily="18" charset="0"/>
                <a:cs typeface="Times New Roman" pitchFamily="18" charset="0"/>
              </a:rPr>
              <a:t>. </a:t>
            </a:r>
          </a:p>
        </p:txBody>
      </p:sp>
    </p:spTree>
  </p:cSld>
  <p:clrMapOvr>
    <a:masterClrMapping/>
  </p:clrMapOvr>
  <p:transition spd="med">
    <p:cover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7242048" cy="1357322"/>
          </a:xfrm>
        </p:spPr>
        <p:txBody>
          <a:bodyPr>
            <a:normAutofit fontScale="90000"/>
          </a:bodyPr>
          <a:lstStyle/>
          <a:p>
            <a:pPr fontAlgn="auto">
              <a:spcAft>
                <a:spcPts val="0"/>
              </a:spcAft>
              <a:defRPr/>
            </a:pPr>
            <a:r>
              <a:rPr lang="ru-RU" sz="2800" dirty="0" smtClean="0">
                <a:latin typeface="Times New Roman" pitchFamily="18" charset="0"/>
                <a:cs typeface="Times New Roman" pitchFamily="18" charset="0"/>
              </a:rPr>
              <a:t>Работа над пьесой по частям, игра методом «вариантов» наиболее трудных мест:</a:t>
            </a:r>
            <a:r>
              <a:rPr lang="ru-RU" sz="2400" dirty="0" smtClean="0"/>
              <a:t/>
            </a:r>
            <a:br>
              <a:rPr lang="ru-RU" sz="2400" dirty="0" smtClean="0"/>
            </a:br>
            <a:endParaRPr lang="ru-RU" sz="2800" dirty="0"/>
          </a:p>
        </p:txBody>
      </p:sp>
      <p:sp>
        <p:nvSpPr>
          <p:cNvPr id="3" name="Содержимое 2"/>
          <p:cNvSpPr>
            <a:spLocks noGrp="1"/>
          </p:cNvSpPr>
          <p:nvPr>
            <p:ph sz="half" idx="1"/>
          </p:nvPr>
        </p:nvSpPr>
        <p:spPr>
          <a:xfrm>
            <a:off x="142875" y="1428736"/>
            <a:ext cx="4071938" cy="4857784"/>
          </a:xfrm>
        </p:spPr>
        <p:txBody>
          <a:bodyPr>
            <a:noAutofit/>
          </a:bodyPr>
          <a:lstStyle/>
          <a:p>
            <a:pPr marL="274320" indent="-274320" fontAlgn="auto">
              <a:spcAft>
                <a:spcPts val="0"/>
              </a:spcAft>
              <a:buFont typeface="Wingdings 2"/>
              <a:buNone/>
              <a:defRPr/>
            </a:pPr>
            <a:r>
              <a:rPr lang="ru-RU" sz="2400" b="1" i="1" dirty="0" smtClean="0">
                <a:solidFill>
                  <a:schemeClr val="tx2">
                    <a:lumMod val="50000"/>
                  </a:schemeClr>
                </a:solidFill>
                <a:latin typeface="Times New Roman" pitchFamily="18" charset="0"/>
                <a:cs typeface="Times New Roman" pitchFamily="18" charset="0"/>
              </a:rPr>
              <a:t>    Показ концентрирует внимание учащейся, объединяет  зрительные, слуховые, двигательные и чувственные восприятия.    Без показа учитель на уроке никак не обходится. В этом непреходящее значение метода показа.</a:t>
            </a:r>
            <a:endParaRPr lang="ru-RU" sz="2400" i="1" dirty="0"/>
          </a:p>
        </p:txBody>
      </p:sp>
      <p:pic>
        <p:nvPicPr>
          <p:cNvPr id="2050" name="Picture 2" descr="C:\Documents and Settings\Admin\Рабочий стол\IMG_2015.jpg"/>
          <p:cNvPicPr>
            <a:picLocks noGrp="1" noChangeAspect="1" noChangeArrowheads="1"/>
          </p:cNvPicPr>
          <p:nvPr>
            <p:ph sz="half" idx="2"/>
          </p:nvPr>
        </p:nvPicPr>
        <p:blipFill>
          <a:blip r:embed="rId2"/>
          <a:srcRect/>
          <a:stretch>
            <a:fillRect/>
          </a:stretch>
        </p:blipFill>
        <p:spPr>
          <a:xfrm>
            <a:off x="4357688" y="2428875"/>
            <a:ext cx="3714750" cy="3286125"/>
          </a:xfrm>
          <a:effectLst>
            <a:outerShdw blurRad="292100" dist="139700" dir="2700000" algn="tl" rotWithShape="0">
              <a:srgbClr val="333333">
                <a:alpha val="65000"/>
              </a:srgbClr>
            </a:outerShdw>
          </a:effectLst>
        </p:spPr>
      </p:pic>
    </p:spTree>
  </p:cSld>
  <p:clrMapOvr>
    <a:masterClrMapping/>
  </p:clrMapOvr>
  <p:transition spd="med">
    <p:cover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7242048" cy="1071570"/>
          </a:xfrm>
        </p:spPr>
        <p:txBody>
          <a:bodyPr>
            <a:normAutofit fontScale="90000"/>
          </a:bodyPr>
          <a:lstStyle/>
          <a:p>
            <a:pPr algn="ctr" fontAlgn="auto">
              <a:spcAft>
                <a:spcPts val="0"/>
              </a:spcAft>
              <a:defRPr/>
            </a:pPr>
            <a:r>
              <a:rPr lang="ru-RU" sz="2400" dirty="0" smtClean="0">
                <a:latin typeface="Times New Roman" pitchFamily="18" charset="0"/>
                <a:cs typeface="Times New Roman" pitchFamily="18" charset="0"/>
              </a:rPr>
              <a:t>Прослушивание в записи произведения в исполнении профессиональных музыкантов</a:t>
            </a:r>
            <a:r>
              <a:rPr lang="ru-RU" sz="2400" dirty="0" smtClean="0"/>
              <a:t/>
            </a:r>
            <a:br>
              <a:rPr lang="ru-RU" sz="2400" dirty="0" smtClean="0"/>
            </a:br>
            <a:endParaRPr lang="ru-RU" sz="2400" dirty="0"/>
          </a:p>
        </p:txBody>
      </p:sp>
      <p:sp>
        <p:nvSpPr>
          <p:cNvPr id="4" name="Текст 3"/>
          <p:cNvSpPr>
            <a:spLocks noGrp="1"/>
          </p:cNvSpPr>
          <p:nvPr>
            <p:ph type="body" idx="1"/>
          </p:nvPr>
        </p:nvSpPr>
        <p:spPr>
          <a:xfrm>
            <a:off x="0" y="6357938"/>
            <a:ext cx="4143375" cy="500062"/>
          </a:xfrm>
        </p:spPr>
        <p:txBody>
          <a:bodyPr>
            <a:noAutofit/>
          </a:bodyPr>
          <a:lstStyle/>
          <a:p>
            <a:pPr fontAlgn="auto">
              <a:spcAft>
                <a:spcPts val="0"/>
              </a:spcAft>
              <a:buFont typeface="Wingdings 2"/>
              <a:buNone/>
              <a:defRPr/>
            </a:pPr>
            <a:r>
              <a:rPr lang="ru-RU" i="1" dirty="0" smtClean="0">
                <a:solidFill>
                  <a:schemeClr val="tx2">
                    <a:lumMod val="50000"/>
                  </a:schemeClr>
                </a:solidFill>
                <a:latin typeface="Times New Roman" pitchFamily="18" charset="0"/>
                <a:cs typeface="Times New Roman" pitchFamily="18" charset="0"/>
              </a:rPr>
              <a:t>Знакомство  с  творческой биографией  Б. Тихонова </a:t>
            </a:r>
            <a:endParaRPr lang="ru-RU" i="1" dirty="0">
              <a:solidFill>
                <a:schemeClr val="tx2">
                  <a:lumMod val="50000"/>
                </a:schemeClr>
              </a:solidFill>
              <a:latin typeface="Times New Roman" pitchFamily="18" charset="0"/>
              <a:cs typeface="Times New Roman" pitchFamily="18" charset="0"/>
            </a:endParaRPr>
          </a:p>
        </p:txBody>
      </p:sp>
      <p:sp>
        <p:nvSpPr>
          <p:cNvPr id="6" name="Текст 5"/>
          <p:cNvSpPr>
            <a:spLocks noGrp="1"/>
          </p:cNvSpPr>
          <p:nvPr>
            <p:ph type="body" sz="half" idx="3"/>
          </p:nvPr>
        </p:nvSpPr>
        <p:spPr>
          <a:xfrm>
            <a:off x="4178300" y="4643438"/>
            <a:ext cx="3965575" cy="2214562"/>
          </a:xfrm>
        </p:spPr>
        <p:txBody>
          <a:bodyPr>
            <a:normAutofit fontScale="92500"/>
          </a:bodyPr>
          <a:lstStyle/>
          <a:p>
            <a:pPr fontAlgn="auto">
              <a:spcAft>
                <a:spcPts val="0"/>
              </a:spcAft>
              <a:buFont typeface="Wingdings 2"/>
              <a:buNone/>
              <a:defRPr/>
            </a:pPr>
            <a:endParaRPr lang="ru-RU" sz="2000" dirty="0" smtClean="0">
              <a:solidFill>
                <a:schemeClr val="tx2">
                  <a:lumMod val="50000"/>
                </a:schemeClr>
              </a:solidFill>
              <a:latin typeface="Times New Roman" pitchFamily="18" charset="0"/>
              <a:cs typeface="Times New Roman" pitchFamily="18" charset="0"/>
            </a:endParaRPr>
          </a:p>
          <a:p>
            <a:pPr fontAlgn="auto">
              <a:spcAft>
                <a:spcPts val="0"/>
              </a:spcAft>
              <a:buFont typeface="Wingdings 2"/>
              <a:buNone/>
              <a:defRPr/>
            </a:pPr>
            <a:r>
              <a:rPr lang="ru-RU" sz="2400" i="1" dirty="0" smtClean="0">
                <a:solidFill>
                  <a:schemeClr val="tx2">
                    <a:lumMod val="50000"/>
                  </a:schemeClr>
                </a:solidFill>
                <a:latin typeface="Times New Roman" pitchFamily="18" charset="0"/>
                <a:cs typeface="Times New Roman" pitchFamily="18" charset="0"/>
              </a:rPr>
              <a:t>Прослушивание записей профессиональных исполнителей и повторное проигрывание пьесы целиком.</a:t>
            </a:r>
          </a:p>
          <a:p>
            <a:pPr fontAlgn="auto">
              <a:spcAft>
                <a:spcPts val="0"/>
              </a:spcAft>
              <a:buFont typeface="Wingdings 2"/>
              <a:buNone/>
              <a:defRPr/>
            </a:pPr>
            <a:r>
              <a:rPr lang="ru-RU" sz="2400" i="1" dirty="0" smtClean="0">
                <a:solidFill>
                  <a:schemeClr val="tx2">
                    <a:lumMod val="50000"/>
                  </a:schemeClr>
                </a:solidFill>
              </a:rPr>
              <a:t> </a:t>
            </a:r>
          </a:p>
          <a:p>
            <a:pPr fontAlgn="auto">
              <a:spcAft>
                <a:spcPts val="0"/>
              </a:spcAft>
              <a:buFont typeface="Wingdings 2"/>
              <a:buNone/>
              <a:defRPr/>
            </a:pPr>
            <a:endParaRPr lang="ru-RU" dirty="0"/>
          </a:p>
        </p:txBody>
      </p:sp>
      <p:pic>
        <p:nvPicPr>
          <p:cNvPr id="8" name="Picture 2" descr="C:\Documents and Settings\Admin\Рабочий стол\Для Любы\НОТЫ Б.ТИХОНОВ\новая папка 2 285.jpg"/>
          <p:cNvPicPr>
            <a:picLocks noGrp="1" noChangeAspect="1" noChangeArrowheads="1"/>
          </p:cNvPicPr>
          <p:nvPr>
            <p:ph sz="quarter" idx="2"/>
          </p:nvPr>
        </p:nvPicPr>
        <p:blipFill>
          <a:blip r:embed="rId3"/>
          <a:srcRect/>
          <a:stretch>
            <a:fillRect/>
          </a:stretch>
        </p:blipFill>
        <p:spPr>
          <a:xfrm>
            <a:off x="214282" y="1071546"/>
            <a:ext cx="2571736" cy="2786082"/>
          </a:xfrm>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Picture 3" descr="C:\Documents and Settings\Admin\Рабочий стол\Для Любы\НОТЫ Б.ТИХОНОВ\новая папка 2 286.jpg"/>
          <p:cNvPicPr>
            <a:picLocks noChangeAspect="1" noChangeArrowheads="1"/>
          </p:cNvPicPr>
          <p:nvPr/>
        </p:nvPicPr>
        <p:blipFill>
          <a:blip r:embed="rId4"/>
          <a:srcRect/>
          <a:stretch>
            <a:fillRect/>
          </a:stretch>
        </p:blipFill>
        <p:spPr>
          <a:xfrm>
            <a:off x="1928813" y="4000500"/>
            <a:ext cx="2000250" cy="2273300"/>
          </a:xfrm>
          <a:prstGeom prst="rect">
            <a:avLst/>
          </a:prstGeom>
          <a:ln>
            <a:noFill/>
          </a:ln>
          <a:effectLst>
            <a:outerShdw blurRad="292100" dist="139700" dir="2700000" algn="tl" rotWithShape="0">
              <a:srgbClr val="333333">
                <a:alpha val="65000"/>
              </a:srgbClr>
            </a:outerShdw>
          </a:effectLst>
        </p:spPr>
      </p:pic>
      <p:pic>
        <p:nvPicPr>
          <p:cNvPr id="1026" name="Picture 2" descr="C:\Documents and Settings\Admin\Рабочий стол\IMG_2016.jpg"/>
          <p:cNvPicPr>
            <a:picLocks noGrp="1" noChangeAspect="1" noChangeArrowheads="1"/>
          </p:cNvPicPr>
          <p:nvPr>
            <p:ph sz="quarter" idx="4"/>
          </p:nvPr>
        </p:nvPicPr>
        <p:blipFill>
          <a:blip r:embed="rId5"/>
          <a:srcRect/>
          <a:stretch>
            <a:fillRect/>
          </a:stretch>
        </p:blipFill>
        <p:spPr>
          <a:xfrm>
            <a:off x="4178300" y="1285875"/>
            <a:ext cx="3894138" cy="3357563"/>
          </a:xfrm>
          <a:effectLst>
            <a:outerShdw blurRad="292100" dist="139700" dir="2700000" algn="tl" rotWithShape="0">
              <a:srgbClr val="333333">
                <a:alpha val="65000"/>
              </a:srgbClr>
            </a:outerShdw>
          </a:effectLst>
        </p:spPr>
      </p:pic>
    </p:spTree>
  </p:cSld>
  <p:clrMapOvr>
    <a:masterClrMapping/>
  </p:clrMapOvr>
  <p:transition spd="med">
    <p:cover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7615262" cy="1173480"/>
          </a:xfrm>
        </p:spPr>
        <p:txBody>
          <a:bodyPr/>
          <a:lstStyle/>
          <a:p>
            <a:pPr fontAlgn="auto">
              <a:spcAft>
                <a:spcPts val="0"/>
              </a:spcAft>
              <a:defRPr/>
            </a:pPr>
            <a:r>
              <a:rPr lang="ru-RU" sz="2800" dirty="0">
                <a:latin typeface="Times New Roman" pitchFamily="18" charset="0"/>
                <a:cs typeface="Times New Roman" pitchFamily="18" charset="0"/>
              </a:rPr>
              <a:t>Игра пьесы  в различных </a:t>
            </a:r>
            <a:r>
              <a:rPr lang="ru-RU" sz="2800" dirty="0" smtClean="0">
                <a:latin typeface="Times New Roman" pitchFamily="18" charset="0"/>
                <a:cs typeface="Times New Roman" pitchFamily="18" charset="0"/>
              </a:rPr>
              <a:t>темпах :</a:t>
            </a:r>
            <a:r>
              <a:rPr lang="ru-RU" sz="2800" dirty="0"/>
              <a:t/>
            </a:r>
            <a:br>
              <a:rPr lang="ru-RU" sz="2800" dirty="0"/>
            </a:br>
            <a:endParaRPr lang="ru-RU" sz="2800" dirty="0"/>
          </a:p>
        </p:txBody>
      </p:sp>
      <p:sp>
        <p:nvSpPr>
          <p:cNvPr id="4" name="Текст 3"/>
          <p:cNvSpPr>
            <a:spLocks noGrp="1"/>
          </p:cNvSpPr>
          <p:nvPr>
            <p:ph type="body" idx="2"/>
          </p:nvPr>
        </p:nvSpPr>
        <p:spPr>
          <a:xfrm>
            <a:off x="0" y="1143000"/>
            <a:ext cx="8215313" cy="1785938"/>
          </a:xfrm>
        </p:spPr>
        <p:txBody>
          <a:bodyPr>
            <a:noAutofit/>
          </a:bodyPr>
          <a:lstStyle/>
          <a:p>
            <a:pPr lvl="0" fontAlgn="auto">
              <a:buFont typeface="Arial" pitchFamily="34" charset="0"/>
              <a:buChar char="•"/>
              <a:defRPr/>
            </a:pPr>
            <a:r>
              <a:rPr lang="ru-RU" sz="2400" b="1" i="1" dirty="0" smtClean="0">
                <a:solidFill>
                  <a:schemeClr val="tx2">
                    <a:lumMod val="50000"/>
                  </a:schemeClr>
                </a:solidFill>
                <a:latin typeface="Times New Roman" pitchFamily="18" charset="0"/>
                <a:cs typeface="Times New Roman" pitchFamily="18" charset="0"/>
              </a:rPr>
              <a:t>Начинать работу следует  с медленного темпа,</a:t>
            </a:r>
            <a:br>
              <a:rPr lang="ru-RU" sz="2400" b="1" i="1" dirty="0" smtClean="0">
                <a:solidFill>
                  <a:schemeClr val="tx2">
                    <a:lumMod val="50000"/>
                  </a:schemeClr>
                </a:solidFill>
                <a:latin typeface="Times New Roman" pitchFamily="18" charset="0"/>
                <a:cs typeface="Times New Roman" pitchFamily="18" charset="0"/>
              </a:rPr>
            </a:br>
            <a:r>
              <a:rPr lang="ru-RU" sz="2400" b="1" i="1" dirty="0" smtClean="0">
                <a:solidFill>
                  <a:schemeClr val="tx2">
                    <a:lumMod val="50000"/>
                  </a:schemeClr>
                </a:solidFill>
                <a:latin typeface="Times New Roman" pitchFamily="18" charset="0"/>
                <a:cs typeface="Times New Roman" pitchFamily="18" charset="0"/>
              </a:rPr>
              <a:t>постоянно возвращаясь к нему в процессе работы.</a:t>
            </a:r>
          </a:p>
          <a:p>
            <a:pPr lvl="0" fontAlgn="auto">
              <a:buFont typeface="Arial" pitchFamily="34" charset="0"/>
              <a:buChar char="•"/>
              <a:defRPr/>
            </a:pPr>
            <a:r>
              <a:rPr lang="ru-RU" sz="2400" b="1" i="1" dirty="0" smtClean="0">
                <a:solidFill>
                  <a:schemeClr val="tx2">
                    <a:lumMod val="50000"/>
                  </a:schemeClr>
                </a:solidFill>
                <a:latin typeface="Times New Roman" pitchFamily="18" charset="0"/>
                <a:cs typeface="Times New Roman" pitchFamily="18" charset="0"/>
              </a:rPr>
              <a:t>Постепенно добиваться нужного темпа.</a:t>
            </a:r>
          </a:p>
          <a:p>
            <a:pPr lvl="0" fontAlgn="auto">
              <a:buFont typeface="Arial" pitchFamily="34" charset="0"/>
              <a:buChar char="•"/>
              <a:defRPr/>
            </a:pPr>
            <a:r>
              <a:rPr lang="ru-RU" sz="2400" b="1" i="1" dirty="0" smtClean="0">
                <a:solidFill>
                  <a:schemeClr val="tx2">
                    <a:lumMod val="50000"/>
                  </a:schemeClr>
                </a:solidFill>
                <a:latin typeface="Times New Roman" pitchFamily="18" charset="0"/>
                <a:cs typeface="Times New Roman" pitchFamily="18" charset="0"/>
              </a:rPr>
              <a:t>Вырабатывать технический потенциал при помощи игры  в более подвижном темпе, чем написано произведение.</a:t>
            </a:r>
          </a:p>
          <a:p>
            <a:pPr lvl="0" algn="ctr" fontAlgn="auto">
              <a:defRPr/>
            </a:pPr>
            <a:endParaRPr lang="ru-RU" b="1" i="1" dirty="0" smtClean="0">
              <a:solidFill>
                <a:schemeClr val="tx2">
                  <a:lumMod val="50000"/>
                </a:schemeClr>
              </a:solidFill>
              <a:latin typeface="Times New Roman" pitchFamily="18" charset="0"/>
              <a:cs typeface="Times New Roman" pitchFamily="18" charset="0"/>
            </a:endParaRPr>
          </a:p>
          <a:p>
            <a:pPr algn="ctr" fontAlgn="auto">
              <a:buFont typeface="Wingdings 2"/>
              <a:buNone/>
              <a:defRPr/>
            </a:pPr>
            <a:endParaRPr lang="ru-RU" sz="2400" b="1" i="1" dirty="0">
              <a:solidFill>
                <a:schemeClr val="tx2">
                  <a:lumMod val="50000"/>
                </a:schemeClr>
              </a:solidFill>
              <a:latin typeface="Times New Roman" pitchFamily="18" charset="0"/>
              <a:cs typeface="Times New Roman" pitchFamily="18" charset="0"/>
            </a:endParaRPr>
          </a:p>
        </p:txBody>
      </p:sp>
      <p:pic>
        <p:nvPicPr>
          <p:cNvPr id="8" name="Содержимое 7" descr="IMG_1978.jpg"/>
          <p:cNvPicPr>
            <a:picLocks noGrp="1" noChangeAspect="1"/>
          </p:cNvPicPr>
          <p:nvPr>
            <p:ph sz="half" idx="1"/>
          </p:nvPr>
        </p:nvPicPr>
        <p:blipFill>
          <a:blip r:embed="rId2"/>
          <a:stretch>
            <a:fillRect/>
          </a:stretch>
        </p:blipFill>
        <p:spPr>
          <a:xfrm>
            <a:off x="2000250" y="3000375"/>
            <a:ext cx="4484688" cy="3602038"/>
          </a:xfrm>
          <a:effectLst>
            <a:outerShdw blurRad="292100" dist="139700" dir="2700000" algn="tl" rotWithShape="0">
              <a:srgbClr val="333333">
                <a:alpha val="65000"/>
              </a:srgbClr>
            </a:outerShdw>
          </a:effectLst>
        </p:spPr>
      </p:pic>
    </p:spTree>
  </p:cSld>
  <p:clrMapOvr>
    <a:masterClrMapping/>
  </p:clrMapOvr>
  <p:transition spd="med">
    <p:cover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143000"/>
          </a:xfrm>
        </p:spPr>
        <p:txBody>
          <a:bodyPr/>
          <a:lstStyle/>
          <a:p>
            <a:pPr algn="ctr" fontAlgn="auto">
              <a:spcAft>
                <a:spcPts val="0"/>
              </a:spcAft>
              <a:defRPr/>
            </a:pPr>
            <a:r>
              <a:rPr lang="ru-RU" sz="3200" dirty="0" smtClean="0">
                <a:latin typeface="Times New Roman" pitchFamily="18" charset="0"/>
                <a:cs typeface="Times New Roman" pitchFamily="18" charset="0"/>
              </a:rPr>
              <a:t>Цель  урока:</a:t>
            </a:r>
            <a:r>
              <a:rPr lang="ru-RU" sz="3200" dirty="0" smtClean="0"/>
              <a:t/>
            </a:r>
            <a:br>
              <a:rPr lang="ru-RU" sz="3200" dirty="0" smtClean="0"/>
            </a:br>
            <a:endParaRPr lang="ru-RU" sz="3200" dirty="0"/>
          </a:p>
        </p:txBody>
      </p:sp>
      <p:sp>
        <p:nvSpPr>
          <p:cNvPr id="3" name="Содержимое 2"/>
          <p:cNvSpPr>
            <a:spLocks noGrp="1"/>
          </p:cNvSpPr>
          <p:nvPr>
            <p:ph idx="1"/>
          </p:nvPr>
        </p:nvSpPr>
        <p:spPr/>
        <p:txBody>
          <a:bodyPr>
            <a:normAutofit/>
          </a:bodyPr>
          <a:lstStyle/>
          <a:p>
            <a:pPr marL="274320" indent="-274320" algn="ctr" fontAlgn="auto">
              <a:spcAft>
                <a:spcPts val="0"/>
              </a:spcAft>
              <a:buFont typeface="Wingdings 2"/>
              <a:buNone/>
              <a:defRPr/>
            </a:pPr>
            <a:r>
              <a:rPr lang="ru-RU" sz="3600" b="1" i="1" dirty="0" smtClean="0">
                <a:solidFill>
                  <a:schemeClr val="bg2">
                    <a:lumMod val="25000"/>
                  </a:schemeClr>
                </a:solidFill>
                <a:latin typeface="Times New Roman" pitchFamily="18" charset="0"/>
                <a:cs typeface="Times New Roman" pitchFamily="18" charset="0"/>
              </a:rPr>
              <a:t>Формирование  исполнительских навыков игры на аккордеоне,                                                                                                                      закрепление практических умений.</a:t>
            </a:r>
          </a:p>
          <a:p>
            <a:pPr marL="274320" indent="-274320" algn="ctr" fontAlgn="auto">
              <a:spcAft>
                <a:spcPts val="0"/>
              </a:spcAft>
              <a:buFont typeface="Wingdings 2"/>
              <a:buChar char=""/>
              <a:defRPr/>
            </a:pPr>
            <a:endParaRPr lang="ru-RU" dirty="0"/>
          </a:p>
        </p:txBody>
      </p:sp>
      <p:pic>
        <p:nvPicPr>
          <p:cNvPr id="1026" name="Picture 2" descr="C:\Documents and Settings\Admin\Рабочий стол\никурова\настя\IMG_1975.jpg"/>
          <p:cNvPicPr>
            <a:picLocks noChangeAspect="1" noChangeArrowheads="1"/>
          </p:cNvPicPr>
          <p:nvPr/>
        </p:nvPicPr>
        <p:blipFill>
          <a:blip r:embed="rId2" cstate="print"/>
          <a:srcRect/>
          <a:stretch>
            <a:fillRect/>
          </a:stretch>
        </p:blipFill>
        <p:spPr bwMode="auto">
          <a:xfrm>
            <a:off x="0" y="4286256"/>
            <a:ext cx="3180474" cy="2385220"/>
          </a:xfrm>
          <a:prstGeom prst="rect">
            <a:avLst/>
          </a:prstGeom>
          <a:ln>
            <a:noFill/>
          </a:ln>
          <a:effectLst>
            <a:softEdge rad="112500"/>
          </a:effectLst>
        </p:spPr>
      </p:pic>
    </p:spTree>
  </p:cSld>
  <p:clrMapOvr>
    <a:masterClrMapping/>
  </p:clrMapOvr>
  <p:transition spd="med">
    <p:cover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142844" y="214290"/>
            <a:ext cx="8001056" cy="857232"/>
          </a:xfrm>
        </p:spPr>
        <p:txBody>
          <a:bodyPr>
            <a:noAutofit/>
          </a:bodyPr>
          <a:lstStyle/>
          <a:p>
            <a:pPr algn="ctr" fontAlgn="auto">
              <a:spcAft>
                <a:spcPts val="0"/>
              </a:spcAft>
              <a:defRPr/>
            </a:pPr>
            <a:r>
              <a:rPr lang="ru-RU" sz="2800" dirty="0">
                <a:latin typeface="Times New Roman" pitchFamily="18" charset="0"/>
                <a:cs typeface="Times New Roman" pitchFamily="18" charset="0"/>
              </a:rPr>
              <a:t>Игра пьесы  в различных </a:t>
            </a:r>
            <a:r>
              <a:rPr lang="ru-RU" sz="2800" dirty="0" smtClean="0">
                <a:latin typeface="Times New Roman" pitchFamily="18" charset="0"/>
                <a:cs typeface="Times New Roman" pitchFamily="18" charset="0"/>
              </a:rPr>
              <a:t>темпах :</a:t>
            </a:r>
            <a:r>
              <a:rPr lang="ru-RU" sz="2800" dirty="0"/>
              <a:t/>
            </a:r>
            <a:br>
              <a:rPr lang="ru-RU" sz="2800" dirty="0"/>
            </a:br>
            <a:endParaRPr lang="ru-RU" sz="2800" dirty="0"/>
          </a:p>
        </p:txBody>
      </p:sp>
      <p:sp>
        <p:nvSpPr>
          <p:cNvPr id="12" name="Текст 11"/>
          <p:cNvSpPr>
            <a:spLocks noGrp="1"/>
          </p:cNvSpPr>
          <p:nvPr>
            <p:ph type="body" idx="2"/>
          </p:nvPr>
        </p:nvSpPr>
        <p:spPr>
          <a:xfrm>
            <a:off x="0" y="1000125"/>
            <a:ext cx="8143875" cy="2143125"/>
          </a:xfrm>
        </p:spPr>
        <p:txBody>
          <a:bodyPr>
            <a:normAutofit fontScale="77500" lnSpcReduction="20000"/>
          </a:bodyPr>
          <a:lstStyle/>
          <a:p>
            <a:pPr fontAlgn="auto">
              <a:buFont typeface="Wingdings 2"/>
              <a:buNone/>
              <a:defRPr/>
            </a:pPr>
            <a:r>
              <a:rPr lang="ru-RU" sz="2900" b="1" i="1" dirty="0" smtClean="0">
                <a:solidFill>
                  <a:schemeClr val="tx2">
                    <a:lumMod val="50000"/>
                  </a:schemeClr>
                </a:solidFill>
                <a:latin typeface="Times New Roman" pitchFamily="18" charset="0"/>
                <a:cs typeface="Times New Roman" pitchFamily="18" charset="0"/>
              </a:rPr>
              <a:t>Музыкальное  произведение  полезно разучивать не целиком, а по  частям, разбивая на отдельные эпизоды. Это помогает определить, на что именно нужно обратить главное внимание и способствует скорейшему изучению  наизусть. Преодоление трудностей должно идти от простого к сложному.</a:t>
            </a:r>
            <a:r>
              <a:rPr lang="ru-RU" sz="3400" i="1" dirty="0" smtClean="0"/>
              <a:t/>
            </a:r>
            <a:br>
              <a:rPr lang="ru-RU" sz="3400" i="1" dirty="0" smtClean="0"/>
            </a:br>
            <a:endParaRPr lang="ru-RU" sz="3400" dirty="0" smtClean="0">
              <a:solidFill>
                <a:schemeClr val="tx2">
                  <a:lumMod val="50000"/>
                </a:schemeClr>
              </a:solidFill>
            </a:endParaRPr>
          </a:p>
          <a:p>
            <a:pPr fontAlgn="auto">
              <a:buFont typeface="Wingdings 2"/>
              <a:buNone/>
              <a:defRPr/>
            </a:pPr>
            <a:endParaRPr lang="ru-RU" dirty="0"/>
          </a:p>
        </p:txBody>
      </p:sp>
      <p:pic>
        <p:nvPicPr>
          <p:cNvPr id="34818" name="Picture 2" descr="C:\Documents and Settings\Admin\Рабочий стол\IMG_1985.jpg"/>
          <p:cNvPicPr>
            <a:picLocks noGrp="1" noChangeAspect="1" noChangeArrowheads="1"/>
          </p:cNvPicPr>
          <p:nvPr>
            <p:ph sz="half" idx="1"/>
          </p:nvPr>
        </p:nvPicPr>
        <p:blipFill>
          <a:blip r:embed="rId3"/>
          <a:stretch>
            <a:fillRect/>
          </a:stretch>
        </p:blipFill>
        <p:spPr>
          <a:xfrm>
            <a:off x="1712913" y="2643188"/>
            <a:ext cx="5145087" cy="4000500"/>
          </a:xfrm>
          <a:effectLst>
            <a:outerShdw blurRad="292100" dist="139700" dir="2700000" algn="tl" rotWithShape="0">
              <a:srgbClr val="333333">
                <a:alpha val="65000"/>
              </a:srgbClr>
            </a:outerShdw>
          </a:effectLst>
        </p:spPr>
      </p:pic>
    </p:spTree>
  </p:cSld>
  <p:clrMapOvr>
    <a:masterClrMapping/>
  </p:clrMapOvr>
  <p:transition spd="med">
    <p:cover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072462" cy="1285884"/>
          </a:xfrm>
        </p:spPr>
        <p:txBody>
          <a:bodyPr>
            <a:normAutofit/>
          </a:bodyPr>
          <a:lstStyle/>
          <a:p>
            <a:pPr algn="ctr" fontAlgn="auto">
              <a:spcAft>
                <a:spcPts val="0"/>
              </a:spcAft>
              <a:defRPr/>
            </a:pPr>
            <a:r>
              <a:rPr lang="ru-RU" sz="2700" dirty="0" smtClean="0">
                <a:latin typeface="Times New Roman" pitchFamily="18" charset="0"/>
                <a:cs typeface="Times New Roman" pitchFamily="18" charset="0"/>
              </a:rPr>
              <a:t>Этап   информации  о  домашнем задании,  Подведение   итогов:</a:t>
            </a:r>
            <a:r>
              <a:rPr lang="ru-RU" sz="1800" dirty="0" smtClean="0"/>
              <a:t/>
            </a:r>
            <a:br>
              <a:rPr lang="ru-RU" sz="1800" dirty="0" smtClean="0"/>
            </a:br>
            <a:endParaRPr lang="ru-RU" sz="1800" dirty="0"/>
          </a:p>
        </p:txBody>
      </p:sp>
      <p:sp>
        <p:nvSpPr>
          <p:cNvPr id="4" name="Содержимое 3"/>
          <p:cNvSpPr>
            <a:spLocks noGrp="1"/>
          </p:cNvSpPr>
          <p:nvPr>
            <p:ph idx="1"/>
          </p:nvPr>
        </p:nvSpPr>
        <p:spPr>
          <a:xfrm>
            <a:off x="0" y="1357313"/>
            <a:ext cx="8072438" cy="5500687"/>
          </a:xfrm>
        </p:spPr>
        <p:txBody>
          <a:bodyPr>
            <a:normAutofit fontScale="55000" lnSpcReduction="20000"/>
          </a:bodyPr>
          <a:lstStyle/>
          <a:p>
            <a:pPr marL="274320" indent="-274320" algn="just" fontAlgn="auto">
              <a:spcAft>
                <a:spcPts val="0"/>
              </a:spcAft>
              <a:buFont typeface="Wingdings 2"/>
              <a:buNone/>
              <a:defRPr/>
            </a:pPr>
            <a:r>
              <a:rPr lang="ru-RU" sz="4200" b="1" i="1" dirty="0" smtClean="0">
                <a:solidFill>
                  <a:schemeClr val="tx2">
                    <a:lumMod val="50000"/>
                  </a:schemeClr>
                </a:solidFill>
                <a:latin typeface="Times New Roman" pitchFamily="18" charset="0"/>
                <a:cs typeface="Times New Roman" pitchFamily="18" charset="0"/>
              </a:rPr>
              <a:t>                      Исполнение музыкального произведения – это сотворчество с композитором. Пьеса “живёт”, когда она озвучена в соответствии с её замыслом.                                            </a:t>
            </a:r>
          </a:p>
          <a:p>
            <a:pPr marL="274320" indent="-274320" algn="just" fontAlgn="auto">
              <a:spcAft>
                <a:spcPts val="0"/>
              </a:spcAft>
              <a:buFont typeface="Wingdings 2"/>
              <a:buNone/>
              <a:defRPr/>
            </a:pPr>
            <a:r>
              <a:rPr lang="ru-RU" sz="4200" b="1" i="1" dirty="0" smtClean="0">
                <a:solidFill>
                  <a:schemeClr val="tx2">
                    <a:lumMod val="50000"/>
                  </a:schemeClr>
                </a:solidFill>
                <a:latin typeface="Times New Roman" pitchFamily="18" charset="0"/>
                <a:cs typeface="Times New Roman" pitchFamily="18" charset="0"/>
              </a:rPr>
              <a:t>                       Домашнее задание: закрепление методов и способов работы над пьесой, проводимых в классе, на уроке. Работа над пьесой по частям, отрабатывая наиболее трудные места. Обратить внимание на исполнение аккомпанемента левой рукой. Одновременно с усвоением текста - следить за  выполнением фразировки, акцентов, штрихов, динамических оттенков. Игра пьесы  в различных темпах. </a:t>
            </a:r>
          </a:p>
          <a:p>
            <a:pPr marL="274320" indent="-274320" algn="just" fontAlgn="auto">
              <a:spcAft>
                <a:spcPts val="0"/>
              </a:spcAft>
              <a:buFont typeface="Wingdings 2"/>
              <a:buNone/>
              <a:defRPr/>
            </a:pPr>
            <a:r>
              <a:rPr lang="ru-RU" sz="4200" b="1" i="1" dirty="0" smtClean="0">
                <a:solidFill>
                  <a:schemeClr val="tx2">
                    <a:lumMod val="50000"/>
                  </a:schemeClr>
                </a:solidFill>
                <a:latin typeface="Times New Roman" pitchFamily="18" charset="0"/>
                <a:cs typeface="Times New Roman" pitchFamily="18" charset="0"/>
              </a:rPr>
              <a:t>                     На следующем уроке  мы продолжим работу над произведением. Будем добиваться стабильного исполнения. А для этого технически-сложные места не должны стать препятствием. </a:t>
            </a:r>
          </a:p>
          <a:p>
            <a:pPr marL="274320" indent="-274320" algn="just" fontAlgn="auto">
              <a:spcAft>
                <a:spcPts val="0"/>
              </a:spcAft>
              <a:buFont typeface="Wingdings 2"/>
              <a:buNone/>
              <a:defRPr/>
            </a:pPr>
            <a:r>
              <a:rPr lang="ru-RU" sz="4200" b="1" i="1" dirty="0" smtClean="0">
                <a:solidFill>
                  <a:schemeClr val="tx2">
                    <a:lumMod val="50000"/>
                  </a:schemeClr>
                </a:solidFill>
                <a:latin typeface="Times New Roman" pitchFamily="18" charset="0"/>
                <a:cs typeface="Times New Roman" pitchFamily="18" charset="0"/>
              </a:rPr>
              <a:t>       Ученица заслужила положительную оценку.</a:t>
            </a:r>
          </a:p>
          <a:p>
            <a:pPr marL="274320" indent="-274320" fontAlgn="auto">
              <a:spcAft>
                <a:spcPts val="0"/>
              </a:spcAft>
              <a:buFont typeface="Wingdings 2"/>
              <a:buNone/>
              <a:defRPr/>
            </a:pPr>
            <a:endParaRPr lang="ru-RU" dirty="0">
              <a:latin typeface="Times New Roman" pitchFamily="18" charset="0"/>
              <a:cs typeface="Times New Roman" pitchFamily="18" charset="0"/>
            </a:endParaRPr>
          </a:p>
        </p:txBody>
      </p:sp>
    </p:spTree>
  </p:cSld>
  <p:clrMapOvr>
    <a:masterClrMapping/>
  </p:clrMapOvr>
  <p:transition spd="med">
    <p:cover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320040"/>
            <a:ext cx="7239000" cy="2037390"/>
          </a:xfrm>
        </p:spPr>
        <p:txBody>
          <a:bodyPr/>
          <a:lstStyle/>
          <a:p>
            <a:pPr algn="ctr" fontAlgn="auto">
              <a:spcAft>
                <a:spcPts val="0"/>
              </a:spcAft>
              <a:defRPr/>
            </a:pPr>
            <a:r>
              <a:rPr lang="ru-RU" sz="5400" dirty="0" smtClean="0"/>
              <a:t>Спасибо за внимание !</a:t>
            </a:r>
            <a:endParaRPr lang="ru-RU" sz="5400" dirty="0"/>
          </a:p>
        </p:txBody>
      </p:sp>
      <p:pic>
        <p:nvPicPr>
          <p:cNvPr id="3074" name="Picture 2" descr="C:\Documents and Settings\Admin\Рабочий стол\IMG_1975.jpg"/>
          <p:cNvPicPr>
            <a:picLocks noGrp="1" noChangeAspect="1" noChangeArrowheads="1"/>
          </p:cNvPicPr>
          <p:nvPr>
            <p:ph idx="1"/>
          </p:nvPr>
        </p:nvPicPr>
        <p:blipFill>
          <a:blip r:embed="rId2" cstate="print"/>
          <a:srcRect/>
          <a:stretch>
            <a:fillRect/>
          </a:stretch>
        </p:blipFill>
        <p:spPr>
          <a:xfrm rot="21101535">
            <a:off x="1491597" y="2571413"/>
            <a:ext cx="5179484" cy="3948835"/>
          </a:xfrm>
          <a:effectLst>
            <a:softEdge rad="112500"/>
          </a:effectLst>
        </p:spPr>
      </p:pic>
    </p:spTree>
  </p:cSld>
  <p:clrMapOvr>
    <a:masterClrMapping/>
  </p:clrMapOvr>
  <p:transition spd="med">
    <p:cover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7267604" cy="642942"/>
          </a:xfrm>
          <a:effectLst>
            <a:glow rad="228600">
              <a:schemeClr val="accent5">
                <a:satMod val="175000"/>
                <a:alpha val="40000"/>
              </a:schemeClr>
            </a:glow>
            <a:outerShdw blurRad="50800" dist="25000" dir="5400000" rotWithShape="0">
              <a:schemeClr val="accent1">
                <a:shade val="30000"/>
                <a:satMod val="150000"/>
                <a:alpha val="38000"/>
              </a:schemeClr>
            </a:outerShdw>
          </a:effectLst>
        </p:spPr>
        <p:style>
          <a:lnRef idx="1">
            <a:schemeClr val="accent1"/>
          </a:lnRef>
          <a:fillRef idx="2">
            <a:schemeClr val="accent1"/>
          </a:fillRef>
          <a:effectRef idx="1">
            <a:schemeClr val="accent1"/>
          </a:effectRef>
          <a:fontRef idx="minor">
            <a:schemeClr val="dk1"/>
          </a:fontRef>
        </p:style>
        <p:txBody>
          <a:bodyPr/>
          <a:lstStyle/>
          <a:p>
            <a:pPr algn="ctr" fontAlgn="auto">
              <a:spcAft>
                <a:spcPts val="0"/>
              </a:spcAft>
              <a:defRPr/>
            </a:pPr>
            <a:r>
              <a:rPr lang="ru-RU" dirty="0" smtClean="0">
                <a:solidFill>
                  <a:schemeClr val="bg2">
                    <a:lumMod val="50000"/>
                  </a:schemeClr>
                </a:solidFill>
                <a:latin typeface="Times New Roman" pitchFamily="18" charset="0"/>
                <a:cs typeface="Times New Roman" pitchFamily="18" charset="0"/>
              </a:rPr>
              <a:t>Задачи :</a:t>
            </a:r>
            <a:endParaRPr lang="ru-RU" dirty="0">
              <a:solidFill>
                <a:schemeClr val="bg2">
                  <a:lumMod val="50000"/>
                </a:schemeClr>
              </a:solidFill>
              <a:latin typeface="Times New Roman" pitchFamily="18" charset="0"/>
              <a:cs typeface="Times New Roman" pitchFamily="18" charset="0"/>
            </a:endParaRPr>
          </a:p>
        </p:txBody>
      </p:sp>
      <p:sp>
        <p:nvSpPr>
          <p:cNvPr id="6" name="Пятиугольник 5"/>
          <p:cNvSpPr/>
          <p:nvPr/>
        </p:nvSpPr>
        <p:spPr>
          <a:xfrm>
            <a:off x="0" y="928688"/>
            <a:ext cx="2357438" cy="64293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latin typeface="Times New Roman" pitchFamily="18" charset="0"/>
                <a:cs typeface="Times New Roman" pitchFamily="18" charset="0"/>
              </a:rPr>
              <a:t>Обучающие :</a:t>
            </a:r>
          </a:p>
        </p:txBody>
      </p:sp>
      <p:sp>
        <p:nvSpPr>
          <p:cNvPr id="7" name="Багетная рамка 6"/>
          <p:cNvSpPr/>
          <p:nvPr/>
        </p:nvSpPr>
        <p:spPr>
          <a:xfrm>
            <a:off x="2357438" y="1000125"/>
            <a:ext cx="5786437" cy="1857375"/>
          </a:xfrm>
          <a:prstGeom prst="bevel">
            <a:avLst/>
          </a:prstGeom>
        </p:spPr>
        <p:style>
          <a:lnRef idx="1">
            <a:schemeClr val="accent1"/>
          </a:lnRef>
          <a:fillRef idx="2">
            <a:schemeClr val="accent1"/>
          </a:fillRef>
          <a:effectRef idx="1">
            <a:schemeClr val="accent1"/>
          </a:effectRef>
          <a:fontRef idx="minor">
            <a:schemeClr val="dk1"/>
          </a:fontRef>
        </p:style>
        <p:txBody>
          <a:bodyPr anchor="ctr"/>
          <a:lstStyle/>
          <a:p>
            <a:r>
              <a:rPr lang="ru-RU">
                <a:solidFill>
                  <a:schemeClr val="tx1"/>
                </a:solidFill>
                <a:latin typeface="Times New Roman" pitchFamily="18" charset="0"/>
                <a:cs typeface="Times New Roman" pitchFamily="18" charset="0"/>
              </a:rPr>
              <a:t> Накопление  игровых навыков.</a:t>
            </a:r>
          </a:p>
          <a:p>
            <a:r>
              <a:rPr lang="ru-RU">
                <a:solidFill>
                  <a:schemeClr val="tx1"/>
                </a:solidFill>
                <a:latin typeface="Times New Roman" pitchFamily="18" charset="0"/>
                <a:cs typeface="Times New Roman" pitchFamily="18" charset="0"/>
              </a:rPr>
              <a:t> Повышение      познавательной мотивации.        Техническая работа, подготавливающая учащуюся  к овладению не только  нужным характером звучания, но и быстрым темпом исполнения.</a:t>
            </a:r>
            <a:endParaRPr lang="ru-RU">
              <a:solidFill>
                <a:srgbClr val="000000"/>
              </a:solidFill>
              <a:latin typeface="Times New Roman" pitchFamily="18" charset="0"/>
              <a:cs typeface="Times New Roman" pitchFamily="18" charset="0"/>
            </a:endParaRPr>
          </a:p>
        </p:txBody>
      </p:sp>
      <p:sp>
        <p:nvSpPr>
          <p:cNvPr id="8" name="Пятиугольник 7"/>
          <p:cNvSpPr/>
          <p:nvPr/>
        </p:nvSpPr>
        <p:spPr>
          <a:xfrm>
            <a:off x="0" y="2643188"/>
            <a:ext cx="2335213" cy="64293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latin typeface="Times New Roman" pitchFamily="18" charset="0"/>
                <a:cs typeface="Times New Roman" pitchFamily="18" charset="0"/>
              </a:rPr>
              <a:t>Развивающие:</a:t>
            </a:r>
          </a:p>
        </p:txBody>
      </p:sp>
      <p:sp>
        <p:nvSpPr>
          <p:cNvPr id="9" name="Пятиугольник 8"/>
          <p:cNvSpPr/>
          <p:nvPr/>
        </p:nvSpPr>
        <p:spPr>
          <a:xfrm>
            <a:off x="0" y="4714875"/>
            <a:ext cx="2286000" cy="71437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latin typeface="Times New Roman" pitchFamily="18" charset="0"/>
                <a:cs typeface="Times New Roman" pitchFamily="18" charset="0"/>
              </a:rPr>
              <a:t>Воспитывающие:</a:t>
            </a:r>
          </a:p>
        </p:txBody>
      </p:sp>
      <p:sp>
        <p:nvSpPr>
          <p:cNvPr id="10" name="Багетная рамка 9"/>
          <p:cNvSpPr/>
          <p:nvPr/>
        </p:nvSpPr>
        <p:spPr>
          <a:xfrm>
            <a:off x="2357438" y="2857500"/>
            <a:ext cx="5786437" cy="1928813"/>
          </a:xfrm>
          <a:prstGeom prst="bevel">
            <a:avLst/>
          </a:prstGeom>
        </p:spPr>
        <p:style>
          <a:lnRef idx="1">
            <a:schemeClr val="accent1"/>
          </a:lnRef>
          <a:fillRef idx="2">
            <a:schemeClr val="accent1"/>
          </a:fillRef>
          <a:effectRef idx="1">
            <a:schemeClr val="accent1"/>
          </a:effectRef>
          <a:fontRef idx="minor">
            <a:schemeClr val="dk1"/>
          </a:fontRef>
        </p:style>
        <p:txBody>
          <a:bodyPr anchor="ctr"/>
          <a:lstStyle/>
          <a:p>
            <a:r>
              <a:rPr lang="ru-RU" dirty="0">
                <a:solidFill>
                  <a:schemeClr val="tx1"/>
                </a:solidFill>
                <a:latin typeface="Times New Roman" pitchFamily="18" charset="0"/>
                <a:cs typeface="Times New Roman" pitchFamily="18" charset="0"/>
              </a:rPr>
              <a:t>Развитие технических навыков игры  на инструменте.</a:t>
            </a:r>
          </a:p>
          <a:p>
            <a:pPr eaLnBrk="0" hangingPunct="0"/>
            <a:r>
              <a:rPr lang="ru-RU" dirty="0">
                <a:solidFill>
                  <a:schemeClr val="tx1"/>
                </a:solidFill>
                <a:latin typeface="Times New Roman" pitchFamily="18" charset="0"/>
                <a:cs typeface="Times New Roman" pitchFamily="18" charset="0"/>
              </a:rPr>
              <a:t>Развитие слухового восприятия музыки.</a:t>
            </a:r>
          </a:p>
          <a:p>
            <a:pPr eaLnBrk="0" hangingPunct="0"/>
            <a:r>
              <a:rPr lang="ru-RU" dirty="0">
                <a:solidFill>
                  <a:schemeClr val="tx1"/>
                </a:solidFill>
                <a:latin typeface="Times New Roman" pitchFamily="18" charset="0"/>
                <a:cs typeface="Times New Roman" pitchFamily="18" charset="0"/>
              </a:rPr>
              <a:t>Развитие музыкального мышления, умение анализировать.</a:t>
            </a:r>
          </a:p>
          <a:p>
            <a:pPr eaLnBrk="0" hangingPunct="0"/>
            <a:r>
              <a:rPr lang="ru-RU" dirty="0">
                <a:solidFill>
                  <a:schemeClr val="tx1"/>
                </a:solidFill>
                <a:latin typeface="Times New Roman" pitchFamily="18" charset="0"/>
                <a:cs typeface="Times New Roman" pitchFamily="18" charset="0"/>
              </a:rPr>
              <a:t>Развитие творческих способностей учащейся. </a:t>
            </a:r>
          </a:p>
        </p:txBody>
      </p:sp>
      <p:sp>
        <p:nvSpPr>
          <p:cNvPr id="11" name="Багетная рамка 10"/>
          <p:cNvSpPr/>
          <p:nvPr/>
        </p:nvSpPr>
        <p:spPr>
          <a:xfrm>
            <a:off x="2357438" y="4714875"/>
            <a:ext cx="5786437" cy="1900238"/>
          </a:xfrm>
          <a:prstGeom prst="bevel">
            <a:avLst/>
          </a:prstGeom>
        </p:spPr>
        <p:style>
          <a:lnRef idx="1">
            <a:schemeClr val="accent1"/>
          </a:lnRef>
          <a:fillRef idx="2">
            <a:schemeClr val="accent1"/>
          </a:fillRef>
          <a:effectRef idx="1">
            <a:schemeClr val="accent1"/>
          </a:effectRef>
          <a:fontRef idx="minor">
            <a:schemeClr val="dk1"/>
          </a:fontRef>
        </p:style>
        <p:txBody>
          <a:bodyPr anchor="ctr"/>
          <a:lstStyle/>
          <a:p>
            <a:r>
              <a:rPr lang="ru-RU" dirty="0">
                <a:solidFill>
                  <a:schemeClr val="tx1"/>
                </a:solidFill>
                <a:latin typeface="Times New Roman" pitchFamily="18" charset="0"/>
                <a:cs typeface="Times New Roman" pitchFamily="18" charset="0"/>
              </a:rPr>
              <a:t>Воспитание интереса к изучаемому музыкальному  произведению.</a:t>
            </a:r>
          </a:p>
          <a:p>
            <a:r>
              <a:rPr lang="ru-RU" dirty="0" smtClean="0">
                <a:solidFill>
                  <a:srgbClr val="000000"/>
                </a:solidFill>
                <a:latin typeface="Times New Roman" pitchFamily="18" charset="0"/>
                <a:cs typeface="Times New Roman" pitchFamily="18" charset="0"/>
              </a:rPr>
              <a:t>Воспитание </a:t>
            </a:r>
            <a:r>
              <a:rPr lang="ru-RU" dirty="0">
                <a:solidFill>
                  <a:srgbClr val="000000"/>
                </a:solidFill>
                <a:latin typeface="Times New Roman" pitchFamily="18" charset="0"/>
                <a:cs typeface="Times New Roman" pitchFamily="18" charset="0"/>
              </a:rPr>
              <a:t>самостоятельности в работе.   Воспитание эстетического вкуса.</a:t>
            </a:r>
          </a:p>
          <a:p>
            <a:endParaRPr lang="ru-RU" dirty="0">
              <a:solidFill>
                <a:schemeClr val="tx1"/>
              </a:solidFill>
              <a:latin typeface="Times New Roman" pitchFamily="18" charset="0"/>
              <a:cs typeface="Times New Roman" pitchFamily="18" charset="0"/>
            </a:endParaRPr>
          </a:p>
        </p:txBody>
      </p:sp>
      <p:sp>
        <p:nvSpPr>
          <p:cNvPr id="16392" name="Rectangle 1"/>
          <p:cNvSpPr>
            <a:spLocks noChangeArrowheads="1"/>
          </p:cNvSpPr>
          <p:nvPr/>
        </p:nvSpPr>
        <p:spPr bwMode="auto">
          <a:xfrm>
            <a:off x="0" y="0"/>
            <a:ext cx="376238" cy="461963"/>
          </a:xfrm>
          <a:prstGeom prst="rect">
            <a:avLst/>
          </a:prstGeom>
          <a:noFill/>
          <a:ln w="9525">
            <a:noFill/>
            <a:miter lim="800000"/>
            <a:headEnd/>
            <a:tailEnd/>
          </a:ln>
        </p:spPr>
        <p:txBody>
          <a:bodyPr wrap="none" anchor="ctr">
            <a:spAutoFit/>
          </a:bodyPr>
          <a:lstStyle/>
          <a:p>
            <a:pPr algn="just"/>
            <a:r>
              <a:rPr lang="ru-RU" sz="1200">
                <a:latin typeface="Times New Roman" pitchFamily="18" charset="0"/>
                <a:cs typeface="Times New Roman" pitchFamily="18" charset="0"/>
              </a:rPr>
              <a:t>     </a:t>
            </a:r>
            <a:endParaRPr lang="ru-RU" sz="900"/>
          </a:p>
          <a:p>
            <a:pPr algn="just" eaLnBrk="0" hangingPunct="0"/>
            <a:r>
              <a:rPr lang="ru-RU" sz="1200">
                <a:latin typeface="Times New Roman" pitchFamily="18" charset="0"/>
                <a:cs typeface="Times New Roman" pitchFamily="18" charset="0"/>
              </a:rPr>
              <a:t>    </a:t>
            </a:r>
            <a:endParaRPr lang="ru-RU"/>
          </a:p>
        </p:txBody>
      </p:sp>
      <p:sp>
        <p:nvSpPr>
          <p:cNvPr id="16393" name="Rectangle 2"/>
          <p:cNvSpPr>
            <a:spLocks noChangeArrowheads="1"/>
          </p:cNvSpPr>
          <p:nvPr/>
        </p:nvSpPr>
        <p:spPr bwMode="auto">
          <a:xfrm>
            <a:off x="2500313" y="357188"/>
            <a:ext cx="338137" cy="276225"/>
          </a:xfrm>
          <a:prstGeom prst="rect">
            <a:avLst/>
          </a:prstGeom>
          <a:noFill/>
          <a:ln w="9525">
            <a:noFill/>
            <a:miter lim="800000"/>
            <a:headEnd/>
            <a:tailEnd/>
          </a:ln>
        </p:spPr>
        <p:txBody>
          <a:bodyPr wrap="none" anchor="ctr">
            <a:spAutoFit/>
          </a:bodyPr>
          <a:lstStyle/>
          <a:p>
            <a:pPr algn="just"/>
            <a:r>
              <a:rPr lang="ru-RU" sz="1200">
                <a:latin typeface="Times New Roman" pitchFamily="18" charset="0"/>
                <a:cs typeface="Times New Roman" pitchFamily="18" charset="0"/>
              </a:rPr>
              <a:t>    </a:t>
            </a:r>
            <a:endParaRPr lang="ru-RU" sz="900"/>
          </a:p>
        </p:txBody>
      </p:sp>
    </p:spTree>
  </p:cSld>
  <p:clrMapOvr>
    <a:masterClrMapping/>
  </p:clrMapOvr>
  <p:transition spd="med">
    <p:cover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0166" y="285728"/>
            <a:ext cx="5072098" cy="748684"/>
          </a:xfrm>
        </p:spPr>
        <p:txBody>
          <a:bodyPr/>
          <a:lstStyle/>
          <a:p>
            <a:pPr algn="ctr" fontAlgn="auto">
              <a:spcAft>
                <a:spcPts val="0"/>
              </a:spcAft>
              <a:defRPr/>
            </a:pPr>
            <a:r>
              <a:rPr lang="ru-RU" dirty="0" smtClean="0">
                <a:latin typeface="Times New Roman" pitchFamily="18" charset="0"/>
                <a:cs typeface="Times New Roman" pitchFamily="18" charset="0"/>
              </a:rPr>
              <a:t> Методы: </a:t>
            </a:r>
            <a:endParaRPr lang="ru-RU" dirty="0">
              <a:latin typeface="Times New Roman" pitchFamily="18" charset="0"/>
              <a:cs typeface="Times New Roman" pitchFamily="18" charset="0"/>
            </a:endParaRPr>
          </a:p>
        </p:txBody>
      </p:sp>
      <p:sp>
        <p:nvSpPr>
          <p:cNvPr id="17410" name="Содержимое 2"/>
          <p:cNvSpPr>
            <a:spLocks noGrp="1"/>
          </p:cNvSpPr>
          <p:nvPr>
            <p:ph idx="1"/>
          </p:nvPr>
        </p:nvSpPr>
        <p:spPr>
          <a:xfrm>
            <a:off x="457200" y="1143000"/>
            <a:ext cx="7239000" cy="5500688"/>
          </a:xfrm>
        </p:spPr>
        <p:txBody>
          <a:bodyPr/>
          <a:lstStyle/>
          <a:p>
            <a:r>
              <a:rPr lang="ru-RU" sz="2800" b="1" i="1" dirty="0" smtClean="0">
                <a:latin typeface="Times New Roman" pitchFamily="18" charset="0"/>
                <a:cs typeface="Times New Roman" pitchFamily="18" charset="0"/>
              </a:rPr>
              <a:t>краткий музыкально-теоретический анализ произведения (по плану музыкально-теоретического анализа);</a:t>
            </a:r>
          </a:p>
          <a:p>
            <a:r>
              <a:rPr lang="ru-RU" sz="2800" b="1" i="1" dirty="0" smtClean="0">
                <a:latin typeface="Times New Roman" pitchFamily="18" charset="0"/>
                <a:cs typeface="Times New Roman" pitchFamily="18" charset="0"/>
              </a:rPr>
              <a:t>словесные (объяснение, дискуссия)</a:t>
            </a:r>
          </a:p>
          <a:p>
            <a:r>
              <a:rPr lang="ru-RU" sz="2800" b="1" i="1" dirty="0" smtClean="0">
                <a:latin typeface="Times New Roman" pitchFamily="18" charset="0"/>
                <a:cs typeface="Times New Roman" pitchFamily="18" charset="0"/>
              </a:rPr>
              <a:t>преодоление трудностей  от простого к сложному;</a:t>
            </a:r>
            <a:endParaRPr lang="ru-RU" sz="2800" b="1" i="1" u="sng" dirty="0" smtClean="0">
              <a:latin typeface="Times New Roman" pitchFamily="18" charset="0"/>
              <a:cs typeface="Times New Roman" pitchFamily="18" charset="0"/>
            </a:endParaRPr>
          </a:p>
          <a:p>
            <a:r>
              <a:rPr lang="ru-RU" sz="2800" b="1" i="1" dirty="0" smtClean="0">
                <a:latin typeface="Times New Roman" pitchFamily="18" charset="0"/>
                <a:cs typeface="Times New Roman" pitchFamily="18" charset="0"/>
              </a:rPr>
              <a:t>применение «метода вариантов»; </a:t>
            </a:r>
          </a:p>
          <a:p>
            <a:r>
              <a:rPr lang="ru-RU" sz="2800" b="1" i="1" dirty="0" smtClean="0">
                <a:latin typeface="Times New Roman" pitchFamily="18" charset="0"/>
                <a:cs typeface="Times New Roman" pitchFamily="18" charset="0"/>
              </a:rPr>
              <a:t>наглядные (показ на инструменте);</a:t>
            </a:r>
          </a:p>
          <a:p>
            <a:r>
              <a:rPr lang="ru-RU" sz="2800" b="1" i="1" dirty="0" smtClean="0">
                <a:latin typeface="Times New Roman" pitchFamily="18" charset="0"/>
                <a:cs typeface="Times New Roman" pitchFamily="18" charset="0"/>
              </a:rPr>
              <a:t>прослушивание записей профессиональных исполнителей.</a:t>
            </a:r>
          </a:p>
          <a:p>
            <a:endParaRPr lang="ru-RU" sz="1400" dirty="0" smtClean="0">
              <a:latin typeface="Times New Roman" pitchFamily="18" charset="0"/>
              <a:cs typeface="Times New Roman" pitchFamily="18" charset="0"/>
            </a:endParaRPr>
          </a:p>
        </p:txBody>
      </p:sp>
    </p:spTree>
  </p:cSld>
  <p:clrMapOvr>
    <a:masterClrMapping/>
  </p:clrMapOvr>
  <p:transition spd="med">
    <p:cover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714356"/>
            <a:ext cx="7239000" cy="714380"/>
          </a:xfrm>
        </p:spPr>
        <p:txBody>
          <a:bodyPr>
            <a:normAutofit fontScale="90000"/>
          </a:bodyPr>
          <a:lstStyle/>
          <a:p>
            <a:pPr algn="ctr" fontAlgn="auto">
              <a:spcAft>
                <a:spcPts val="0"/>
              </a:spcAft>
              <a:defRPr/>
            </a:pPr>
            <a:r>
              <a:rPr lang="ru-RU" dirty="0" smtClean="0">
                <a:latin typeface="Times New Roman" pitchFamily="18" charset="0"/>
                <a:cs typeface="Times New Roman" pitchFamily="18" charset="0"/>
              </a:rPr>
              <a:t>Ход урока: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285750" y="928688"/>
            <a:ext cx="7786688" cy="5929312"/>
          </a:xfrm>
        </p:spPr>
        <p:txBody>
          <a:bodyPr>
            <a:normAutofit fontScale="92500" lnSpcReduction="20000"/>
          </a:bodyPr>
          <a:lstStyle/>
          <a:p>
            <a:pPr marL="274320" indent="-274320" fontAlgn="auto">
              <a:spcAft>
                <a:spcPts val="0"/>
              </a:spcAft>
              <a:buFont typeface="Wingdings 2"/>
              <a:buChar char=""/>
              <a:defRPr/>
            </a:pPr>
            <a:r>
              <a:rPr lang="ru-RU" b="1" i="1" dirty="0" smtClean="0">
                <a:latin typeface="Times New Roman" pitchFamily="18" charset="0"/>
                <a:cs typeface="Times New Roman" pitchFamily="18" charset="0"/>
              </a:rPr>
              <a:t>Организационный этап.</a:t>
            </a:r>
          </a:p>
          <a:p>
            <a:pPr marL="274320" indent="-274320" fontAlgn="auto">
              <a:spcAft>
                <a:spcPts val="0"/>
              </a:spcAft>
              <a:buFont typeface="Wingdings 2"/>
              <a:buChar char=""/>
              <a:defRPr/>
            </a:pPr>
            <a:r>
              <a:rPr lang="ru-RU" b="1" i="1" dirty="0" smtClean="0">
                <a:latin typeface="Times New Roman" pitchFamily="18" charset="0"/>
                <a:cs typeface="Times New Roman" pitchFamily="18" charset="0"/>
              </a:rPr>
              <a:t> Подготовка игрового аппарата к исполнению. </a:t>
            </a:r>
          </a:p>
          <a:p>
            <a:pPr marL="274320" indent="-274320" fontAlgn="auto">
              <a:spcAft>
                <a:spcPts val="0"/>
              </a:spcAft>
              <a:buFont typeface="Wingdings 2"/>
              <a:buChar char=""/>
              <a:defRPr/>
            </a:pPr>
            <a:r>
              <a:rPr lang="ru-RU" b="1" i="1" dirty="0" smtClean="0">
                <a:latin typeface="Times New Roman" pitchFamily="18" charset="0"/>
                <a:cs typeface="Times New Roman" pitchFamily="18" charset="0"/>
              </a:rPr>
              <a:t>Игра  комплекса гамм. </a:t>
            </a:r>
          </a:p>
          <a:p>
            <a:pPr marL="274320" indent="-274320" fontAlgn="auto">
              <a:spcAft>
                <a:spcPts val="0"/>
              </a:spcAft>
              <a:buFont typeface="Wingdings 2"/>
              <a:buChar char=""/>
              <a:defRPr/>
            </a:pPr>
            <a:r>
              <a:rPr lang="ru-RU" b="1" i="1" dirty="0" smtClean="0">
                <a:latin typeface="Times New Roman" pitchFamily="18" charset="0"/>
                <a:cs typeface="Times New Roman" pitchFamily="18" charset="0"/>
              </a:rPr>
              <a:t>Показ ученицей музыкального произведения – «Фейерверк».</a:t>
            </a:r>
          </a:p>
          <a:p>
            <a:pPr marL="274320" indent="-274320" fontAlgn="auto">
              <a:spcAft>
                <a:spcPts val="0"/>
              </a:spcAft>
              <a:buFont typeface="Wingdings 2"/>
              <a:buChar char=""/>
              <a:defRPr/>
            </a:pPr>
            <a:r>
              <a:rPr lang="ru-RU" b="1" i="1" dirty="0" smtClean="0">
                <a:latin typeface="Times New Roman" pitchFamily="18" charset="0"/>
                <a:cs typeface="Times New Roman" pitchFamily="18" charset="0"/>
              </a:rPr>
              <a:t>Определение технических задач работы над произведением.</a:t>
            </a:r>
          </a:p>
          <a:p>
            <a:pPr marL="274320" indent="-274320" fontAlgn="auto">
              <a:spcAft>
                <a:spcPts val="0"/>
              </a:spcAft>
              <a:buFont typeface="Wingdings 2"/>
              <a:buChar char=""/>
              <a:defRPr/>
            </a:pPr>
            <a:r>
              <a:rPr lang="ru-RU" b="1" i="1" dirty="0" smtClean="0">
                <a:latin typeface="Times New Roman" pitchFamily="18" charset="0"/>
                <a:cs typeface="Times New Roman" pitchFamily="18" charset="0"/>
              </a:rPr>
              <a:t>Работа над пьесой по частям, игра методом «вариантов» наиболее трудных мест.</a:t>
            </a:r>
          </a:p>
          <a:p>
            <a:pPr marL="274320" indent="-274320" fontAlgn="auto">
              <a:spcAft>
                <a:spcPts val="0"/>
              </a:spcAft>
              <a:buFont typeface="Wingdings 2"/>
              <a:buChar char=""/>
              <a:defRPr/>
            </a:pPr>
            <a:r>
              <a:rPr lang="ru-RU" b="1" i="1" dirty="0" smtClean="0">
                <a:latin typeface="Times New Roman" pitchFamily="18" charset="0"/>
                <a:cs typeface="Times New Roman" pitchFamily="18" charset="0"/>
              </a:rPr>
              <a:t>Прослушивание в записи произведения в исполнении профессиональных музыкантов.</a:t>
            </a:r>
          </a:p>
          <a:p>
            <a:pPr marL="274320" indent="-274320" fontAlgn="auto">
              <a:spcAft>
                <a:spcPts val="0"/>
              </a:spcAft>
              <a:buFont typeface="Wingdings 2"/>
              <a:buChar char=""/>
              <a:defRPr/>
            </a:pPr>
            <a:r>
              <a:rPr lang="ru-RU" b="1" i="1" dirty="0" smtClean="0">
                <a:latin typeface="Times New Roman" pitchFamily="18" charset="0"/>
                <a:cs typeface="Times New Roman" pitchFamily="18" charset="0"/>
              </a:rPr>
              <a:t>Игра пьесы  в различных темпах.</a:t>
            </a:r>
          </a:p>
          <a:p>
            <a:pPr marL="274320" indent="-274320" fontAlgn="auto">
              <a:spcAft>
                <a:spcPts val="0"/>
              </a:spcAft>
              <a:buFont typeface="Wingdings 2"/>
              <a:buChar char=""/>
              <a:defRPr/>
            </a:pPr>
            <a:r>
              <a:rPr lang="ru-RU" b="1" i="1" dirty="0" smtClean="0">
                <a:latin typeface="Times New Roman" pitchFamily="18" charset="0"/>
                <a:cs typeface="Times New Roman" pitchFamily="18" charset="0"/>
              </a:rPr>
              <a:t>Исполнение произведения целиком, приобретающее характер сценического выступления;</a:t>
            </a:r>
          </a:p>
          <a:p>
            <a:pPr marL="274320" indent="-274320" fontAlgn="auto">
              <a:spcAft>
                <a:spcPts val="0"/>
              </a:spcAft>
              <a:buFont typeface="Wingdings 2"/>
              <a:buChar char=""/>
              <a:defRPr/>
            </a:pPr>
            <a:r>
              <a:rPr lang="ru-RU" b="1" i="1" dirty="0" smtClean="0">
                <a:latin typeface="Times New Roman" pitchFamily="18" charset="0"/>
                <a:cs typeface="Times New Roman" pitchFamily="18" charset="0"/>
              </a:rPr>
              <a:t> Этап информации о домашнем задании.   Подведение   итогов.</a:t>
            </a:r>
          </a:p>
          <a:p>
            <a:pPr marL="274320" indent="-274320" fontAlgn="auto">
              <a:spcAft>
                <a:spcPts val="0"/>
              </a:spcAft>
              <a:buFont typeface="Wingdings 2"/>
              <a:buChar char=""/>
              <a:defRPr/>
            </a:pPr>
            <a:endParaRPr lang="ru-RU" sz="2000" dirty="0" smtClean="0"/>
          </a:p>
          <a:p>
            <a:pPr marL="274320" indent="-274320" fontAlgn="auto">
              <a:spcAft>
                <a:spcPts val="0"/>
              </a:spcAft>
              <a:buFont typeface="Wingdings 2"/>
              <a:buChar char=""/>
              <a:defRPr/>
            </a:pPr>
            <a:endParaRPr lang="ru-RU" sz="1400" dirty="0"/>
          </a:p>
        </p:txBody>
      </p:sp>
    </p:spTree>
  </p:cSld>
  <p:clrMapOvr>
    <a:masterClrMapping/>
  </p:clrMapOvr>
  <p:transition spd="med">
    <p:cover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143000"/>
          </a:xfrm>
        </p:spPr>
        <p:txBody>
          <a:bodyPr/>
          <a:lstStyle/>
          <a:p>
            <a:pPr fontAlgn="auto">
              <a:spcAft>
                <a:spcPts val="0"/>
              </a:spcAft>
              <a:defRPr/>
            </a:pPr>
            <a:r>
              <a:rPr lang="ru-RU" u="sng" dirty="0" smtClean="0">
                <a:effectLst>
                  <a:outerShdw blurRad="38100" dist="38100" dir="2700000" algn="tl">
                    <a:srgbClr val="C0C0C0"/>
                  </a:outerShdw>
                </a:effectLst>
                <a:latin typeface="Times New Roman" pitchFamily="18" charset="0"/>
                <a:cs typeface="Times New Roman" pitchFamily="18" charset="0"/>
              </a:rPr>
              <a:t>Организационный этап :</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buFont typeface="Wingdings 2" pitchFamily="18" charset="2"/>
              <a:buNone/>
            </a:pPr>
            <a:r>
              <a:rPr lang="ru-RU" sz="4400" smtClean="0">
                <a:latin typeface="Times New Roman" pitchFamily="18" charset="0"/>
                <a:cs typeface="Times New Roman" pitchFamily="18" charset="0"/>
              </a:rPr>
              <a:t> </a:t>
            </a:r>
            <a:r>
              <a:rPr lang="ru-RU" sz="2800" b="1" i="1" smtClean="0">
                <a:effectLst>
                  <a:outerShdw blurRad="38100" dist="38100" dir="2700000" algn="tl">
                    <a:srgbClr val="C0C0C0"/>
                  </a:outerShdw>
                </a:effectLst>
                <a:latin typeface="Times New Roman" pitchFamily="18" charset="0"/>
                <a:cs typeface="Times New Roman" pitchFamily="18" charset="0"/>
              </a:rPr>
              <a:t>  </a:t>
            </a:r>
            <a:r>
              <a:rPr lang="ru-RU" sz="2400" b="1" i="1" smtClean="0">
                <a:effectLst>
                  <a:outerShdw blurRad="38100" dist="38100" dir="2700000" algn="tl">
                    <a:srgbClr val="C0C0C0"/>
                  </a:outerShdw>
                </a:effectLst>
                <a:latin typeface="Times New Roman" pitchFamily="18" charset="0"/>
                <a:cs typeface="Times New Roman" pitchFamily="18" charset="0"/>
              </a:rPr>
              <a:t>- приветствие учащейся;</a:t>
            </a:r>
          </a:p>
          <a:p>
            <a:pPr>
              <a:buFont typeface="Wingdings 2" pitchFamily="18" charset="2"/>
              <a:buNone/>
            </a:pPr>
            <a:r>
              <a:rPr lang="ru-RU" sz="2400" b="1" i="1" smtClean="0">
                <a:effectLst>
                  <a:outerShdw blurRad="38100" dist="38100" dir="2700000" algn="tl">
                    <a:srgbClr val="C0C0C0"/>
                  </a:outerShdw>
                </a:effectLst>
                <a:latin typeface="Times New Roman" pitchFamily="18" charset="0"/>
                <a:cs typeface="Times New Roman" pitchFamily="18" charset="0"/>
              </a:rPr>
              <a:t>     - постановка цели урока;</a:t>
            </a:r>
          </a:p>
          <a:p>
            <a:pPr>
              <a:buFont typeface="Wingdings 2" pitchFamily="18" charset="2"/>
              <a:buNone/>
            </a:pPr>
            <a:r>
              <a:rPr lang="ru-RU" sz="2400" b="1" i="1" smtClean="0">
                <a:effectLst>
                  <a:outerShdw blurRad="38100" dist="38100" dir="2700000" algn="tl">
                    <a:srgbClr val="C0C0C0"/>
                  </a:outerShdw>
                </a:effectLst>
                <a:latin typeface="Times New Roman" pitchFamily="18" charset="0"/>
                <a:cs typeface="Times New Roman" pitchFamily="18" charset="0"/>
              </a:rPr>
              <a:t>     - знакомство с задачами урока;</a:t>
            </a:r>
          </a:p>
          <a:p>
            <a:pPr>
              <a:buFont typeface="Wingdings 2" pitchFamily="18" charset="2"/>
              <a:buNone/>
            </a:pPr>
            <a:r>
              <a:rPr lang="ru-RU" sz="2400" b="1" i="1" smtClean="0">
                <a:effectLst>
                  <a:outerShdw blurRad="38100" dist="38100" dir="2700000" algn="tl">
                    <a:srgbClr val="C0C0C0"/>
                  </a:outerShdw>
                </a:effectLst>
                <a:latin typeface="Times New Roman" pitchFamily="18" charset="0"/>
                <a:cs typeface="Times New Roman" pitchFamily="18" charset="0"/>
              </a:rPr>
              <a:t>     - введение в тему, ход урока;</a:t>
            </a:r>
          </a:p>
          <a:p>
            <a:pPr>
              <a:buFont typeface="Wingdings 2" pitchFamily="18" charset="2"/>
              <a:buNone/>
            </a:pPr>
            <a:r>
              <a:rPr lang="ru-RU" sz="2400" b="1" i="1" smtClean="0">
                <a:effectLst>
                  <a:outerShdw blurRad="38100" dist="38100" dir="2700000" algn="tl">
                    <a:srgbClr val="C0C0C0"/>
                  </a:outerShdw>
                </a:effectLst>
                <a:latin typeface="Times New Roman" pitchFamily="18" charset="0"/>
                <a:cs typeface="Times New Roman" pitchFamily="18" charset="0"/>
              </a:rPr>
              <a:t>     </a:t>
            </a:r>
          </a:p>
          <a:p>
            <a:pPr>
              <a:buFont typeface="Wingdings 2" pitchFamily="18" charset="2"/>
              <a:buNone/>
            </a:pPr>
            <a:r>
              <a:rPr lang="ru-RU" sz="2400" b="1" i="1" smtClean="0">
                <a:effectLst>
                  <a:outerShdw blurRad="38100" dist="38100" dir="2700000" algn="tl">
                    <a:srgbClr val="C0C0C0"/>
                  </a:outerShdw>
                </a:effectLst>
                <a:latin typeface="Times New Roman" pitchFamily="18" charset="0"/>
                <a:cs typeface="Times New Roman" pitchFamily="18" charset="0"/>
              </a:rPr>
              <a:t>     Оборудование урока : </a:t>
            </a:r>
            <a:r>
              <a:rPr lang="ru-RU" sz="2400" b="1" smtClean="0">
                <a:latin typeface="Times New Roman" pitchFamily="18" charset="0"/>
                <a:cs typeface="Times New Roman" pitchFamily="18" charset="0"/>
              </a:rPr>
              <a:t>2 </a:t>
            </a:r>
            <a:r>
              <a:rPr lang="ru-RU" sz="2400" smtClean="0">
                <a:latin typeface="Times New Roman" pitchFamily="18" charset="0"/>
                <a:cs typeface="Times New Roman" pitchFamily="18" charset="0"/>
              </a:rPr>
              <a:t>аккордеона, компьютер,  аудио – видео  диски с записями  исполнения произведения профессиональными музыкантами,  пюпитр, нотный материал, метроном.</a:t>
            </a:r>
          </a:p>
          <a:p>
            <a:pPr>
              <a:buFont typeface="Wingdings 2" pitchFamily="18" charset="2"/>
              <a:buNone/>
            </a:pPr>
            <a:endParaRPr lang="ru-RU" sz="2800" b="1" i="1" smtClean="0">
              <a:effectLst>
                <a:outerShdw blurRad="38100" dist="38100" dir="2700000" algn="tl">
                  <a:srgbClr val="C0C0C0"/>
                </a:outerShdw>
              </a:effectLst>
            </a:endParaRPr>
          </a:p>
          <a:p>
            <a:endParaRPr lang="ru-RU" smtClean="0"/>
          </a:p>
        </p:txBody>
      </p:sp>
    </p:spTree>
  </p:cSld>
  <p:clrMapOvr>
    <a:masterClrMapping/>
  </p:clrMapOvr>
  <p:transition spd="med">
    <p:cover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537192"/>
          </a:xfrm>
        </p:spPr>
        <p:txBody>
          <a:bodyPr>
            <a:normAutofit fontScale="90000"/>
          </a:bodyPr>
          <a:lstStyle/>
          <a:p>
            <a:pPr algn="ctr" fontAlgn="auto">
              <a:spcAft>
                <a:spcPts val="0"/>
              </a:spcAft>
              <a:defRPr/>
            </a:pPr>
            <a:r>
              <a:rPr lang="ru-RU" dirty="0" smtClean="0">
                <a:effectLst>
                  <a:outerShdw blurRad="38100" dist="38100" dir="2700000" algn="tl">
                    <a:srgbClr val="C0C0C0"/>
                  </a:outerShdw>
                </a:effectLst>
                <a:latin typeface="Times New Roman" pitchFamily="18" charset="0"/>
                <a:cs typeface="Times New Roman" pitchFamily="18" charset="0"/>
              </a:rPr>
              <a:t>Введение в тему :</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142875" y="928688"/>
            <a:ext cx="7786688" cy="5786437"/>
          </a:xfrm>
        </p:spPr>
        <p:txBody>
          <a:bodyPr>
            <a:normAutofit/>
          </a:bodyPr>
          <a:lstStyle/>
          <a:p>
            <a:pPr indent="347663" algn="just">
              <a:lnSpc>
                <a:spcPct val="90000"/>
              </a:lnSpc>
              <a:spcBef>
                <a:spcPct val="0"/>
              </a:spcBef>
              <a:buFont typeface="Wingdings 2" pitchFamily="18" charset="2"/>
              <a:buNone/>
            </a:pPr>
            <a:r>
              <a:rPr lang="ru-RU" sz="3100" b="1" i="1" dirty="0" smtClean="0">
                <a:solidFill>
                  <a:srgbClr val="591F4D"/>
                </a:solidFill>
                <a:latin typeface="Times New Roman" pitchFamily="18" charset="0"/>
                <a:cs typeface="Times New Roman" pitchFamily="18" charset="0"/>
              </a:rPr>
              <a:t>            В музыкально-исполнительском искусстве технике отводится значительное место, в то же время техника - не самоцель, а лишь средство воплощения художественного содержания музыкального произведения. Всю технику аккордеониста можно разделить на мелкую и крупную, а также на технику игры мехом.  То есть,  все, чем занимается исполнитель-аккордеонист, начиная с прикосновения к клавише, есть техника.</a:t>
            </a:r>
          </a:p>
          <a:p>
            <a:pPr indent="347663">
              <a:lnSpc>
                <a:spcPct val="90000"/>
              </a:lnSpc>
            </a:pPr>
            <a:endParaRPr lang="ru-RU" sz="2400" dirty="0" smtClean="0">
              <a:solidFill>
                <a:srgbClr val="210F17"/>
              </a:solidFill>
              <a:latin typeface="Times New Roman" pitchFamily="18" charset="0"/>
              <a:cs typeface="Times New Roman" pitchFamily="18" charset="0"/>
            </a:endParaRPr>
          </a:p>
        </p:txBody>
      </p:sp>
    </p:spTree>
  </p:cSld>
  <p:clrMapOvr>
    <a:masterClrMapping/>
  </p:clrMapOvr>
  <p:transition spd="med">
    <p:cover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7239000" cy="785818"/>
          </a:xfrm>
        </p:spPr>
        <p:txBody>
          <a:bodyPr/>
          <a:lstStyle/>
          <a:p>
            <a:pPr algn="ctr" fontAlgn="auto">
              <a:spcAft>
                <a:spcPts val="0"/>
              </a:spcAft>
              <a:defRPr/>
            </a:pPr>
            <a:r>
              <a:rPr lang="ru-RU" sz="3200" dirty="0" smtClean="0">
                <a:effectLst>
                  <a:outerShdw blurRad="38100" dist="38100" dir="2700000" algn="tl">
                    <a:srgbClr val="C0C0C0"/>
                  </a:outerShdw>
                </a:effectLst>
                <a:latin typeface="Times New Roman" pitchFamily="18" charset="0"/>
                <a:cs typeface="Times New Roman" pitchFamily="18" charset="0"/>
              </a:rPr>
              <a:t>Введение в тему :</a:t>
            </a:r>
            <a:endParaRPr lang="ru-RU" sz="3200" dirty="0"/>
          </a:p>
        </p:txBody>
      </p:sp>
      <p:sp>
        <p:nvSpPr>
          <p:cNvPr id="3" name="Содержимое 2"/>
          <p:cNvSpPr>
            <a:spLocks noGrp="1"/>
          </p:cNvSpPr>
          <p:nvPr>
            <p:ph idx="1"/>
          </p:nvPr>
        </p:nvSpPr>
        <p:spPr>
          <a:xfrm>
            <a:off x="142875" y="1071563"/>
            <a:ext cx="7858125" cy="5643562"/>
          </a:xfrm>
        </p:spPr>
        <p:txBody>
          <a:bodyPr>
            <a:normAutofit/>
          </a:bodyPr>
          <a:lstStyle/>
          <a:p>
            <a:pPr algn="just">
              <a:buFont typeface="Wingdings 2" pitchFamily="18" charset="2"/>
              <a:buNone/>
            </a:pPr>
            <a:r>
              <a:rPr lang="ru-RU" b="1" i="1" smtClean="0">
                <a:solidFill>
                  <a:srgbClr val="591F4D"/>
                </a:solidFill>
                <a:latin typeface="Times New Roman" pitchFamily="18" charset="0"/>
                <a:cs typeface="Times New Roman" pitchFamily="18" charset="0"/>
              </a:rPr>
              <a:t>    Материалом для приобретения  двигательных навыков и развития  техники  на аккордеоне, впрочем как и на других инструментах, служат гаммы, арпеджио, аккорды, специальные упражнения, этюды. Итак,  на каждом уроке необходимо отводить время для работы над техникой, проверять результаты домашних заданий ученика по освоению инструктивного материала. Изучение различных видов техники надо осуществлять в определенной последовательности и закреплять достигнутое во время исполнения художественных произведений. Исполнительские приемы следует постоянно совершенствовать.</a:t>
            </a:r>
            <a:endParaRPr lang="ru-RU" sz="2400" b="1" i="1" smtClean="0"/>
          </a:p>
        </p:txBody>
      </p:sp>
    </p:spTree>
  </p:cSld>
  <p:clrMapOvr>
    <a:masterClrMapping/>
  </p:clrMapOvr>
  <p:transition spd="med">
    <p:cover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sz="4000" dirty="0" smtClean="0">
                <a:latin typeface="Times New Roman" pitchFamily="18" charset="0"/>
                <a:cs typeface="Times New Roman" pitchFamily="18" charset="0"/>
              </a:rPr>
              <a:t>Подготовка игрового аппарата к исполнению :</a:t>
            </a:r>
            <a:endParaRPr lang="ru-RU" dirty="0">
              <a:latin typeface="Times New Roman" pitchFamily="18" charset="0"/>
              <a:cs typeface="Times New Roman" pitchFamily="18" charset="0"/>
            </a:endParaRPr>
          </a:p>
        </p:txBody>
      </p:sp>
      <p:sp>
        <p:nvSpPr>
          <p:cNvPr id="5" name="Содержимое 4"/>
          <p:cNvSpPr>
            <a:spLocks noGrp="1"/>
          </p:cNvSpPr>
          <p:nvPr>
            <p:ph sz="half" idx="2"/>
          </p:nvPr>
        </p:nvSpPr>
        <p:spPr>
          <a:xfrm>
            <a:off x="4178300" y="1600200"/>
            <a:ext cx="3894162" cy="5257800"/>
          </a:xfrm>
        </p:spPr>
        <p:txBody>
          <a:bodyPr>
            <a:normAutofit/>
          </a:bodyPr>
          <a:lstStyle/>
          <a:p>
            <a:pPr marL="274320" indent="-274320" algn="ctr" fontAlgn="auto">
              <a:spcAft>
                <a:spcPts val="0"/>
              </a:spcAft>
              <a:buFont typeface="Wingdings 2"/>
              <a:buNone/>
              <a:defRPr/>
            </a:pPr>
            <a:r>
              <a:rPr lang="ru-RU" b="1" dirty="0" smtClean="0">
                <a:solidFill>
                  <a:schemeClr val="tx2">
                    <a:lumMod val="50000"/>
                  </a:schemeClr>
                </a:solidFill>
                <a:latin typeface="Times New Roman" pitchFamily="18" charset="0"/>
                <a:cs typeface="Times New Roman" pitchFamily="18" charset="0"/>
              </a:rPr>
              <a:t>    </a:t>
            </a:r>
            <a:r>
              <a:rPr lang="ru-RU" sz="3200" b="1" i="1" dirty="0" smtClean="0">
                <a:solidFill>
                  <a:schemeClr val="tx2">
                    <a:lumMod val="50000"/>
                  </a:schemeClr>
                </a:solidFill>
                <a:latin typeface="Times New Roman" pitchFamily="18" charset="0"/>
                <a:cs typeface="Times New Roman" pitchFamily="18" charset="0"/>
              </a:rPr>
              <a:t>Упражнения следует рассматривать как эффективное средство для развития игровой техники ученика -его умений и навыков</a:t>
            </a:r>
            <a:r>
              <a:rPr lang="ru-RU" b="1" i="1" dirty="0" smtClean="0">
                <a:solidFill>
                  <a:schemeClr val="tx2">
                    <a:lumMod val="50000"/>
                  </a:schemeClr>
                </a:solidFill>
                <a:latin typeface="Times New Roman" pitchFamily="18" charset="0"/>
                <a:cs typeface="Times New Roman" pitchFamily="18" charset="0"/>
              </a:rPr>
              <a:t>. </a:t>
            </a:r>
            <a:endParaRPr lang="ru-RU" i="1" dirty="0">
              <a:solidFill>
                <a:schemeClr val="tx2">
                  <a:lumMod val="50000"/>
                </a:schemeClr>
              </a:solidFill>
              <a:latin typeface="Times New Roman" pitchFamily="18" charset="0"/>
              <a:cs typeface="Times New Roman" pitchFamily="18" charset="0"/>
            </a:endParaRPr>
          </a:p>
        </p:txBody>
      </p:sp>
      <p:pic>
        <p:nvPicPr>
          <p:cNvPr id="8" name="Содержимое 7" descr="IMG_1996.jpg"/>
          <p:cNvPicPr>
            <a:picLocks noGrp="1" noChangeAspect="1"/>
          </p:cNvPicPr>
          <p:nvPr>
            <p:ph sz="half" idx="1"/>
          </p:nvPr>
        </p:nvPicPr>
        <p:blipFill>
          <a:blip r:embed="rId2"/>
          <a:stretch>
            <a:fillRect/>
          </a:stretch>
        </p:blipFill>
        <p:spPr>
          <a:xfrm>
            <a:off x="142875" y="2000250"/>
            <a:ext cx="4037013" cy="3214688"/>
          </a:xfrm>
          <a:effectLst>
            <a:outerShdw blurRad="292100" dist="139700" dir="2700000" algn="tl" rotWithShape="0">
              <a:srgbClr val="333333">
                <a:alpha val="65000"/>
              </a:srgbClr>
            </a:outerShdw>
          </a:effectLst>
        </p:spPr>
      </p:pic>
    </p:spTree>
  </p:cSld>
  <p:clrMapOvr>
    <a:masterClrMapping/>
  </p:clrMapOvr>
  <p:transition spd="med">
    <p:cover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1917</TotalTime>
  <Words>1052</Words>
  <Application>Microsoft Office PowerPoint</Application>
  <PresentationFormat>Экран (4:3)</PresentationFormat>
  <Paragraphs>108</Paragraphs>
  <Slides>22</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Изящная</vt:lpstr>
      <vt:lpstr> муниципальное автономное образовательное учреждение дополнительного образования детей в области культуры Белоярского района   «Детская школа искусств г. Белоярский»</vt:lpstr>
      <vt:lpstr>Цель  урока: </vt:lpstr>
      <vt:lpstr>Задачи :</vt:lpstr>
      <vt:lpstr> Методы: </vt:lpstr>
      <vt:lpstr>Ход урока:  </vt:lpstr>
      <vt:lpstr>Организационный этап :</vt:lpstr>
      <vt:lpstr>Введение в тему :</vt:lpstr>
      <vt:lpstr>Введение в тему :</vt:lpstr>
      <vt:lpstr>Подготовка игрового аппарата к исполнению :</vt:lpstr>
      <vt:lpstr>Игра  комплекса гамм :  </vt:lpstr>
      <vt:lpstr>Игра  комплекса  гамм :</vt:lpstr>
      <vt:lpstr>Показ ученицей музыкального произведения – «Фейерверк» : </vt:lpstr>
      <vt:lpstr>Определение технических задач работы над произведением :</vt:lpstr>
      <vt:lpstr>Определение технических задач работы над произведением :</vt:lpstr>
      <vt:lpstr>Определение технических задач работы над произведением :</vt:lpstr>
      <vt:lpstr>Работа над пьесой по частям, игра методом «вариантов» наиболее трудных мест : </vt:lpstr>
      <vt:lpstr>Работа над пьесой по частям, игра методом «вариантов» наиболее трудных мест: </vt:lpstr>
      <vt:lpstr>Прослушивание в записи произведения в исполнении профессиональных музыкантов </vt:lpstr>
      <vt:lpstr>Игра пьесы  в различных темпах : </vt:lpstr>
      <vt:lpstr>Игра пьесы  в различных темпах : </vt:lpstr>
      <vt:lpstr>Этап   информации  о  домашнем задании,  Подведение   итогов: </vt:lpstr>
      <vt:lpstr>Спасибо за внимание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dc:title>
  <dc:creator>Admin</dc:creator>
  <cp:lastModifiedBy>Admin</cp:lastModifiedBy>
  <cp:revision>463</cp:revision>
  <dcterms:created xsi:type="dcterms:W3CDTF">2011-12-03T14:55:05Z</dcterms:created>
  <dcterms:modified xsi:type="dcterms:W3CDTF">2012-03-07T03:41:51Z</dcterms:modified>
</cp:coreProperties>
</file>