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8" r:id="rId4"/>
    <p:sldId id="257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5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00108"/>
            <a:ext cx="70009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7146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657EE-A16E-40BD-B8CA-285D2634BF6C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4CFD2-1A07-4994-B28B-AE0F663AE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59CF4-F03A-43F3-BE55-EBA12CD79DFF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194FF-23E0-46BE-881D-BF1F1CB76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92283-508E-49CE-949C-336273DB9987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33326-F008-4419-B1A6-A0E79E76E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35EF-C942-43C5-9D88-D50EB15CB485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C7D4-115E-4698-B037-EDBE4526C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9341A-494E-47DB-8AB8-95D5B49D0BA3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CEECE-61CA-41F0-B84A-C2ABE855F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2A9A7-4B7D-4441-B2FF-33A341FE2BA0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4FF01-F533-48C1-9495-2D42DBC61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91955-8132-45A1-AFB2-6E5F3F202237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3A5AE-B6D8-4024-8207-D9F030680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D5CC8-A722-460C-98DB-5BC73EB492C2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6599-505A-48F0-B523-1BA6E7327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4DF68-E63B-447F-97EB-6F79F47A1B18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6AB46-88E3-4509-9B25-FE6A16010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6AF6-1373-41C1-8A6D-158D786097AA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BC3A-9949-4CFE-8DE9-E9D36A68B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BEBE-733D-4F91-B3FA-D9593131D630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3D7B3-8AEA-41BE-86A1-34DAA49F3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949836-A849-402D-A1C0-9AAA0E1C3683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FC857B-DAD7-43B3-A656-E452E03C9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7780" cmpd="sng">
            <a:solidFill>
              <a:srgbClr val="FFFFFF"/>
            </a:solidFill>
            <a:prstDash val="solid"/>
            <a:miter lim="800000"/>
          </a:ln>
          <a:solidFill>
            <a:schemeClr val="tx1"/>
          </a:solidFill>
          <a:effectLst>
            <a:outerShdw blurRad="50800" algn="tl" rotWithShape="0">
              <a:srgbClr val="00000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908720"/>
            <a:ext cx="769457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ibl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Тема урока: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«Правило округления натуральных чисел»</a:t>
            </a:r>
            <a:endParaRPr kumimoji="0" lang="ru-RU" sz="4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69960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Долина реки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Мидаграбиндон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0" name="Picture 2" descr="Поход по Северной Осетии с восхождением на Казбек, Кавказ, ЭкстримГи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280920" cy="3387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484784"/>
            <a:ext cx="83529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19075" algn="l"/>
                <a:tab pos="1584325" algn="l"/>
                <a:tab pos="2478088" algn="l"/>
                <a:tab pos="3406775" algn="l"/>
              </a:tabLs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Округлите до подчеркнутого разряда</a:t>
            </a:r>
          </a:p>
          <a:p>
            <a:pPr lvl="0">
              <a:tabLst>
                <a:tab pos="219075" algn="l"/>
                <a:tab pos="1584325" algn="l"/>
                <a:tab pos="2478088" algn="l"/>
                <a:tab pos="3406775" algn="l"/>
              </a:tabLst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219075" algn="l"/>
                <a:tab pos="1584325" algn="l"/>
                <a:tab pos="2478088" algn="l"/>
                <a:tab pos="3406775" algn="l"/>
              </a:tabLs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	 188</a:t>
            </a:r>
            <a:r>
              <a:rPr lang="ru-RU" sz="2000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	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18800	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18860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19000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219075" algn="l"/>
                <a:tab pos="1584325" algn="l"/>
                <a:tab pos="2478088" algn="l"/>
                <a:tab pos="3406775" algn="l"/>
              </a:tabLs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2. 3</a:t>
            </a:r>
            <a:r>
              <a:rPr lang="ru-RU" sz="2000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43	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—3100           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—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300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3000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219075" algn="l"/>
                <a:tab pos="1584325" algn="l"/>
                <a:tab pos="2478088" algn="l"/>
                <a:tab pos="3406775" algn="l"/>
              </a:tabLs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	 </a:t>
            </a:r>
            <a:r>
              <a:rPr lang="ru-RU" sz="2000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2588	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62000	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60000	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70000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219075" algn="l"/>
                <a:tab pos="1584325" algn="l"/>
                <a:tab pos="2478088" algn="l"/>
                <a:tab pos="3406775" algn="l"/>
              </a:tabLs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	 2</a:t>
            </a:r>
            <a:r>
              <a:rPr lang="ru-RU" sz="2000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	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280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200	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210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219075" algn="l"/>
                <a:tab pos="1584325" algn="l"/>
                <a:tab pos="2478088" algn="l"/>
                <a:tab pos="3406775" algn="l"/>
              </a:tabLs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	 2</a:t>
            </a:r>
            <a:r>
              <a:rPr lang="ru-RU" sz="2000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342	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— 27000        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—2600	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— 26000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219075" algn="l"/>
                <a:tab pos="1584325" algn="l"/>
                <a:tab pos="2478088" algn="l"/>
                <a:tab pos="3406775" algn="l"/>
              </a:tabLs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6.	 7</a:t>
            </a:r>
            <a:r>
              <a:rPr lang="ru-RU" sz="2000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69	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7200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7100	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—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7000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219075" algn="l"/>
                <a:tab pos="1584325" algn="l"/>
                <a:tab pos="2478088" algn="l"/>
                <a:tab pos="3406775" algn="l"/>
              </a:tabLs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7.	 3</a:t>
            </a:r>
            <a:r>
              <a:rPr lang="ru-RU" sz="2000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672340	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— 32000000 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33000000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— 320000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219075" algn="l"/>
                <a:tab pos="1584325" algn="l"/>
                <a:tab pos="2478088" algn="l"/>
                <a:tab pos="3406775" algn="l"/>
              </a:tabLs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8.	 51</a:t>
            </a:r>
            <a:r>
              <a:rPr lang="ru-RU" sz="2000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908	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— 510000     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520000   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600000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48680"/>
            <a:ext cx="674736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«Дешифровщик».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476672"/>
            <a:ext cx="553767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Водопад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Зейгалан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9" name="Picture 7" descr="Зейгалан или Большой Зейгеланский водопад - БАШТУРИСТ. Туриз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76250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7" name="Picture 5" descr="Большой Зейгелан - Россия, Республика Северная Осетия-Алания - Фотографии на карт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248427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 descr="Ледолазанье. Кавказ. Северная Осетия. Ущелье Мидаграбин / Ледолазание / Mountain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006379"/>
            <a:ext cx="2276252" cy="324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71625"/>
            <a:ext cx="12144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79712" y="1268760"/>
            <a:ext cx="61744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924944"/>
            <a:ext cx="37444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РТ, часть 1, </a:t>
            </a:r>
          </a:p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№ 39, 40.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7704" y="1700808"/>
            <a:ext cx="655272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1" indent="228600" eaLnBrk="0" hangingPunct="0">
              <a:tabLst>
                <a:tab pos="436563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Вычислите:</a:t>
            </a:r>
          </a:p>
          <a:p>
            <a:pPr lvl="1" indent="228600" eaLnBrk="0" hangingPunct="0">
              <a:tabLst>
                <a:tab pos="436563" algn="l"/>
              </a:tabLst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indent="-7938" eaLnBrk="0" hangingPunct="0">
              <a:tabLst>
                <a:tab pos="360363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4·8-1;          7·6-2;              3·9 + 7;       9·9-8;   </a:t>
            </a:r>
          </a:p>
          <a:p>
            <a:pPr lvl="1" indent="-7938" eaLnBrk="0" hangingPunct="0">
              <a:tabLst>
                <a:tab pos="360363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8·4 + 1;       6·7 + 2;     9·3 + 5;       6·6+7.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548680"/>
            <a:ext cx="4926733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228600">
              <a:tabLst>
                <a:tab pos="436563" algn="l"/>
              </a:tabLst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Устная работа.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692696"/>
            <a:ext cx="472892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Прочитать число: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564904"/>
            <a:ext cx="3786614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/>
            <a:r>
              <a:rPr lang="ru-RU" sz="4800" b="1" smtClean="0">
                <a:solidFill>
                  <a:schemeClr val="tx2">
                    <a:lumMod val="75000"/>
                  </a:schemeClr>
                </a:solidFill>
              </a:rPr>
              <a:t>3756914578 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95736" y="404664"/>
            <a:ext cx="50405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классу. </a:t>
            </a:r>
            <a:endParaRPr kumimoji="0" lang="ru-RU" sz="4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87624" y="1268760"/>
            <a:ext cx="763284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Выбрать предложения, в которых речь идет о приближенных значениях.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. В корзине 17 грибов.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 Расстояние между ст.Архонская и Владикавказом равно 12 км.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 На полке 40 книг.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 Население нашей станицы 12000 тысяч человек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. В алфавите 33 буквы.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Фотографии автора :: TDI2 :: Клуб Foto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280920" cy="1256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67744" y="404664"/>
            <a:ext cx="532998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Главный Кавказский Хребет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92896"/>
            <a:ext cx="108664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Уазахох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62" name="Picture 6" descr="Галерея - Категория: Нац. парк Алания - Файл: Гора Уаза-хох - Заповедная Росс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2304256" cy="153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4" name="Picture 8" descr="Восточная Дигория, Уалагком, январь 2007 (Северная Осетия-Алания, Россия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924944"/>
            <a:ext cx="244827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851920" y="2492896"/>
            <a:ext cx="113492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Кионхох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492896"/>
            <a:ext cx="125758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Кариухох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66" name="Picture 10" descr="Фотографии автора :: Нарцисс :: Клуб Foto.ru"/>
          <p:cNvPicPr>
            <a:picLocks noChangeAspect="1" noChangeArrowheads="1"/>
          </p:cNvPicPr>
          <p:nvPr/>
        </p:nvPicPr>
        <p:blipFill>
          <a:blip r:embed="rId5" cstate="print"/>
          <a:srcRect l="3780" r="5501" b="29347"/>
          <a:stretch>
            <a:fillRect/>
          </a:stretch>
        </p:blipFill>
        <p:spPr bwMode="auto">
          <a:xfrm>
            <a:off x="6300192" y="2924944"/>
            <a:ext cx="2232248" cy="153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339752" y="4653136"/>
            <a:ext cx="111370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Тбаухох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68" name="Picture 12" descr="Уациллахох. Западная вершина массива Тбаухох, северный гребень Донченты. Ноябрь 2008 г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5085184"/>
            <a:ext cx="244827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076056" y="4653136"/>
            <a:ext cx="191571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Столовая гора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70" name="Picture 14" descr="alfiyakh: О вкусах не спорят?"/>
          <p:cNvPicPr>
            <a:picLocks noChangeAspect="1" noChangeArrowheads="1"/>
          </p:cNvPicPr>
          <p:nvPr/>
        </p:nvPicPr>
        <p:blipFill>
          <a:blip r:embed="rId7" cstate="print"/>
          <a:srcRect r="23141" b="31980"/>
          <a:stretch>
            <a:fillRect/>
          </a:stretch>
        </p:blipFill>
        <p:spPr bwMode="auto">
          <a:xfrm>
            <a:off x="4860032" y="5054492"/>
            <a:ext cx="2437985" cy="139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6624736" cy="83099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Подчеркните разряд, до которого нужно округлить число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772816"/>
            <a:ext cx="6624736" cy="83099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Сравните цифру, расположенную справа от этого разряда, с цифрой 5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140968"/>
            <a:ext cx="3240360" cy="83099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Эта цифра, меньше 5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140968"/>
            <a:ext cx="4032448" cy="83099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Эта цифра 5 или цифра, больше 5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221088"/>
            <a:ext cx="3240360" cy="2308324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Заманите нулями все цифры, расположенные правее подчеркнутого разряда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365104"/>
            <a:ext cx="4104456" cy="193899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Увеличьте цифру подчеркнутого разряда на 1 и все цифры, расположенные правее нее, замените нулями</a:t>
            </a:r>
            <a:endParaRPr lang="ru-RU" sz="2400" dirty="0"/>
          </a:p>
        </p:txBody>
      </p:sp>
      <p:cxnSp>
        <p:nvCxnSpPr>
          <p:cNvPr id="9" name="Прямая со стрелкой 8"/>
          <p:cNvCxnSpPr>
            <a:stCxn id="2" idx="2"/>
            <a:endCxn id="3" idx="0"/>
          </p:cNvCxnSpPr>
          <p:nvPr/>
        </p:nvCxnSpPr>
        <p:spPr>
          <a:xfrm>
            <a:off x="4572000" y="1379677"/>
            <a:ext cx="0" cy="393139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2"/>
          </p:cNvCxnSpPr>
          <p:nvPr/>
        </p:nvCxnSpPr>
        <p:spPr>
          <a:xfrm flipH="1">
            <a:off x="2267744" y="2603813"/>
            <a:ext cx="2304256" cy="465147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  <a:endCxn id="5" idx="0"/>
          </p:cNvCxnSpPr>
          <p:nvPr/>
        </p:nvCxnSpPr>
        <p:spPr>
          <a:xfrm>
            <a:off x="4572000" y="2603813"/>
            <a:ext cx="2016224" cy="537155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  <a:endCxn id="6" idx="0"/>
          </p:cNvCxnSpPr>
          <p:nvPr/>
        </p:nvCxnSpPr>
        <p:spPr>
          <a:xfrm>
            <a:off x="2159732" y="3971965"/>
            <a:ext cx="0" cy="249123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  <a:endCxn id="7" idx="0"/>
          </p:cNvCxnSpPr>
          <p:nvPr/>
        </p:nvCxnSpPr>
        <p:spPr>
          <a:xfrm>
            <a:off x="6588224" y="3971965"/>
            <a:ext cx="36004" cy="393139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Прочитайте записи и скажите, до какого разряда округлены числа:</a:t>
            </a:r>
          </a:p>
          <a:p>
            <a:pPr marL="514350" indent="-514350">
              <a:buAutoNum type="arabicPeriod"/>
            </a:pP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428875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486 573 ≈486 570;</a:t>
            </a:r>
          </a:p>
          <a:p>
            <a:pPr marL="2428875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486 573 ≈ 487 000;</a:t>
            </a:r>
          </a:p>
          <a:p>
            <a:pPr marL="2428875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486 573 ≈ 500 000;	  </a:t>
            </a:r>
          </a:p>
          <a:p>
            <a:pPr marL="2428875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2 175 309 ≈ 2 000 000;</a:t>
            </a:r>
          </a:p>
          <a:p>
            <a:pPr marL="2428875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2 175 309 ≈ 2 180 000;                 </a:t>
            </a:r>
          </a:p>
          <a:p>
            <a:pPr marL="2428875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2 175 309 ≈ 2 175 300.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2564904"/>
          <a:ext cx="8208912" cy="184730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24136"/>
                <a:gridCol w="1080120"/>
                <a:gridCol w="1440160"/>
                <a:gridCol w="1008112"/>
                <a:gridCol w="936104"/>
                <a:gridCol w="1324805"/>
                <a:gridCol w="1195475"/>
              </a:tblGrid>
              <a:tr h="1080120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Миллиона 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Сотен тысяч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Десятков тысяч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тысяч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сотен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десятков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единиц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7188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 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 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 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55576" y="836712"/>
            <a:ext cx="78608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Округлите число 73816294 до: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43808" y="2348880"/>
            <a:ext cx="47525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У, № 149.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У, № 151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(устно).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У, № 153.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764704"/>
            <a:ext cx="7573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 упражнений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клетка с красной рамко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клетка с красной рамкой</Template>
  <TotalTime>117</TotalTime>
  <Words>253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Презентация клетка с красной рамкой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Марина</cp:lastModifiedBy>
  <cp:revision>17</cp:revision>
  <dcterms:created xsi:type="dcterms:W3CDTF">2011-07-30T18:26:11Z</dcterms:created>
  <dcterms:modified xsi:type="dcterms:W3CDTF">2015-01-09T19:10:19Z</dcterms:modified>
</cp:coreProperties>
</file>