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4"/>
  </p:notesMasterIdLst>
  <p:sldIdLst>
    <p:sldId id="256" r:id="rId2"/>
    <p:sldId id="313" r:id="rId3"/>
    <p:sldId id="314" r:id="rId4"/>
    <p:sldId id="302" r:id="rId5"/>
    <p:sldId id="261" r:id="rId6"/>
    <p:sldId id="303" r:id="rId7"/>
    <p:sldId id="262" r:id="rId8"/>
    <p:sldId id="263" r:id="rId9"/>
    <p:sldId id="278" r:id="rId10"/>
    <p:sldId id="304" r:id="rId11"/>
    <p:sldId id="279" r:id="rId12"/>
    <p:sldId id="280" r:id="rId13"/>
    <p:sldId id="281" r:id="rId14"/>
    <p:sldId id="282" r:id="rId15"/>
    <p:sldId id="268" r:id="rId16"/>
    <p:sldId id="305" r:id="rId17"/>
    <p:sldId id="283" r:id="rId18"/>
    <p:sldId id="284" r:id="rId19"/>
    <p:sldId id="285" r:id="rId20"/>
    <p:sldId id="264" r:id="rId21"/>
    <p:sldId id="270" r:id="rId22"/>
    <p:sldId id="269" r:id="rId23"/>
    <p:sldId id="286" r:id="rId24"/>
    <p:sldId id="287" r:id="rId25"/>
    <p:sldId id="312" r:id="rId26"/>
    <p:sldId id="288" r:id="rId27"/>
    <p:sldId id="292" r:id="rId28"/>
    <p:sldId id="293" r:id="rId29"/>
    <p:sldId id="294" r:id="rId30"/>
    <p:sldId id="265" r:id="rId31"/>
    <p:sldId id="308" r:id="rId32"/>
    <p:sldId id="309" r:id="rId33"/>
    <p:sldId id="289" r:id="rId34"/>
    <p:sldId id="290" r:id="rId35"/>
    <p:sldId id="311" r:id="rId36"/>
    <p:sldId id="291" r:id="rId37"/>
    <p:sldId id="295" r:id="rId38"/>
    <p:sldId id="310" r:id="rId39"/>
    <p:sldId id="296" r:id="rId40"/>
    <p:sldId id="297" r:id="rId41"/>
    <p:sldId id="298" r:id="rId42"/>
    <p:sldId id="299" r:id="rId43"/>
    <p:sldId id="306" r:id="rId44"/>
    <p:sldId id="300" r:id="rId45"/>
    <p:sldId id="307" r:id="rId46"/>
    <p:sldId id="301" r:id="rId47"/>
    <p:sldId id="316" r:id="rId48"/>
    <p:sldId id="317" r:id="rId49"/>
    <p:sldId id="272" r:id="rId50"/>
    <p:sldId id="274" r:id="rId51"/>
    <p:sldId id="275" r:id="rId52"/>
    <p:sldId id="276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6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CED71-622C-420F-AD78-3753555427AF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5482-3ADE-4CE6-B5D0-E156CFA077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5482-3ADE-4CE6-B5D0-E156CFA0778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CB9635-A139-462E-858A-1ECD80B989C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3942E-8F89-457B-8E19-B97B124D5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CB9635-A139-462E-858A-1ECD80B989C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3942E-8F89-457B-8E19-B97B124D5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CB9635-A139-462E-858A-1ECD80B989C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3942E-8F89-457B-8E19-B97B124D5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CB9635-A139-462E-858A-1ECD80B989C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3942E-8F89-457B-8E19-B97B124D5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CB9635-A139-462E-858A-1ECD80B989C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3942E-8F89-457B-8E19-B97B124D5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CB9635-A139-462E-858A-1ECD80B989C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3942E-8F89-457B-8E19-B97B124D5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CB9635-A139-462E-858A-1ECD80B989C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3942E-8F89-457B-8E19-B97B124D5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CB9635-A139-462E-858A-1ECD80B989C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3942E-8F89-457B-8E19-B97B124D5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CB9635-A139-462E-858A-1ECD80B989C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3942E-8F89-457B-8E19-B97B124D5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CB9635-A139-462E-858A-1ECD80B989C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3942E-8F89-457B-8E19-B97B124D5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CB9635-A139-462E-858A-1ECD80B989C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B3942E-8F89-457B-8E19-B97B124D51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7CB9635-A139-462E-858A-1ECD80B989C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7B3942E-8F89-457B-8E19-B97B124D5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dissolve/>
    <p:sndAc>
      <p:stSnd loop="1"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1\Downloads\&#1048;&#1079;%20&#1084;&#1091;&#1083;&#1100;&#1090;&#1092;&#1080;&#1083;&#1100;&#1084;&#1086;&#1074;%20-%20&#1055;&#1077;&#1089;&#1077;&#1085;&#1082;&#1072;-&#1095;&#1091;&#1076;&#1077;&#1089;&#1077;&#1085;&#1082;&#1072;%20(minus%202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Актуальные проблемы речевого развития дошкольников в </a:t>
            </a:r>
            <a:r>
              <a:rPr lang="ru-RU" dirty="0" err="1" smtClean="0"/>
              <a:t>общеразвивающих</a:t>
            </a:r>
            <a:r>
              <a:rPr lang="ru-RU" dirty="0" smtClean="0"/>
              <a:t> группах ДОУ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098" name="Picture 2" descr="C:\Users\user1\Downloads\23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692696"/>
            <a:ext cx="4381500" cy="3086100"/>
          </a:xfrm>
          <a:prstGeom prst="rect">
            <a:avLst/>
          </a:prstGeom>
          <a:noFill/>
        </p:spPr>
      </p:pic>
      <p:pic>
        <p:nvPicPr>
          <p:cNvPr id="12" name="Из мультфильмов - Песенка-чудесенка (minus 2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Четкое произношение ритмического текста и стихов под музыку, развивает музыкальный слух, воображение, чувства слова. Каждое слово, слог, звук, произносятся осмысленно, с искренним отношением. Чем четче произносят, тем лучше двигаются воспитанники. Такая методика помогает постигать речевую культуру, способствует координации.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2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6" name="Содержимое 5" descr="IMG_22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2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6" name="Содержимое 5" descr="IMG_22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2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6" name="Содержимое 5" descr="IMG_22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22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6" name="Содержимое 5" descr="IMG_22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1\Downloads\slide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03135" y="530225"/>
            <a:ext cx="5583767" cy="41878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/>
              <a:t>Музыкальное воспитание</a:t>
            </a:r>
            <a:r>
              <a:rPr lang="ru-RU" b="1" i="1" dirty="0" smtClean="0"/>
              <a:t> </a:t>
            </a:r>
            <a:r>
              <a:rPr lang="ru-RU" dirty="0" smtClean="0"/>
              <a:t>детей в детском саду имеет большое значение для развития речи воспитанников.</a:t>
            </a:r>
          </a:p>
          <a:p>
            <a:r>
              <a:rPr lang="ru-RU" dirty="0" smtClean="0"/>
              <a:t>Основная задача музыкального воспитания: воспитывать любовь и интерес к музыки.</a:t>
            </a:r>
          </a:p>
          <a:p>
            <a:r>
              <a:rPr lang="ru-RU" dirty="0" smtClean="0"/>
              <a:t>Эта задача решается путем развития музыкального восприятия и слуха. Основополагающий принцип проведения музыкальных занятий является взаимосвязь речи, музыки и движения. Именно музыка является организующим и руководящим началом.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2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8" name="Содержимое 7" descr="IMG_22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3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8" name="Содержимое 7" descr="IMG_23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3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6" name="Содержимое 5" descr="IMG_23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i="1" dirty="0" smtClean="0"/>
          </a:p>
          <a:p>
            <a:pPr>
              <a:buNone/>
            </a:pPr>
            <a:r>
              <a:rPr lang="ru-RU" b="1" dirty="0" smtClean="0"/>
              <a:t>Цель: </a:t>
            </a:r>
            <a:endParaRPr lang="en-US" b="1" dirty="0" smtClean="0"/>
          </a:p>
          <a:p>
            <a:r>
              <a:rPr lang="ru-RU" dirty="0" smtClean="0">
                <a:latin typeface="Times New Roman" pitchFamily="18" charset="0"/>
              </a:rPr>
              <a:t>Повышение компетентности  и успешности педагогов  в  обучении и развитии речевых навыков у воспитанников дошкольного возраста.</a:t>
            </a:r>
            <a:endParaRPr lang="ru-RU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005-005-Stimulirovanie-konchikov-paltsev-dvizhenie-kistjami-ru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354"/>
            <a:ext cx="3932238" cy="2949179"/>
          </a:xfrm>
        </p:spPr>
      </p:pic>
      <p:pic>
        <p:nvPicPr>
          <p:cNvPr id="6" name="Содержимое 5" descr="0001-001-Palchikovaja-gimnastik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250950"/>
            <a:ext cx="3930650" cy="2947988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lide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«Организация речевого развития»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Выступление воспитателей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общеразвивающих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групп ДОУ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 младшая </a:t>
            </a:r>
            <a:r>
              <a:rPr lang="ru-RU" dirty="0" err="1" smtClean="0"/>
              <a:t>общеразвивающая</a:t>
            </a:r>
            <a:r>
              <a:rPr lang="ru-RU" dirty="0" smtClean="0"/>
              <a:t> группа</a:t>
            </a:r>
            <a:endParaRPr lang="ru-RU" dirty="0"/>
          </a:p>
        </p:txBody>
      </p:sp>
      <p:pic>
        <p:nvPicPr>
          <p:cNvPr id="5" name="Содержимое 4" descr="DSCN26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249435"/>
            <a:ext cx="3931920" cy="2951018"/>
          </a:xfrm>
        </p:spPr>
      </p:pic>
      <p:pic>
        <p:nvPicPr>
          <p:cNvPr id="6" name="Содержимое 5" descr="DSCN29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251989"/>
            <a:ext cx="3930650" cy="2945910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29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249435"/>
            <a:ext cx="3931920" cy="2951018"/>
          </a:xfrm>
        </p:spPr>
      </p:pic>
      <p:pic>
        <p:nvPicPr>
          <p:cNvPr id="6" name="Содержимое 5" descr="WP_20151021_08_17_26_Pr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621786"/>
            <a:ext cx="3930650" cy="2206316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. Игры с пальчиками развивают мозг ребенка, стимулируют развитие речи, творческие способности, фантазию малыша. Простые движения помогают убрать напряжение не только с самих рук, но и расслабить мышцы всего тела. Они способны улучшить произношение многих звуков. Чем лучше работают пальцы и вся кисть, тем лучше ребенок говорит.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26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249435"/>
            <a:ext cx="3931920" cy="2951018"/>
          </a:xfrm>
        </p:spPr>
      </p:pic>
      <p:pic>
        <p:nvPicPr>
          <p:cNvPr id="6" name="Содержимое 5" descr="WP_20160420_08_53_30_Pr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621786"/>
            <a:ext cx="3930650" cy="2206316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 младшая </a:t>
            </a:r>
            <a:r>
              <a:rPr lang="ru-RU" dirty="0" err="1" smtClean="0"/>
              <a:t>общеразвивающая</a:t>
            </a:r>
            <a:r>
              <a:rPr lang="ru-RU" dirty="0" smtClean="0"/>
              <a:t> группа</a:t>
            </a:r>
            <a:endParaRPr lang="ru-RU" dirty="0"/>
          </a:p>
        </p:txBody>
      </p:sp>
      <p:pic>
        <p:nvPicPr>
          <p:cNvPr id="5" name="Содержимое 4" descr="IMG_22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6" name="Содержимое 5" descr="IMG_225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26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6" name="Содержимое 5" descr="IMG_22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26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6" name="Содержимое 5" descr="IMG_227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>Задачи:</a:t>
            </a:r>
          </a:p>
          <a:p>
            <a:r>
              <a:rPr lang="ru-RU" dirty="0" smtClean="0">
                <a:latin typeface="Times New Roman" pitchFamily="18" charset="0"/>
              </a:rPr>
              <a:t>- Способствовать реализации образовательной области «Речевое развитие» в соответствии с требованиями ФГОС ДО.</a:t>
            </a:r>
          </a:p>
          <a:p>
            <a:r>
              <a:rPr lang="ru-RU" dirty="0" smtClean="0">
                <a:latin typeface="Times New Roman" pitchFamily="18" charset="0"/>
              </a:rPr>
              <a:t>- Обеспечить рост педагогического мастерства по использованию методов и средств в образовательной области</a:t>
            </a:r>
            <a:r>
              <a:rPr lang="en-US" dirty="0" smtClean="0">
                <a:latin typeface="Times New Roman" pitchFamily="18" charset="0"/>
              </a:rPr>
              <a:t>   </a:t>
            </a:r>
            <a:r>
              <a:rPr lang="ru-RU" dirty="0" smtClean="0">
                <a:latin typeface="Times New Roman" pitchFamily="18" charset="0"/>
              </a:rPr>
              <a:t>«Речевое развитие».</a:t>
            </a:r>
          </a:p>
          <a:p>
            <a:r>
              <a:rPr lang="ru-RU" dirty="0" smtClean="0">
                <a:latin typeface="Times New Roman" pitchFamily="18" charset="0"/>
              </a:rPr>
              <a:t>- Выявлять, обобщать и распространять педагогический опыт по речевому развитию воспитанников дошкольного возраста.</a:t>
            </a:r>
          </a:p>
          <a:p>
            <a:pPr>
              <a:buNone/>
            </a:pPr>
            <a:r>
              <a:rPr lang="ru-RU" i="1" dirty="0" smtClean="0"/>
              <a:t> </a:t>
            </a:r>
            <a:endParaRPr lang="ru-RU" dirty="0" smtClean="0"/>
          </a:p>
          <a:p>
            <a:endParaRPr lang="ru-RU" b="1" dirty="0"/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004-004-Rech-rebenka-i-razlichnye-vidy-teatr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354"/>
            <a:ext cx="3932238" cy="2949179"/>
          </a:xfrm>
        </p:spPr>
      </p:pic>
      <p:pic>
        <p:nvPicPr>
          <p:cNvPr id="6" name="Содержимое 5" descr="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250950"/>
            <a:ext cx="3930650" cy="2947988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/>
              <a:t>Театрализованная деятельность</a:t>
            </a:r>
            <a:endParaRPr lang="ru-RU" dirty="0" smtClean="0"/>
          </a:p>
          <a:p>
            <a:r>
              <a:rPr lang="ru-RU" dirty="0" smtClean="0"/>
              <a:t>Делает жизнь интересной и содержательной, наполненной яркими впечатлениями, радостью творчества, знакомит  с окружающим миром во всем его многообразии через образы, краски, звуки, а умело поставленные вопросы, побуждают их думать, анализировать, делать выводы и обобщения , развивается речь , появляется возможность к самореализации.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Речь  становится образной, выразительной. В процессе работы над выразительностью реплик персонажей, собственных высказываний незаметно активизируется словарь ребенка, совершенствуется звуковая культура речи, ее интонационный строй. Исполняемая роль, особенно вступление в диалог с другим персонажем ставит ребенка перед необходимостью ясно, четко и понятно изъясняться. У воспитанников улучшается диалогическая речь, ее грамматический строй. Мимика и жесты становятся артистичными,  появляется уверенность в себе, способность удерживать внимание в соответствии с сюжетом спектакля</a:t>
            </a:r>
            <a:endParaRPr lang="ru-RU" dirty="0"/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Средняя </a:t>
            </a:r>
            <a:r>
              <a:rPr lang="ru-RU" dirty="0" err="1" smtClean="0"/>
              <a:t>общеразвивающая</a:t>
            </a:r>
            <a:r>
              <a:rPr lang="ru-RU" dirty="0" smtClean="0"/>
              <a:t> группа</a:t>
            </a:r>
            <a:endParaRPr lang="ru-RU" dirty="0"/>
          </a:p>
        </p:txBody>
      </p:sp>
      <p:pic>
        <p:nvPicPr>
          <p:cNvPr id="5" name="Содержимое 4" descr="20140320_093944 (2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692696"/>
            <a:ext cx="3292079" cy="4389438"/>
          </a:xfrm>
        </p:spPr>
      </p:pic>
      <p:pic>
        <p:nvPicPr>
          <p:cNvPr id="6" name="Содержимое 5" descr="20140513_160649 (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251989"/>
            <a:ext cx="3930650" cy="2945910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140513_1606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249435"/>
            <a:ext cx="3931920" cy="2951018"/>
          </a:xfrm>
        </p:spPr>
      </p:pic>
      <p:pic>
        <p:nvPicPr>
          <p:cNvPr id="6" name="Содержимое 5" descr="IMG_20160321_155414 (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5555" y="530384"/>
            <a:ext cx="3291840" cy="4389120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Развивающая среда выступает в роли стимулятора, движущей силы в целостном процессе становления личности ребенка, она обогащает личностное развитие, способствует раннему проявлению разносторонних способностей</a:t>
            </a:r>
            <a:endParaRPr lang="ru-RU" dirty="0"/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Что за чудо эти книжки! Очень любят их детишки! Регулярно их читаем, много знаний получаем!</a:t>
            </a:r>
            <a:endParaRPr lang="ru-RU" sz="2800" dirty="0"/>
          </a:p>
        </p:txBody>
      </p:sp>
      <p:pic>
        <p:nvPicPr>
          <p:cNvPr id="5" name="Содержимое 4" descr="IMG_20160506_1558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4549" y="530384"/>
            <a:ext cx="3291840" cy="4389120"/>
          </a:xfrm>
        </p:spPr>
      </p:pic>
      <p:pic>
        <p:nvPicPr>
          <p:cNvPr id="6" name="Содержимое 5" descr="IMG_20141121_0947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5555" y="530384"/>
            <a:ext cx="3291840" cy="4389120"/>
          </a:xfrm>
        </p:spPr>
      </p:pic>
      <p:sp>
        <p:nvSpPr>
          <p:cNvPr id="9" name="Прямоугольник 8"/>
          <p:cNvSpPr/>
          <p:nvPr/>
        </p:nvSpPr>
        <p:spPr>
          <a:xfrm>
            <a:off x="2267744" y="5013176"/>
            <a:ext cx="4355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6350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/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Старшая подготовительная </a:t>
            </a:r>
            <a:r>
              <a:rPr lang="ru-RU" dirty="0" err="1" smtClean="0"/>
              <a:t>общеразвивающая</a:t>
            </a:r>
            <a:r>
              <a:rPr lang="ru-RU" dirty="0" smtClean="0"/>
              <a:t> группа</a:t>
            </a:r>
            <a:endParaRPr lang="ru-RU" dirty="0"/>
          </a:p>
        </p:txBody>
      </p:sp>
      <p:pic>
        <p:nvPicPr>
          <p:cNvPr id="5" name="Содержимое 4" descr="IMG_22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8" name="Содержимое 7" descr="IMG_228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Художественная литература служит могучим, действенным средством умственного, нравственного и эстетического воспитания, оказывает огромное влияние на развитие и обогащение речи</a:t>
            </a:r>
            <a:endParaRPr lang="ru-RU" dirty="0"/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2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6" name="Содержимое 5" descr="IMG_22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Речь- удивительно сильное средство, но нужно много ума, чтобы пользоваться им. (Г.Гегель)</a:t>
            </a:r>
            <a:endParaRPr lang="ru-RU" dirty="0"/>
          </a:p>
        </p:txBody>
      </p:sp>
      <p:pic>
        <p:nvPicPr>
          <p:cNvPr id="3" name="Picture 2" descr="http://www.omartasatt.ru/_ph/26/2/9212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764704"/>
            <a:ext cx="5544616" cy="333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29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6" name="Содержимое 5" descr="IMG_22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3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6" name="Содержимое 5" descr="IMG_23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3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8" name="Содержимое 7" descr="IMG_23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Дидактическая игра развивает речь детей: пополняет и активизирует словарь, формирует правильное звукопроизношение, развивает связную речь, умение правильно выражать свои мысли. С помощью дидактических игр обогащается словарный запас детей. Так же они используются для закрепления словаря детей (существительные, прилагательные, глаголы, названия цвета, пространственные понятия, предлоги и т.д.). Развивается речь, память, внимание, логическое мышление, зрительная память. Закрепляется культура поведения, навыки общения.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3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6" name="Содержимое 5" descr="IMG_23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/>
              <a:t>Сюжетно-ролевая игра</a:t>
            </a:r>
            <a:endParaRPr lang="ru-RU" dirty="0" smtClean="0"/>
          </a:p>
          <a:p>
            <a:r>
              <a:rPr lang="ru-RU" dirty="0" smtClean="0"/>
              <a:t>Оказывает положительное влияние на развитие речи. В ходе игры ребенок вслух разговаривает с игрушкой, говорит и за себя, и за нее, подражает гудению самолета, голосам зверей и т. д. Развивается диалогическая речь.</a:t>
            </a:r>
          </a:p>
          <a:p>
            <a:r>
              <a:rPr lang="ru-RU" dirty="0" smtClean="0"/>
              <a:t>Через игру можно побуждать детей к общению друг с другом. Сюжетно-ролевая игра способствует:</a:t>
            </a:r>
          </a:p>
          <a:p>
            <a:r>
              <a:rPr lang="ru-RU" dirty="0" smtClean="0"/>
              <a:t>- закреплению навыков пользования инициативной речью,</a:t>
            </a:r>
          </a:p>
          <a:p>
            <a:r>
              <a:rPr lang="ru-RU" dirty="0" smtClean="0"/>
              <a:t>- совершенствованию разговорной речи,</a:t>
            </a:r>
          </a:p>
          <a:p>
            <a:r>
              <a:rPr lang="ru-RU" dirty="0" smtClean="0"/>
              <a:t>- обогащению словаря,</a:t>
            </a:r>
          </a:p>
          <a:p>
            <a:r>
              <a:rPr lang="ru-RU" dirty="0" smtClean="0"/>
              <a:t>-формированию грамматического строя языка и т. д.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3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6" name="Содержимое 5" descr="IMG_23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Игровой тест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Назовите формы речи? </a:t>
            </a:r>
          </a:p>
          <a:p>
            <a:pPr lvl="0"/>
            <a:r>
              <a:rPr lang="ru-RU" dirty="0" smtClean="0"/>
              <a:t>Какие умения развиваются в диалоге? </a:t>
            </a:r>
          </a:p>
          <a:p>
            <a:pPr lvl="0"/>
            <a:r>
              <a:rPr lang="ru-RU" dirty="0" smtClean="0"/>
              <a:t>Какие формы работы используют при обучении детей связной речи? </a:t>
            </a:r>
          </a:p>
          <a:p>
            <a:pPr lvl="0"/>
            <a:r>
              <a:rPr lang="ru-RU" dirty="0" smtClean="0"/>
              <a:t>Назовите структуру повествования. </a:t>
            </a:r>
          </a:p>
          <a:p>
            <a:pPr lvl="0"/>
            <a:r>
              <a:rPr lang="ru-RU" dirty="0" smtClean="0"/>
              <a:t>Разговор двоих или нескольких на тему связанную с какой-либо ситуацией. </a:t>
            </a:r>
          </a:p>
          <a:p>
            <a:pPr lvl="0"/>
            <a:r>
              <a:rPr lang="ru-RU" dirty="0" smtClean="0"/>
              <a:t>Речь одного собеседника, обращенная к слушателям. </a:t>
            </a:r>
            <a:endParaRPr lang="ru-RU" dirty="0"/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Рассказ сюжет, которого развертывается во времени. </a:t>
            </a:r>
          </a:p>
          <a:p>
            <a:pPr lvl="0"/>
            <a:r>
              <a:rPr lang="ru-RU" dirty="0" smtClean="0"/>
              <a:t>Как называется </a:t>
            </a:r>
            <a:r>
              <a:rPr lang="ru-RU" dirty="0" smtClean="0"/>
              <a:t>текст, </a:t>
            </a:r>
            <a:r>
              <a:rPr lang="ru-RU" dirty="0" smtClean="0"/>
              <a:t>в котором идет перечисление признаков, свойств, качеств, действий? </a:t>
            </a:r>
          </a:p>
          <a:p>
            <a:pPr lvl="0"/>
            <a:r>
              <a:rPr lang="ru-RU" dirty="0" smtClean="0"/>
              <a:t>С какой возрастной группы начинается работа по обучению детей монологической речи? </a:t>
            </a:r>
          </a:p>
          <a:p>
            <a:pPr lvl="0"/>
            <a:r>
              <a:rPr lang="ru-RU" dirty="0" smtClean="0"/>
              <a:t>Какой прием применяет педагог для снятия пауз и напряженности у ребенка при пересказе? </a:t>
            </a:r>
          </a:p>
          <a:p>
            <a:pPr lvl="0"/>
            <a:r>
              <a:rPr lang="ru-RU" dirty="0" smtClean="0"/>
              <a:t>Ведущий прием в средней группе используемый при составлении рассказа по картине. </a:t>
            </a:r>
          </a:p>
          <a:p>
            <a:pPr lvl="0"/>
            <a:r>
              <a:rPr lang="ru-RU" dirty="0" smtClean="0"/>
              <a:t>Ведущий прием для активизации речи и мышления. 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Переведи пословицу на русский язык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Сын леопарда - тоже леопард (Африка) .</a:t>
            </a:r>
          </a:p>
          <a:p>
            <a:r>
              <a:rPr lang="ru-RU" dirty="0" smtClean="0"/>
              <a:t>Верблюда под мостом не спрячешь (Афганистан) </a:t>
            </a:r>
          </a:p>
          <a:p>
            <a:r>
              <a:rPr lang="ru-RU" dirty="0" smtClean="0"/>
              <a:t>Бойся тихой реки, а не шумной. (Греция)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Молчаливый рот - золотой рот (Германия) </a:t>
            </a:r>
          </a:p>
          <a:p>
            <a:r>
              <a:rPr lang="ru-RU" dirty="0" smtClean="0"/>
              <a:t>Тот не заблудится, кто спрашивает. (Финляндия) </a:t>
            </a:r>
          </a:p>
          <a:p>
            <a:r>
              <a:rPr lang="ru-RU" dirty="0" smtClean="0"/>
              <a:t>Ошпаренный петух от дождя убегает. (Франция)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Актуальность проблемы речевого развития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1\Downloads\slide_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8013" y="1718468"/>
            <a:ext cx="3930650" cy="2947988"/>
          </a:xfrm>
          <a:prstGeom prst="rect">
            <a:avLst/>
          </a:prstGeom>
          <a:noFill/>
        </p:spPr>
      </p:pic>
      <p:pic>
        <p:nvPicPr>
          <p:cNvPr id="3075" name="Picture 3" descr="C:\Users\user1\Downloads\img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52963" y="1718468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Подберите к поговорке сказку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1.Не в золоте счастье. </a:t>
            </a:r>
            <a:br>
              <a:rPr lang="ru-RU" dirty="0" smtClean="0"/>
            </a:br>
            <a:r>
              <a:rPr lang="ru-RU" dirty="0" smtClean="0"/>
              <a:t>2.Чьи хоромы, того и хлеб. </a:t>
            </a:r>
            <a:br>
              <a:rPr lang="ru-RU" dirty="0" smtClean="0"/>
            </a:br>
            <a:r>
              <a:rPr lang="ru-RU" dirty="0" smtClean="0"/>
              <a:t>3.Не верь речам, где меду слишком, не будь самоуверен слишком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1.Вместе вдвое, дело любое, спорится друзья. </a:t>
            </a:r>
            <a:br>
              <a:rPr lang="ru-RU" dirty="0" smtClean="0"/>
            </a:br>
            <a:r>
              <a:rPr lang="ru-RU" dirty="0" smtClean="0"/>
              <a:t>2.В тесноте, да не в обиде. </a:t>
            </a:r>
            <a:br>
              <a:rPr lang="ru-RU" dirty="0" smtClean="0"/>
            </a:br>
            <a:r>
              <a:rPr lang="ru-RU" dirty="0" smtClean="0"/>
              <a:t>3.Захотел побыть волк в овечьей шкуре, да не вышло. 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речевой культуры педагога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1. Педагог должен говорить негромко, но так, чтобы каждый мог его услышать, чтобы процесс слушания не вызывал у воспитанников значительного напряжения.</a:t>
            </a:r>
          </a:p>
          <a:p>
            <a:r>
              <a:rPr lang="ru-RU" dirty="0" smtClean="0"/>
              <a:t>2. Педагог должен говорить внятно.</a:t>
            </a:r>
          </a:p>
          <a:p>
            <a:r>
              <a:rPr lang="ru-RU" dirty="0" smtClean="0"/>
              <a:t>3. Педагог должен говорить со скоростью около 120 слов в минуту.</a:t>
            </a:r>
          </a:p>
          <a:p>
            <a:r>
              <a:rPr lang="ru-RU" dirty="0" smtClean="0"/>
              <a:t>4. Для достижения выразительности звучания важно уметь пользоваться паузами - логическими и психологическими. Без логических пауз речь безграмотна, без психологических - бесцветна.</a:t>
            </a:r>
          </a:p>
          <a:p>
            <a:r>
              <a:rPr lang="ru-RU" dirty="0" smtClean="0"/>
              <a:t>5. Педагог должен говорить с интонацией, т. е. уметь ставить логические ударения, выделять отдельные слова, важные для содержания сказанного.</a:t>
            </a:r>
          </a:p>
          <a:p>
            <a:r>
              <a:rPr lang="ru-RU" dirty="0" smtClean="0"/>
              <a:t>6. Мелодичность придает голосу педагога индивидуальную окраску и может существенно влиять на эмоциональное самочувствие воспитанников:  воодушевлять, увлекать, успокаивать. Мелодика рождается в опоре на гласные звуки.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 !</a:t>
            </a:r>
            <a:endParaRPr lang="ru-RU" dirty="0"/>
          </a:p>
        </p:txBody>
      </p:sp>
      <p:pic>
        <p:nvPicPr>
          <p:cNvPr id="4" name="Содержимое 3" descr="роз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1106" y="530225"/>
            <a:ext cx="4187825" cy="4187825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Проблема речевого развития дошкольников на сегодняшний день  очень актуальна. Овладение родным языком является одним из самых важных приобретений в дошкольном детстве. Судить о начале развития личности ребенка дошкольного возраста без оценки его речевого развития невозможно. В психическом развитии ребенка речь имеет исключительное значение. С развитием речи связано формирование как личности в целом, так и всех основных психических процессов. Поэтому определение направлений и условия развития речи у детей относится к числу важнейших педагогических задач.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1\Downloads\rechevaja-kompetentnos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Говорить умеют почти все, но говорить правильно, лишь единицы. Разговаривая с другими , мы пользуемся речью как средством передачи своих мыслей. Речь для нас является одной из главных потребностей и функций человека.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Взаимодействие со специалистами ДОУ</a:t>
            </a:r>
            <a:endParaRPr lang="ru-RU" dirty="0"/>
          </a:p>
        </p:txBody>
      </p:sp>
      <p:pic>
        <p:nvPicPr>
          <p:cNvPr id="5" name="Содержимое 4" descr="IMG_217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414197"/>
            <a:ext cx="3932238" cy="2621493"/>
          </a:xfrm>
        </p:spPr>
      </p:pic>
      <p:pic>
        <p:nvPicPr>
          <p:cNvPr id="6" name="Содержимое 5" descr="IMG_218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219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509" y="1413611"/>
            <a:ext cx="3931920" cy="2622665"/>
          </a:xfrm>
        </p:spPr>
      </p:pic>
      <p:pic>
        <p:nvPicPr>
          <p:cNvPr id="6" name="Содержимое 5" descr="IMG_22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6112"/>
            <a:ext cx="3930650" cy="2617663"/>
          </a:xfrm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711</TotalTime>
  <Words>1034</Words>
  <Application>Microsoft Office PowerPoint</Application>
  <PresentationFormat>Экран (4:3)</PresentationFormat>
  <Paragraphs>77</Paragraphs>
  <Slides>52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Аспект</vt:lpstr>
      <vt:lpstr>Актуальные проблемы речевого развития дошкольников в общеразвивающих группах ДОУ</vt:lpstr>
      <vt:lpstr>Слайд 2</vt:lpstr>
      <vt:lpstr>Слайд 3</vt:lpstr>
      <vt:lpstr>Речь- удивительно сильное средство, но нужно много ума, чтобы пользоваться им. (Г.Гегель)</vt:lpstr>
      <vt:lpstr>Актуальность проблемы речевого развития</vt:lpstr>
      <vt:lpstr>Слайд 6</vt:lpstr>
      <vt:lpstr>Слайд 7</vt:lpstr>
      <vt:lpstr>Взаимодействие со специалистами ДОУ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«Организация речевого развития»</vt:lpstr>
      <vt:lpstr>1 младшая общеразвивающая группа</vt:lpstr>
      <vt:lpstr>Слайд 24</vt:lpstr>
      <vt:lpstr>Слайд 25</vt:lpstr>
      <vt:lpstr>Слайд 26</vt:lpstr>
      <vt:lpstr>2 младшая общеразвивающая группа</vt:lpstr>
      <vt:lpstr>Слайд 28</vt:lpstr>
      <vt:lpstr>Слайд 29</vt:lpstr>
      <vt:lpstr>Слайд 30</vt:lpstr>
      <vt:lpstr>Слайд 31</vt:lpstr>
      <vt:lpstr>Слайд 32</vt:lpstr>
      <vt:lpstr>Средняя общеразвивающая группа</vt:lpstr>
      <vt:lpstr>Слайд 34</vt:lpstr>
      <vt:lpstr>Слайд 35</vt:lpstr>
      <vt:lpstr>Что за чудо эти книжки! Очень любят их детишки! Регулярно их читаем, много знаний получаем!</vt:lpstr>
      <vt:lpstr>Старшая подготовительная общеразвивающая группа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Игровой тест</vt:lpstr>
      <vt:lpstr>Слайд 48</vt:lpstr>
      <vt:lpstr>Переведи пословицу на русский язык</vt:lpstr>
      <vt:lpstr>Подберите к поговорке сказку</vt:lpstr>
      <vt:lpstr>Правила речевой культуры педагога</vt:lpstr>
      <vt:lpstr>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Актуальные проблемы речевого развития дошкольников в общеразвивающих группах ДОУ</dc:title>
  <dc:creator>user1</dc:creator>
  <cp:lastModifiedBy>user1</cp:lastModifiedBy>
  <cp:revision>66</cp:revision>
  <dcterms:created xsi:type="dcterms:W3CDTF">2016-09-15T20:44:28Z</dcterms:created>
  <dcterms:modified xsi:type="dcterms:W3CDTF">2016-11-10T16:00:30Z</dcterms:modified>
</cp:coreProperties>
</file>