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306" r:id="rId4"/>
    <p:sldId id="307" r:id="rId5"/>
    <p:sldId id="321" r:id="rId6"/>
    <p:sldId id="258" r:id="rId7"/>
    <p:sldId id="257" r:id="rId8"/>
    <p:sldId id="269" r:id="rId9"/>
    <p:sldId id="276" r:id="rId10"/>
    <p:sldId id="317" r:id="rId11"/>
    <p:sldId id="295" r:id="rId12"/>
    <p:sldId id="285" r:id="rId13"/>
    <p:sldId id="294" r:id="rId14"/>
    <p:sldId id="310" r:id="rId15"/>
    <p:sldId id="309" r:id="rId16"/>
    <p:sldId id="278" r:id="rId17"/>
    <p:sldId id="271" r:id="rId18"/>
    <p:sldId id="282" r:id="rId19"/>
    <p:sldId id="297" r:id="rId20"/>
    <p:sldId id="298" r:id="rId21"/>
    <p:sldId id="303" r:id="rId22"/>
    <p:sldId id="302" r:id="rId23"/>
    <p:sldId id="301" r:id="rId24"/>
    <p:sldId id="300" r:id="rId25"/>
    <p:sldId id="299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FFFFCC"/>
    <a:srgbClr val="FFFF00"/>
    <a:srgbClr val="CCFFFF"/>
    <a:srgbClr val="FF9900"/>
    <a:srgbClr val="F2D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5429" autoAdjust="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F2142-602E-4CE3-BDBD-A03F925A651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F26A-193D-4ABE-A91C-C0536759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F2D7FD"/>
            </a:gs>
            <a:gs pos="83000">
              <a:srgbClr val="D4DEFF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6C52-3AFF-4C12-976C-AA85F366474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77;&#1089;&#1085;&#1072;%20&#1087;&#1088;&#1077;&#1079;&#1077;&#1085;&#1090;&#1072;&#1094;&#1080;&#1103;!\&#1055;.&#1048;.&#1063;&#1072;&#1081;&#1082;&#1086;&#1074;&#1089;&#1082;&#1080;&#1081;%20-%20&#1042;&#1088;&#1077;&#1084;&#1077;&#1085;&#1072;%20&#1075;&#1086;&#1076;&#1072;.%20&#1043;&#1040;&#1054;%20&#1057;&#1057;&#1057;&#1056;%20&#1076;&#1080;&#1088;.&#1045;.&#1057;&#1074;&#1077;&#1090;&#1083;&#1072;&#1085;&#1086;&#1074;%201978%20&#1075;.%20-%20&#1040;&#1087;&#1088;&#1077;&#1083;&#1100;.&#1055;&#1086;&#1076;&#1089;&#1085;&#1077;&#1078;&#1085;&#1080;&#1082;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Глагол\49a25eda5dd20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357166"/>
            <a:ext cx="4143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800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endParaRPr lang="ru-RU" sz="88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7859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Тема урока: простые и сложные предложения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357438"/>
            <a:ext cx="7200900" cy="5715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Цели урока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" y="3429000"/>
            <a:ext cx="8858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- распознавать  простое  и</a:t>
            </a:r>
          </a:p>
          <a:p>
            <a:r>
              <a:rPr lang="ru-RU" sz="4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 сложное </a:t>
            </a:r>
            <a:r>
              <a:rPr lang="ru-RU" sz="4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предложения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3" y="4786322"/>
            <a:ext cx="892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грамотно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оформлять  их  на письме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4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10363" y="2209800"/>
            <a:ext cx="180181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215238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UN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Проверим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3116"/>
            <a:ext cx="8686800" cy="398304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4800" dirty="0"/>
              <a:t>1.   </a:t>
            </a:r>
            <a:r>
              <a:rPr lang="en-US" sz="4800" dirty="0"/>
              <a:t>[   ]</a:t>
            </a:r>
            <a:r>
              <a:rPr lang="ru-RU" sz="4800" dirty="0"/>
              <a:t>, </a:t>
            </a:r>
            <a:r>
              <a:rPr lang="ru-RU" sz="4800" dirty="0" smtClean="0">
                <a:solidFill>
                  <a:srgbClr val="C00000"/>
                </a:solidFill>
              </a:rPr>
              <a:t>но</a:t>
            </a:r>
            <a:r>
              <a:rPr lang="en-US" sz="4800" dirty="0" smtClean="0"/>
              <a:t> [   ]</a:t>
            </a:r>
            <a:r>
              <a:rPr lang="ru-RU" sz="4800" dirty="0" smtClean="0"/>
              <a:t>  – 3 предложение</a:t>
            </a:r>
            <a:endParaRPr lang="ru-RU" sz="4800" dirty="0"/>
          </a:p>
          <a:p>
            <a:pPr marL="609600" indent="-609600">
              <a:buFont typeface="Wingdings" pitchFamily="2" charset="2"/>
              <a:buNone/>
            </a:pPr>
            <a:r>
              <a:rPr lang="ru-RU" sz="4800" dirty="0"/>
              <a:t>2. </a:t>
            </a:r>
            <a:r>
              <a:rPr lang="ru-RU" sz="4800" dirty="0" smtClean="0"/>
              <a:t>  </a:t>
            </a:r>
            <a:r>
              <a:rPr lang="en-US" sz="4800" dirty="0" smtClean="0"/>
              <a:t>[   ]</a:t>
            </a:r>
            <a:r>
              <a:rPr lang="ru-RU" sz="4800" dirty="0" smtClean="0"/>
              <a:t>,  </a:t>
            </a:r>
            <a:r>
              <a:rPr lang="ru-RU" sz="4800" dirty="0" smtClean="0">
                <a:solidFill>
                  <a:srgbClr val="C00000"/>
                </a:solidFill>
              </a:rPr>
              <a:t>и</a:t>
            </a:r>
            <a:r>
              <a:rPr lang="en-US" sz="4800" dirty="0" smtClean="0"/>
              <a:t> [   ]</a:t>
            </a:r>
            <a:r>
              <a:rPr lang="ru-RU" sz="4800" dirty="0" smtClean="0"/>
              <a:t>    -  8 предложение</a:t>
            </a:r>
            <a:endParaRPr lang="ru-RU" sz="4800" dirty="0"/>
          </a:p>
          <a:p>
            <a:pPr marL="609600" indent="-609600">
              <a:buFont typeface="Wingdings" pitchFamily="2" charset="2"/>
              <a:buNone/>
            </a:pPr>
            <a:endParaRPr lang="ru-RU" sz="5400" dirty="0"/>
          </a:p>
        </p:txBody>
      </p:sp>
      <p:pic>
        <p:nvPicPr>
          <p:cNvPr id="38916" name="Picture 4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508500"/>
            <a:ext cx="2125662" cy="209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8557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Между простыми предложениями в составе сложного ставится запятая!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 smtClean="0"/>
              <a:t>             Запятая – как пограничник!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          Она охраняет границы простых 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                        предложений.</a:t>
            </a:r>
          </a:p>
          <a:p>
            <a:pPr>
              <a:buFont typeface="Wingdings" pitchFamily="2" charset="2"/>
              <a:buNone/>
            </a:pPr>
            <a:endParaRPr lang="ru-RU" sz="3600" dirty="0" smtClean="0"/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           </a:t>
            </a:r>
            <a:r>
              <a:rPr lang="en-US" sz="6600" b="1" dirty="0" smtClean="0"/>
              <a:t>[    ]</a:t>
            </a:r>
            <a:r>
              <a:rPr lang="ru-RU" sz="6600" b="1" dirty="0" smtClean="0"/>
              <a:t>,            </a:t>
            </a:r>
            <a:r>
              <a:rPr lang="en-US" sz="6600" b="1" dirty="0" smtClean="0"/>
              <a:t>[    ]</a:t>
            </a:r>
            <a:r>
              <a:rPr lang="ru-RU" sz="6600" b="1" dirty="0" smtClean="0"/>
              <a:t>   </a:t>
            </a:r>
          </a:p>
        </p:txBody>
      </p:sp>
      <p:pic>
        <p:nvPicPr>
          <p:cNvPr id="47108" name="Picture 7" descr="C:\Documents and Settings\Елена\Рабочий стол\пограничн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2357454" cy="22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По структуре предложения делятся на: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288" y="1557338"/>
            <a:ext cx="4038600" cy="45307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Простые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 algn="ctr"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С одной грамматической основой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[ - = ]</a:t>
            </a:r>
            <a:r>
              <a:rPr lang="ru-RU" sz="2400" dirty="0"/>
              <a:t>.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С утра идет проливной дождь.</a:t>
            </a:r>
          </a:p>
          <a:p>
            <a:pPr algn="ctr"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Сложные</a:t>
            </a:r>
          </a:p>
          <a:p>
            <a:pPr algn="ctr">
              <a:buFont typeface="Wingdings" pitchFamily="2" charset="2"/>
              <a:buNone/>
            </a:pPr>
            <a:endParaRPr lang="ru-RU" sz="2400" dirty="0"/>
          </a:p>
          <a:p>
            <a:pPr algn="ctr"/>
            <a:endParaRPr lang="ru-RU" sz="2400" dirty="0"/>
          </a:p>
          <a:p>
            <a:pPr algn="ctr">
              <a:buFont typeface="Wingdings" pitchFamily="2" charset="2"/>
              <a:buNone/>
            </a:pP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С двумя или более грамматическими основами</a:t>
            </a:r>
            <a:endParaRPr lang="en-US" sz="2400" dirty="0"/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[= - ]</a:t>
            </a:r>
            <a:r>
              <a:rPr lang="ru-RU" sz="2400" dirty="0"/>
              <a:t>,</a:t>
            </a:r>
            <a:r>
              <a:rPr lang="en-US" sz="2400" dirty="0"/>
              <a:t>[ - = ]</a:t>
            </a:r>
            <a:r>
              <a:rPr lang="ru-RU" sz="2400" dirty="0"/>
              <a:t>.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/>
              <a:t>Взошло солнце, воздух потеплел.</a:t>
            </a:r>
            <a:endParaRPr lang="ru-RU" sz="2400" dirty="0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835150" y="2276475"/>
            <a:ext cx="1008063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227763" y="2420938"/>
            <a:ext cx="1008062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Помни:</a:t>
            </a:r>
            <a:br>
              <a:rPr lang="ru-RU" sz="4000" smtClean="0"/>
            </a:br>
            <a:r>
              <a:rPr lang="ru-RU" sz="3200" smtClean="0"/>
              <a:t>Чтобы определить, какое предложение по структуре: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1.Определи, сколько основ в предложении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одна                         две и более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Предложение             Предложение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простое                      сложное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447800" y="28956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105400" y="2819400"/>
            <a:ext cx="485775" cy="6477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447800" y="39624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105400" y="39624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  <p:bldP spid="460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Физкультминутка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79838" y="2349500"/>
            <a:ext cx="1368425" cy="1728788"/>
            <a:chOff x="2426" y="1479"/>
            <a:chExt cx="862" cy="1089"/>
          </a:xfrm>
        </p:grpSpPr>
        <p:sp>
          <p:nvSpPr>
            <p:cNvPr id="39951" name="AutoShape 5"/>
            <p:cNvSpPr>
              <a:spLocks noChangeArrowheads="1"/>
            </p:cNvSpPr>
            <p:nvPr/>
          </p:nvSpPr>
          <p:spPr bwMode="auto">
            <a:xfrm>
              <a:off x="2517" y="1752"/>
              <a:ext cx="726" cy="68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Arial" charset="0"/>
              </a:endParaRPr>
            </a:p>
          </p:txBody>
        </p:sp>
        <p:sp>
          <p:nvSpPr>
            <p:cNvPr id="39952" name="Oval 6"/>
            <p:cNvSpPr>
              <a:spLocks noChangeArrowheads="1"/>
            </p:cNvSpPr>
            <p:nvPr/>
          </p:nvSpPr>
          <p:spPr bwMode="auto">
            <a:xfrm>
              <a:off x="2925" y="2387"/>
              <a:ext cx="363" cy="181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Arial" charset="0"/>
              </a:endParaRPr>
            </a:p>
          </p:txBody>
        </p:sp>
        <p:sp>
          <p:nvSpPr>
            <p:cNvPr id="39953" name="Oval 7"/>
            <p:cNvSpPr>
              <a:spLocks noChangeArrowheads="1"/>
            </p:cNvSpPr>
            <p:nvPr/>
          </p:nvSpPr>
          <p:spPr bwMode="auto">
            <a:xfrm>
              <a:off x="2426" y="2387"/>
              <a:ext cx="363" cy="181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Arial" charset="0"/>
              </a:endParaRPr>
            </a:p>
          </p:txBody>
        </p:sp>
        <p:sp>
          <p:nvSpPr>
            <p:cNvPr id="39954" name="Oval 8" descr="Сферы"/>
            <p:cNvSpPr>
              <a:spLocks noChangeArrowheads="1"/>
            </p:cNvSpPr>
            <p:nvPr/>
          </p:nvSpPr>
          <p:spPr bwMode="auto">
            <a:xfrm>
              <a:off x="2472" y="1570"/>
              <a:ext cx="771" cy="227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Arial" charset="0"/>
              </a:endParaRPr>
            </a:p>
          </p:txBody>
        </p:sp>
        <p:sp>
          <p:nvSpPr>
            <p:cNvPr id="39955" name="Oval 9"/>
            <p:cNvSpPr>
              <a:spLocks noChangeArrowheads="1"/>
            </p:cNvSpPr>
            <p:nvPr/>
          </p:nvSpPr>
          <p:spPr bwMode="auto">
            <a:xfrm>
              <a:off x="2789" y="147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Arial" charset="0"/>
              </a:endParaRPr>
            </a:p>
          </p:txBody>
        </p:sp>
      </p:grp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3924300" y="4292600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вот и я!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3635375" y="5300663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зрение!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14705 C 0.1151 0.14936 0.29705 0.1519 0.37135 0.153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35 0.15329 L -0.38473 0.15329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73 0.15329 L 0.36354 0.15329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2 0.06705 C 0.31701 -0.06521 0.26441 -0.19746 0.16649 -0.25411 C 0.06857 -0.31076 -0.12518 -0.32486 -0.21771 -0.2733 C -0.31025 -0.22174 -0.38837 -0.03954 -0.38907 0.05456 C -0.38976 0.14867 -0.30764 0.24763 -0.2224 0.29133 C -0.13716 0.33502 0.02361 0.35028 0.12205 0.31653 C 0.22048 0.28277 0.32708 0.12624 0.36805 0.08832 " pathEditMode="relative" rAng="0" ptsTypes="aaaaaaA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06 0.08833 C 0.36806 0.17989 0.36806 0.27145 0.36806 0.36301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06 0.363 L -0.3566 0.3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6 0.363 L -0.3566 -0.22451 " pathEditMode="relative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6 -0.22451 L 0.32066 -0.23491 " pathEditMode="relative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66 -0.23491 L 0.32847 0.35237 " pathEditMode="relative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/>
      <p:bldP spid="399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П.И.Чайковский - Времена года. ГАО СССР дир.Е.Светланов 1978 г. - Апрель.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072206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C00000"/>
                </a:solidFill>
              </a:rPr>
              <a:t>Рефлексия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5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000" dirty="0"/>
              <a:t>1</a:t>
            </a:r>
            <a:r>
              <a:rPr lang="ru-RU" sz="4000" dirty="0" smtClean="0"/>
              <a:t>. Урок </a:t>
            </a:r>
            <a:r>
              <a:rPr lang="ru-RU" sz="4000" dirty="0"/>
              <a:t>полезен, все понятно.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2</a:t>
            </a:r>
            <a:r>
              <a:rPr lang="ru-RU" sz="4000" dirty="0" smtClean="0"/>
              <a:t>. Лишь </a:t>
            </a:r>
            <a:r>
              <a:rPr lang="ru-RU" sz="4000" dirty="0"/>
              <a:t>кое-что чуть-чуть </a:t>
            </a:r>
            <a:r>
              <a:rPr lang="ru-RU" sz="4000" dirty="0" smtClean="0"/>
              <a:t>неясно</a:t>
            </a:r>
            <a:r>
              <a:rPr lang="ru-RU" sz="40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3</a:t>
            </a:r>
            <a:r>
              <a:rPr lang="ru-RU" sz="4000" dirty="0" smtClean="0"/>
              <a:t>. Еще </a:t>
            </a:r>
            <a:r>
              <a:rPr lang="ru-RU" sz="4000" dirty="0"/>
              <a:t>придется потрудиться.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4</a:t>
            </a:r>
            <a:r>
              <a:rPr lang="ru-RU" sz="4000" dirty="0" smtClean="0"/>
              <a:t>. Да</a:t>
            </a:r>
            <a:r>
              <a:rPr lang="ru-RU" sz="4000" dirty="0"/>
              <a:t>, трудно все-таки учиться!</a:t>
            </a:r>
          </a:p>
        </p:txBody>
      </p:sp>
      <p:pic>
        <p:nvPicPr>
          <p:cNvPr id="50180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19399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365250"/>
            <a:ext cx="50419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Мои документы\Глагол\71413166_WindowsLiveWriter_a070158a2e19_E7F6_RRSRRRRyoR_RRRRRRRyo_6_59d0db66ef254cf2a7fb0c25946796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28604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раскрываю почки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зеленые листочки.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Деревья одеваю,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Посевы поливаю,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 полна,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Зовут меня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 descr="ani-morty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2100" y="41449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500042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НЕПРАВИЛЬНО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76400"/>
            <a:ext cx="94243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Наступила ночь, и появилась луна.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простое</a:t>
            </a:r>
          </a:p>
        </p:txBody>
      </p:sp>
      <p:pic>
        <p:nvPicPr>
          <p:cNvPr id="6" name="Рисунок 5" descr="smail5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419600"/>
            <a:ext cx="2057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336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сложное</a:t>
            </a:r>
          </a:p>
        </p:txBody>
      </p:sp>
      <p:pic>
        <p:nvPicPr>
          <p:cNvPr id="8" name="Рисунок 7" descr="36_2_5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167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676400"/>
            <a:ext cx="71221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Я читаю, мой брат рисует.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сложное</a:t>
            </a:r>
          </a:p>
        </p:txBody>
      </p:sp>
      <p:pic>
        <p:nvPicPr>
          <p:cNvPr id="4" name="Рисунок 3" descr="36_2_5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167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600200"/>
            <a:ext cx="80515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Катя и Олег дружат с детства.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сложное</a:t>
            </a:r>
          </a:p>
        </p:txBody>
      </p:sp>
      <p:pic>
        <p:nvPicPr>
          <p:cNvPr id="6" name="Рисунок 5" descr="smail5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419600"/>
            <a:ext cx="2057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944813"/>
            <a:ext cx="41941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6_2_5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167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371600"/>
            <a:ext cx="75334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Аня мне ещё не позвонила.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простое</a:t>
            </a:r>
          </a:p>
        </p:txBody>
      </p:sp>
      <p:pic>
        <p:nvPicPr>
          <p:cNvPr id="4" name="Рисунок 3" descr="36_2_5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167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7800"/>
            <a:ext cx="9144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Мама 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готовит,а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бабушка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отдыхает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.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200400"/>
            <a:ext cx="419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сложное</a:t>
            </a:r>
          </a:p>
        </p:txBody>
      </p:sp>
      <p:pic>
        <p:nvPicPr>
          <p:cNvPr id="4" name="Рисунок 3" descr="36_2_5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167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50019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Весна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12562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928934"/>
            <a:ext cx="8501122" cy="1593857"/>
          </a:xfrm>
        </p:spPr>
        <p:txBody>
          <a:bodyPr>
            <a:normAutofit lnSpcReduction="10000"/>
          </a:bodyPr>
          <a:lstStyle/>
          <a:p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r>
              <a:rPr lang="ru-RU" sz="4800" i="1" dirty="0" smtClean="0">
                <a:solidFill>
                  <a:srgbClr val="C00000"/>
                </a:solidFill>
              </a:rPr>
              <a:t>  </a:t>
            </a:r>
            <a:r>
              <a:rPr lang="ru-RU" sz="4800" i="1" dirty="0" err="1" smtClean="0">
                <a:solidFill>
                  <a:srgbClr val="C00000"/>
                </a:solidFill>
              </a:rPr>
              <a:t>Вв</a:t>
            </a:r>
            <a:endParaRPr lang="ru-RU" sz="4800" i="1" dirty="0" smtClean="0">
              <a:solidFill>
                <a:srgbClr val="C00000"/>
              </a:solidFill>
            </a:endParaRPr>
          </a:p>
          <a:p>
            <a:r>
              <a:rPr lang="ru-RU" sz="4800" i="1" dirty="0" err="1" smtClean="0">
                <a:solidFill>
                  <a:srgbClr val="C00000"/>
                </a:solidFill>
              </a:rPr>
              <a:t>ве</a:t>
            </a:r>
            <a:r>
              <a:rPr lang="ru-RU" sz="4800" i="1" dirty="0" smtClean="0">
                <a:solidFill>
                  <a:srgbClr val="C00000"/>
                </a:solidFill>
              </a:rPr>
              <a:t>  вес  </a:t>
            </a:r>
            <a:r>
              <a:rPr lang="ru-RU" sz="4800" i="1" dirty="0" err="1" smtClean="0">
                <a:solidFill>
                  <a:srgbClr val="C00000"/>
                </a:solidFill>
              </a:rPr>
              <a:t>весн</a:t>
            </a:r>
            <a:r>
              <a:rPr lang="ru-RU" sz="4800" i="1" dirty="0" smtClean="0">
                <a:solidFill>
                  <a:srgbClr val="C00000"/>
                </a:solidFill>
              </a:rPr>
              <a:t> весна весенний  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4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1502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643446"/>
            <a:ext cx="228601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 весне\hq-wallpapers_ru_nature_58255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latin typeface="Monotype Corsiva" pitchFamily="66" charset="0"/>
              </a:rPr>
              <a:t>В..сна, со..</a:t>
            </a:r>
            <a:r>
              <a:rPr lang="ru-RU" sz="7200" i="1" dirty="0" err="1" smtClean="0">
                <a:latin typeface="Monotype Corsiva" pitchFamily="66" charset="0"/>
              </a:rPr>
              <a:t>нце</a:t>
            </a:r>
            <a:r>
              <a:rPr lang="ru-RU" sz="7200" i="1" dirty="0" smtClean="0">
                <a:latin typeface="Monotype Corsiva" pitchFamily="66" charset="0"/>
              </a:rPr>
              <a:t>, </a:t>
            </a:r>
            <a:r>
              <a:rPr lang="ru-RU" sz="7200" i="1" dirty="0" err="1" smtClean="0">
                <a:latin typeface="Monotype Corsiva" pitchFamily="66" charset="0"/>
              </a:rPr>
              <a:t>сн</a:t>
            </a:r>
            <a:r>
              <a:rPr lang="ru-RU" sz="7200" i="1" dirty="0" smtClean="0">
                <a:latin typeface="Monotype Corsiva" pitchFamily="66" charset="0"/>
              </a:rPr>
              <a:t>..га, </a:t>
            </a:r>
            <a:r>
              <a:rPr lang="ru-RU" sz="7200" i="1" dirty="0" err="1" smtClean="0">
                <a:latin typeface="Monotype Corsiva" pitchFamily="66" charset="0"/>
              </a:rPr>
              <a:t>руч</a:t>
            </a:r>
            <a:r>
              <a:rPr lang="ru-RU" sz="7200" i="1" dirty="0" smtClean="0">
                <a:latin typeface="Monotype Corsiva" pitchFamily="66" charset="0"/>
              </a:rPr>
              <a:t>..</a:t>
            </a:r>
            <a:r>
              <a:rPr lang="ru-RU" sz="7200" i="1" dirty="0" err="1" smtClean="0">
                <a:latin typeface="Monotype Corsiva" pitchFamily="66" charset="0"/>
              </a:rPr>
              <a:t>ёк</a:t>
            </a:r>
            <a:r>
              <a:rPr lang="ru-RU" sz="7200" i="1" dirty="0" smtClean="0">
                <a:latin typeface="Monotype Corsiva" pitchFamily="66" charset="0"/>
              </a:rPr>
              <a:t>, </a:t>
            </a:r>
            <a:r>
              <a:rPr lang="ru-RU" sz="7200" i="1" dirty="0" err="1" smtClean="0">
                <a:latin typeface="Monotype Corsiva" pitchFamily="66" charset="0"/>
              </a:rPr>
              <a:t>з</a:t>
            </a:r>
            <a:r>
              <a:rPr lang="ru-RU" sz="7200" i="1" dirty="0" smtClean="0">
                <a:latin typeface="Monotype Corsiva" pitchFamily="66" charset="0"/>
              </a:rPr>
              <a:t>..</a:t>
            </a:r>
            <a:r>
              <a:rPr lang="ru-RU" sz="7200" i="1" dirty="0" err="1" smtClean="0">
                <a:latin typeface="Monotype Corsiva" pitchFamily="66" charset="0"/>
              </a:rPr>
              <a:t>мля</a:t>
            </a:r>
            <a:r>
              <a:rPr lang="ru-RU" sz="7200" i="1" dirty="0" smtClean="0">
                <a:latin typeface="Monotype Corsiva" pitchFamily="66" charset="0"/>
              </a:rPr>
              <a:t>, тр..</a:t>
            </a:r>
            <a:r>
              <a:rPr lang="ru-RU" sz="7200" i="1" dirty="0" err="1" smtClean="0">
                <a:latin typeface="Monotype Corsiva" pitchFamily="66" charset="0"/>
              </a:rPr>
              <a:t>ва</a:t>
            </a:r>
            <a:r>
              <a:rPr lang="ru-RU" sz="7200" i="1" dirty="0" smtClean="0">
                <a:latin typeface="Monotype Corsiva" pitchFamily="66" charset="0"/>
              </a:rPr>
              <a:t>, с..</a:t>
            </a:r>
            <a:r>
              <a:rPr lang="ru-RU" sz="7200" i="1" dirty="0" err="1" smtClean="0">
                <a:latin typeface="Monotype Corsiva" pitchFamily="66" charset="0"/>
              </a:rPr>
              <a:t>сулька</a:t>
            </a:r>
            <a:r>
              <a:rPr lang="ru-RU" sz="7200" i="1" dirty="0" smtClean="0">
                <a:latin typeface="Monotype Corsiva" pitchFamily="66" charset="0"/>
              </a:rPr>
              <a:t>, к..</a:t>
            </a:r>
            <a:r>
              <a:rPr lang="ru-RU" sz="7200" i="1" dirty="0" err="1" smtClean="0">
                <a:latin typeface="Monotype Corsiva" pitchFamily="66" charset="0"/>
              </a:rPr>
              <a:t>пель</a:t>
            </a:r>
            <a:r>
              <a:rPr lang="ru-RU" sz="7200" i="1" dirty="0" smtClean="0">
                <a:latin typeface="Monotype Corsiva" pitchFamily="66" charset="0"/>
              </a:rPr>
              <a:t>, </a:t>
            </a:r>
            <a:r>
              <a:rPr lang="ru-RU" sz="7200" i="1" dirty="0" err="1" smtClean="0">
                <a:latin typeface="Monotype Corsiva" pitchFamily="66" charset="0"/>
              </a:rPr>
              <a:t>поч</a:t>
            </a:r>
            <a:r>
              <a:rPr lang="ru-RU" sz="7200" i="1" dirty="0" smtClean="0">
                <a:latin typeface="Monotype Corsiva" pitchFamily="66" charset="0"/>
              </a:rPr>
              <a:t>(</a:t>
            </a:r>
            <a:r>
              <a:rPr lang="ru-RU" sz="7200" i="1" dirty="0" err="1" smtClean="0">
                <a:latin typeface="Monotype Corsiva" pitchFamily="66" charset="0"/>
              </a:rPr>
              <a:t>ь</a:t>
            </a:r>
            <a:r>
              <a:rPr lang="ru-RU" sz="7200" i="1" dirty="0" smtClean="0">
                <a:latin typeface="Monotype Corsiva" pitchFamily="66" charset="0"/>
              </a:rPr>
              <a:t>)</a:t>
            </a:r>
            <a:r>
              <a:rPr lang="ru-RU" sz="7200" i="1" dirty="0" err="1" smtClean="0">
                <a:latin typeface="Monotype Corsiva" pitchFamily="66" charset="0"/>
              </a:rPr>
              <a:t>ки</a:t>
            </a:r>
            <a:r>
              <a:rPr lang="ru-RU" sz="7200" i="1" dirty="0" smtClean="0">
                <a:latin typeface="Monotype Corsiva" pitchFamily="66" charset="0"/>
              </a:rPr>
              <a:t>.</a:t>
            </a:r>
            <a:endParaRPr lang="ru-RU" sz="72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857233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latin typeface="Monotype Corsiva" pitchFamily="66" charset="0"/>
              </a:rPr>
              <a:t>В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сна, со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7200" i="1" dirty="0" smtClean="0">
                <a:latin typeface="Monotype Corsiva" pitchFamily="66" charset="0"/>
              </a:rPr>
              <a:t>нце, сн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га, руч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ёк, з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мля, тр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i="1" dirty="0" smtClean="0">
                <a:latin typeface="Monotype Corsiva" pitchFamily="66" charset="0"/>
              </a:rPr>
              <a:t>ва, с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7200" i="1" dirty="0" smtClean="0">
                <a:latin typeface="Monotype Corsiva" pitchFamily="66" charset="0"/>
              </a:rPr>
              <a:t>сулька, к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i="1" dirty="0" smtClean="0">
                <a:latin typeface="Monotype Corsiva" pitchFamily="66" charset="0"/>
              </a:rPr>
              <a:t>пель, по</a:t>
            </a:r>
            <a:r>
              <a:rPr lang="ru-RU" sz="7200" i="1" dirty="0" smtClean="0">
                <a:solidFill>
                  <a:srgbClr val="FF0000"/>
                </a:solidFill>
                <a:latin typeface="Monotype Corsiva" pitchFamily="66" charset="0"/>
              </a:rPr>
              <a:t>чк</a:t>
            </a:r>
            <a:r>
              <a:rPr lang="ru-RU" sz="7200" i="1" dirty="0" smtClean="0">
                <a:latin typeface="Monotype Corsiva" pitchFamily="66" charset="0"/>
              </a:rPr>
              <a:t>и.</a:t>
            </a:r>
            <a:endParaRPr lang="ru-RU" sz="72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latin typeface="Monotype Corsiva" pitchFamily="66" charset="0"/>
              </a:rPr>
              <a:t>Наступает в</a:t>
            </a:r>
            <a:r>
              <a:rPr lang="ru-RU" sz="7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сна. </a:t>
            </a:r>
          </a:p>
          <a:p>
            <a:pPr algn="ctr"/>
            <a:r>
              <a:rPr lang="ru-RU" sz="7200" i="1" dirty="0" smtClean="0">
                <a:latin typeface="Monotype Corsiva" pitchFamily="66" charset="0"/>
              </a:rPr>
              <a:t>Тают сн</a:t>
            </a:r>
            <a: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7200" i="1" dirty="0" smtClean="0">
                <a:latin typeface="Monotype Corsiva" pitchFamily="66" charset="0"/>
              </a:rPr>
              <a:t>га.</a:t>
            </a:r>
          </a:p>
          <a:p>
            <a:pPr algn="ctr"/>
            <a:r>
              <a:rPr lang="ru-RU" sz="7200" i="1" dirty="0" smtClean="0">
                <a:latin typeface="Monotype Corsiva" pitchFamily="66" charset="0"/>
              </a:rPr>
              <a:t>   </a:t>
            </a:r>
          </a:p>
          <a:p>
            <a:pPr algn="ctr"/>
            <a:r>
              <a:rPr lang="ru-RU" sz="7200" i="1" dirty="0" smtClean="0">
                <a:latin typeface="Monotype Corsiva" pitchFamily="66" charset="0"/>
              </a:rPr>
              <a:t>Весной река разлилась и затопила берега.</a:t>
            </a:r>
          </a:p>
        </p:txBody>
      </p:sp>
      <p:pic>
        <p:nvPicPr>
          <p:cNvPr id="3" name="Picture 7" descr="SUN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b1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483100"/>
            <a:ext cx="1752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6075"/>
            <a:ext cx="91805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UN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319</Words>
  <Application>Microsoft Office PowerPoint</Application>
  <PresentationFormat>Экран (4:3)</PresentationFormat>
  <Paragraphs>73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Весна</vt:lpstr>
      <vt:lpstr>Слайд 4</vt:lpstr>
      <vt:lpstr>Слайд 5</vt:lpstr>
      <vt:lpstr>Слайд 6</vt:lpstr>
      <vt:lpstr>Слайд 7</vt:lpstr>
      <vt:lpstr>Слайд 8</vt:lpstr>
      <vt:lpstr>Слайд 9</vt:lpstr>
      <vt:lpstr>Тема урока: простые и сложные предложения</vt:lpstr>
      <vt:lpstr>Слайд 11</vt:lpstr>
      <vt:lpstr>Проверим</vt:lpstr>
      <vt:lpstr>Между простыми предложениями в составе сложного ставится запятая!</vt:lpstr>
      <vt:lpstr>По структуре предложения делятся на:</vt:lpstr>
      <vt:lpstr>Помни: Чтобы определить, какое предложение по структуре:</vt:lpstr>
      <vt:lpstr>Физкультминутка</vt:lpstr>
      <vt:lpstr>Слайд 17</vt:lpstr>
      <vt:lpstr>Рефлексия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57</cp:revision>
  <dcterms:created xsi:type="dcterms:W3CDTF">2012-02-26T16:41:34Z</dcterms:created>
  <dcterms:modified xsi:type="dcterms:W3CDTF">2016-04-13T21:49:22Z</dcterms:modified>
</cp:coreProperties>
</file>