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9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92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30701"/>
    <a:srgbClr val="ED7D31"/>
    <a:srgbClr val="00B050"/>
    <a:srgbClr val="FF3300"/>
    <a:srgbClr val="57257D"/>
    <a:srgbClr val="9A0000"/>
    <a:srgbClr val="333399"/>
    <a:srgbClr val="008080"/>
    <a:srgbClr val="004D86"/>
    <a:srgbClr val="5B9BD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619" autoAdjust="0"/>
    <p:restoredTop sz="93211" autoAdjust="0"/>
  </p:normalViewPr>
  <p:slideViewPr>
    <p:cSldViewPr snapToGrid="0">
      <p:cViewPr varScale="1">
        <p:scale>
          <a:sx n="73" d="100"/>
          <a:sy n="73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E19783-5142-4419-9ECB-5AA66E57E01D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3C90922-741B-4811-AB00-6E6AAA7C47C3}">
      <dgm:prSet custT="1"/>
      <dgm:spPr/>
      <dgm:t>
        <a:bodyPr/>
        <a:lstStyle/>
        <a:p>
          <a:pPr rtl="0"/>
          <a:r>
            <a:rPr lang="ru-RU" sz="2800" dirty="0" smtClean="0">
              <a:solidFill>
                <a:srgbClr val="130701"/>
              </a:solidFill>
            </a:rPr>
            <a:t>- «дружба помогает победить зло»</a:t>
          </a:r>
          <a:br>
            <a:rPr lang="ru-RU" sz="2800" dirty="0" smtClean="0">
              <a:solidFill>
                <a:srgbClr val="130701"/>
              </a:solidFill>
            </a:rPr>
          </a:br>
          <a:r>
            <a:rPr lang="ru-RU" sz="2800" dirty="0" smtClean="0">
              <a:solidFill>
                <a:srgbClr val="130701"/>
              </a:solidFill>
            </a:rPr>
            <a:t> («Мешок яблок»),</a:t>
          </a:r>
          <a:endParaRPr lang="ru-RU" sz="2800" dirty="0">
            <a:solidFill>
              <a:srgbClr val="130701"/>
            </a:solidFill>
          </a:endParaRPr>
        </a:p>
      </dgm:t>
    </dgm:pt>
    <dgm:pt modelId="{C207AA18-1CDE-4A3E-AF46-C7DA6A6E35BE}" type="parTrans" cxnId="{5F024E72-6C3F-464C-9C76-4EB70D3272E5}">
      <dgm:prSet/>
      <dgm:spPr/>
      <dgm:t>
        <a:bodyPr/>
        <a:lstStyle/>
        <a:p>
          <a:endParaRPr lang="ru-RU" sz="2800">
            <a:solidFill>
              <a:srgbClr val="130701"/>
            </a:solidFill>
          </a:endParaRPr>
        </a:p>
      </dgm:t>
    </dgm:pt>
    <dgm:pt modelId="{6AF3CD89-4750-483A-8339-3B5DCDB0A886}" type="sibTrans" cxnId="{5F024E72-6C3F-464C-9C76-4EB70D3272E5}">
      <dgm:prSet/>
      <dgm:spPr/>
      <dgm:t>
        <a:bodyPr/>
        <a:lstStyle/>
        <a:p>
          <a:endParaRPr lang="ru-RU" sz="2800">
            <a:solidFill>
              <a:srgbClr val="130701"/>
            </a:solidFill>
          </a:endParaRPr>
        </a:p>
      </dgm:t>
    </dgm:pt>
    <dgm:pt modelId="{463B9FCE-C70C-4A85-B76E-58CF7A3A2D16}">
      <dgm:prSet custT="1"/>
      <dgm:spPr/>
      <dgm:t>
        <a:bodyPr/>
        <a:lstStyle/>
        <a:p>
          <a:pPr rtl="0"/>
          <a:r>
            <a:rPr lang="ru-RU" sz="2800" dirty="0" smtClean="0">
              <a:solidFill>
                <a:srgbClr val="130701"/>
              </a:solidFill>
            </a:rPr>
            <a:t>- «добрые и миролюбивые побеждают»</a:t>
          </a:r>
          <a:br>
            <a:rPr lang="ru-RU" sz="2800" dirty="0" smtClean="0">
              <a:solidFill>
                <a:srgbClr val="130701"/>
              </a:solidFill>
            </a:rPr>
          </a:br>
          <a:r>
            <a:rPr lang="ru-RU" sz="2800" dirty="0" smtClean="0">
              <a:solidFill>
                <a:srgbClr val="130701"/>
              </a:solidFill>
            </a:rPr>
            <a:t> («Три поросенка»),</a:t>
          </a:r>
          <a:endParaRPr lang="ru-RU" sz="2800" dirty="0">
            <a:solidFill>
              <a:srgbClr val="130701"/>
            </a:solidFill>
          </a:endParaRPr>
        </a:p>
      </dgm:t>
    </dgm:pt>
    <dgm:pt modelId="{CA4E0BD8-A7E1-44D6-8981-4476FE4E37D9}" type="parTrans" cxnId="{DBFC4AD7-12E4-4B83-BF89-5F0F7A30D304}">
      <dgm:prSet/>
      <dgm:spPr/>
      <dgm:t>
        <a:bodyPr/>
        <a:lstStyle/>
        <a:p>
          <a:endParaRPr lang="ru-RU" sz="2800">
            <a:solidFill>
              <a:srgbClr val="130701"/>
            </a:solidFill>
          </a:endParaRPr>
        </a:p>
      </dgm:t>
    </dgm:pt>
    <dgm:pt modelId="{0F8CA5C3-2B8F-4507-95DE-C7EA47A9FD8B}" type="sibTrans" cxnId="{DBFC4AD7-12E4-4B83-BF89-5F0F7A30D304}">
      <dgm:prSet/>
      <dgm:spPr/>
      <dgm:t>
        <a:bodyPr/>
        <a:lstStyle/>
        <a:p>
          <a:endParaRPr lang="ru-RU" sz="2800">
            <a:solidFill>
              <a:srgbClr val="130701"/>
            </a:solidFill>
          </a:endParaRPr>
        </a:p>
      </dgm:t>
    </dgm:pt>
    <dgm:pt modelId="{C6830687-89AC-4B0A-A825-1BAED7364B4E}">
      <dgm:prSet custT="1"/>
      <dgm:spPr/>
      <dgm:t>
        <a:bodyPr/>
        <a:lstStyle/>
        <a:p>
          <a:pPr rtl="0"/>
          <a:r>
            <a:rPr lang="ru-RU" sz="2800" dirty="0" smtClean="0">
              <a:solidFill>
                <a:srgbClr val="130701"/>
              </a:solidFill>
            </a:rPr>
            <a:t>- «зло наказуемо» («Кошкин дом») и др.</a:t>
          </a:r>
          <a:endParaRPr lang="ru-RU" sz="2800" dirty="0">
            <a:solidFill>
              <a:srgbClr val="130701"/>
            </a:solidFill>
          </a:endParaRPr>
        </a:p>
      </dgm:t>
    </dgm:pt>
    <dgm:pt modelId="{290AD9D7-FD0D-40A6-B852-5042B941B9DF}" type="parTrans" cxnId="{E5DD6C72-7992-4CCC-BB0E-6D6D9636C695}">
      <dgm:prSet/>
      <dgm:spPr/>
      <dgm:t>
        <a:bodyPr/>
        <a:lstStyle/>
        <a:p>
          <a:endParaRPr lang="ru-RU" sz="2800">
            <a:solidFill>
              <a:srgbClr val="130701"/>
            </a:solidFill>
          </a:endParaRPr>
        </a:p>
      </dgm:t>
    </dgm:pt>
    <dgm:pt modelId="{291822B8-0B14-43EC-91B4-74852BB3F515}" type="sibTrans" cxnId="{E5DD6C72-7992-4CCC-BB0E-6D6D9636C695}">
      <dgm:prSet/>
      <dgm:spPr/>
      <dgm:t>
        <a:bodyPr/>
        <a:lstStyle/>
        <a:p>
          <a:endParaRPr lang="ru-RU" sz="2800">
            <a:solidFill>
              <a:srgbClr val="130701"/>
            </a:solidFill>
          </a:endParaRPr>
        </a:p>
      </dgm:t>
    </dgm:pt>
    <dgm:pt modelId="{2A6A87D4-A164-4921-8828-FF9EB677EC04}" type="pres">
      <dgm:prSet presAssocID="{41E19783-5142-4419-9ECB-5AA66E57E0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289501-7424-4CFC-87B5-4F03DCDED2F1}" type="pres">
      <dgm:prSet presAssocID="{23C90922-741B-4811-AB00-6E6AAA7C47C3}" presName="parentText" presStyleLbl="node1" presStyleIdx="0" presStyleCnt="3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95C7FA08-081B-4826-AFF3-00E421B7E991}" type="pres">
      <dgm:prSet presAssocID="{6AF3CD89-4750-483A-8339-3B5DCDB0A886}" presName="spacer" presStyleCnt="0"/>
      <dgm:spPr/>
    </dgm:pt>
    <dgm:pt modelId="{68FE355B-1D7A-4D9D-B350-C047512D4A10}" type="pres">
      <dgm:prSet presAssocID="{463B9FCE-C70C-4A85-B76E-58CF7A3A2D16}" presName="parentText" presStyleLbl="node1" presStyleIdx="1" presStyleCnt="3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A91A3930-6EA5-48C1-95E9-E322386BFBA7}" type="pres">
      <dgm:prSet presAssocID="{0F8CA5C3-2B8F-4507-95DE-C7EA47A9FD8B}" presName="spacer" presStyleCnt="0"/>
      <dgm:spPr/>
    </dgm:pt>
    <dgm:pt modelId="{83695931-FF11-42C2-9446-4422A98BBC9E}" type="pres">
      <dgm:prSet presAssocID="{C6830687-89AC-4B0A-A825-1BAED7364B4E}" presName="parentText" presStyleLbl="node1" presStyleIdx="2" presStyleCnt="3" custScaleY="78301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A7302848-9E9F-4ADB-80C4-9CF313C889DD}" type="presOf" srcId="{463B9FCE-C70C-4A85-B76E-58CF7A3A2D16}" destId="{68FE355B-1D7A-4D9D-B350-C047512D4A10}" srcOrd="0" destOrd="0" presId="urn:microsoft.com/office/officeart/2005/8/layout/vList2"/>
    <dgm:cxn modelId="{81578E8F-771A-4CBE-B6DC-F96FB7924188}" type="presOf" srcId="{41E19783-5142-4419-9ECB-5AA66E57E01D}" destId="{2A6A87D4-A164-4921-8828-FF9EB677EC04}" srcOrd="0" destOrd="0" presId="urn:microsoft.com/office/officeart/2005/8/layout/vList2"/>
    <dgm:cxn modelId="{E10AD760-76F5-4020-B0BE-42F76A350B58}" type="presOf" srcId="{23C90922-741B-4811-AB00-6E6AAA7C47C3}" destId="{F2289501-7424-4CFC-87B5-4F03DCDED2F1}" srcOrd="0" destOrd="0" presId="urn:microsoft.com/office/officeart/2005/8/layout/vList2"/>
    <dgm:cxn modelId="{E5DD6C72-7992-4CCC-BB0E-6D6D9636C695}" srcId="{41E19783-5142-4419-9ECB-5AA66E57E01D}" destId="{C6830687-89AC-4B0A-A825-1BAED7364B4E}" srcOrd="2" destOrd="0" parTransId="{290AD9D7-FD0D-40A6-B852-5042B941B9DF}" sibTransId="{291822B8-0B14-43EC-91B4-74852BB3F515}"/>
    <dgm:cxn modelId="{5F024E72-6C3F-464C-9C76-4EB70D3272E5}" srcId="{41E19783-5142-4419-9ECB-5AA66E57E01D}" destId="{23C90922-741B-4811-AB00-6E6AAA7C47C3}" srcOrd="0" destOrd="0" parTransId="{C207AA18-1CDE-4A3E-AF46-C7DA6A6E35BE}" sibTransId="{6AF3CD89-4750-483A-8339-3B5DCDB0A886}"/>
    <dgm:cxn modelId="{DBFC4AD7-12E4-4B83-BF89-5F0F7A30D304}" srcId="{41E19783-5142-4419-9ECB-5AA66E57E01D}" destId="{463B9FCE-C70C-4A85-B76E-58CF7A3A2D16}" srcOrd="1" destOrd="0" parTransId="{CA4E0BD8-A7E1-44D6-8981-4476FE4E37D9}" sibTransId="{0F8CA5C3-2B8F-4507-95DE-C7EA47A9FD8B}"/>
    <dgm:cxn modelId="{0CA2B7A9-D6C3-4A98-98A1-C335DEF2E5B1}" type="presOf" srcId="{C6830687-89AC-4B0A-A825-1BAED7364B4E}" destId="{83695931-FF11-42C2-9446-4422A98BBC9E}" srcOrd="0" destOrd="0" presId="urn:microsoft.com/office/officeart/2005/8/layout/vList2"/>
    <dgm:cxn modelId="{C8C29FA7-1834-476D-AF7B-832246508738}" type="presParOf" srcId="{2A6A87D4-A164-4921-8828-FF9EB677EC04}" destId="{F2289501-7424-4CFC-87B5-4F03DCDED2F1}" srcOrd="0" destOrd="0" presId="urn:microsoft.com/office/officeart/2005/8/layout/vList2"/>
    <dgm:cxn modelId="{12E91F99-9689-4020-9260-2A9DE59754F7}" type="presParOf" srcId="{2A6A87D4-A164-4921-8828-FF9EB677EC04}" destId="{95C7FA08-081B-4826-AFF3-00E421B7E991}" srcOrd="1" destOrd="0" presId="urn:microsoft.com/office/officeart/2005/8/layout/vList2"/>
    <dgm:cxn modelId="{B69E5599-BC76-4463-9E27-A81E99BB95CA}" type="presParOf" srcId="{2A6A87D4-A164-4921-8828-FF9EB677EC04}" destId="{68FE355B-1D7A-4D9D-B350-C047512D4A10}" srcOrd="2" destOrd="0" presId="urn:microsoft.com/office/officeart/2005/8/layout/vList2"/>
    <dgm:cxn modelId="{CD7CBB00-CA26-43C1-A17A-580F472F8F2C}" type="presParOf" srcId="{2A6A87D4-A164-4921-8828-FF9EB677EC04}" destId="{A91A3930-6EA5-48C1-95E9-E322386BFBA7}" srcOrd="3" destOrd="0" presId="urn:microsoft.com/office/officeart/2005/8/layout/vList2"/>
    <dgm:cxn modelId="{1143A705-90E1-407D-AEF5-F1291AAC48F1}" type="presParOf" srcId="{2A6A87D4-A164-4921-8828-FF9EB677EC04}" destId="{83695931-FF11-42C2-9446-4422A98BBC9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324E4F-2379-4B90-8A9F-E912CDE47ED0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A9EBE1A-0AD2-4D42-870F-43442210D007}">
      <dgm:prSet/>
      <dgm:spPr/>
      <dgm:t>
        <a:bodyPr/>
        <a:lstStyle/>
        <a:p>
          <a:pPr algn="just" rtl="0"/>
          <a:r>
            <a:rPr lang="ru-RU" smtClean="0">
              <a:solidFill>
                <a:srgbClr val="130701"/>
              </a:solidFill>
            </a:rPr>
            <a:t>- углубить знания детей о геометрических фигурах, закрепить понятия «маленький и большой», «высокий и низкий», «поровну»; </a:t>
          </a:r>
          <a:endParaRPr lang="ru-RU">
            <a:solidFill>
              <a:srgbClr val="130701"/>
            </a:solidFill>
          </a:endParaRPr>
        </a:p>
      </dgm:t>
    </dgm:pt>
    <dgm:pt modelId="{242C02F7-C236-4529-98CF-A53EF51CA7F8}" type="parTrans" cxnId="{EFDC2251-D9B3-4B50-8D35-7D9BFC93CCCD}">
      <dgm:prSet/>
      <dgm:spPr/>
      <dgm:t>
        <a:bodyPr/>
        <a:lstStyle/>
        <a:p>
          <a:pPr algn="just"/>
          <a:endParaRPr lang="ru-RU">
            <a:solidFill>
              <a:srgbClr val="130701"/>
            </a:solidFill>
          </a:endParaRPr>
        </a:p>
      </dgm:t>
    </dgm:pt>
    <dgm:pt modelId="{09652A4D-2B2C-47B2-9018-222674C61777}" type="sibTrans" cxnId="{EFDC2251-D9B3-4B50-8D35-7D9BFC93CCCD}">
      <dgm:prSet/>
      <dgm:spPr/>
      <dgm:t>
        <a:bodyPr/>
        <a:lstStyle/>
        <a:p>
          <a:pPr algn="just"/>
          <a:endParaRPr lang="ru-RU">
            <a:solidFill>
              <a:srgbClr val="130701"/>
            </a:solidFill>
          </a:endParaRPr>
        </a:p>
      </dgm:t>
    </dgm:pt>
    <dgm:pt modelId="{72499603-67E7-461E-997C-959F3EE53527}">
      <dgm:prSet/>
      <dgm:spPr/>
      <dgm:t>
        <a:bodyPr/>
        <a:lstStyle/>
        <a:p>
          <a:pPr algn="just" rtl="0"/>
          <a:r>
            <a:rPr lang="ru-RU" dirty="0" smtClean="0">
              <a:solidFill>
                <a:srgbClr val="130701"/>
              </a:solidFill>
            </a:rPr>
            <a:t>- уточнить представление о персонажах и последовательности сказки;</a:t>
          </a:r>
          <a:endParaRPr lang="ru-RU" dirty="0">
            <a:solidFill>
              <a:srgbClr val="130701"/>
            </a:solidFill>
          </a:endParaRPr>
        </a:p>
      </dgm:t>
    </dgm:pt>
    <dgm:pt modelId="{873AEC64-4C02-45E5-8CA9-73B29E1C62F5}" type="parTrans" cxnId="{82208504-B303-4E1A-AEA6-3E2C861EECFB}">
      <dgm:prSet/>
      <dgm:spPr/>
      <dgm:t>
        <a:bodyPr/>
        <a:lstStyle/>
        <a:p>
          <a:pPr algn="just"/>
          <a:endParaRPr lang="ru-RU">
            <a:solidFill>
              <a:srgbClr val="130701"/>
            </a:solidFill>
          </a:endParaRPr>
        </a:p>
      </dgm:t>
    </dgm:pt>
    <dgm:pt modelId="{C6556B39-B9F0-4CA8-A4E6-BFDB7D953067}" type="sibTrans" cxnId="{82208504-B303-4E1A-AEA6-3E2C861EECFB}">
      <dgm:prSet/>
      <dgm:spPr/>
      <dgm:t>
        <a:bodyPr/>
        <a:lstStyle/>
        <a:p>
          <a:pPr algn="just"/>
          <a:endParaRPr lang="ru-RU">
            <a:solidFill>
              <a:srgbClr val="130701"/>
            </a:solidFill>
          </a:endParaRPr>
        </a:p>
      </dgm:t>
    </dgm:pt>
    <dgm:pt modelId="{6685E2CB-C182-4DDE-9139-50729E68B43B}">
      <dgm:prSet/>
      <dgm:spPr/>
      <dgm:t>
        <a:bodyPr/>
        <a:lstStyle/>
        <a:p>
          <a:pPr algn="just" rtl="0"/>
          <a:r>
            <a:rPr lang="ru-RU" dirty="0" smtClean="0">
              <a:solidFill>
                <a:srgbClr val="130701"/>
              </a:solidFill>
            </a:rPr>
            <a:t>- совершенствовать умение лепить округлую форму круговыми движениями ладоней, дополнять изображение мелкими деталями;</a:t>
          </a:r>
          <a:endParaRPr lang="ru-RU" dirty="0">
            <a:solidFill>
              <a:srgbClr val="130701"/>
            </a:solidFill>
          </a:endParaRPr>
        </a:p>
      </dgm:t>
    </dgm:pt>
    <dgm:pt modelId="{2DAA0BA7-EF68-4123-8FB6-549352AF867C}" type="parTrans" cxnId="{82351005-FB06-46DA-926C-C54C6A21E5B5}">
      <dgm:prSet/>
      <dgm:spPr/>
      <dgm:t>
        <a:bodyPr/>
        <a:lstStyle/>
        <a:p>
          <a:pPr algn="just"/>
          <a:endParaRPr lang="ru-RU">
            <a:solidFill>
              <a:srgbClr val="130701"/>
            </a:solidFill>
          </a:endParaRPr>
        </a:p>
      </dgm:t>
    </dgm:pt>
    <dgm:pt modelId="{40097F99-7E1E-4BB7-9B4E-4EB0A21B8589}" type="sibTrans" cxnId="{82351005-FB06-46DA-926C-C54C6A21E5B5}">
      <dgm:prSet/>
      <dgm:spPr/>
      <dgm:t>
        <a:bodyPr/>
        <a:lstStyle/>
        <a:p>
          <a:pPr algn="just"/>
          <a:endParaRPr lang="ru-RU">
            <a:solidFill>
              <a:srgbClr val="130701"/>
            </a:solidFill>
          </a:endParaRPr>
        </a:p>
      </dgm:t>
    </dgm:pt>
    <dgm:pt modelId="{9FAA07AD-3AD5-476F-9508-36C321A0A065}">
      <dgm:prSet/>
      <dgm:spPr/>
      <dgm:t>
        <a:bodyPr/>
        <a:lstStyle/>
        <a:p>
          <a:pPr algn="just" rtl="0"/>
          <a:r>
            <a:rPr lang="ru-RU" dirty="0" smtClean="0">
              <a:solidFill>
                <a:srgbClr val="130701"/>
              </a:solidFill>
            </a:rPr>
            <a:t>- развивать мелкую моторику кистей рук, умение следовать определенным правилам при решении задач, совершенствовать внимание, мышление, память, восприятие;</a:t>
          </a:r>
          <a:endParaRPr lang="ru-RU" dirty="0">
            <a:solidFill>
              <a:srgbClr val="130701"/>
            </a:solidFill>
          </a:endParaRPr>
        </a:p>
      </dgm:t>
    </dgm:pt>
    <dgm:pt modelId="{82B3558A-A55B-4605-85EF-BC11524BA374}" type="parTrans" cxnId="{5ADFD3C3-DFAD-4D85-94EF-2D9992935B22}">
      <dgm:prSet/>
      <dgm:spPr/>
      <dgm:t>
        <a:bodyPr/>
        <a:lstStyle/>
        <a:p>
          <a:pPr algn="just"/>
          <a:endParaRPr lang="ru-RU">
            <a:solidFill>
              <a:srgbClr val="130701"/>
            </a:solidFill>
          </a:endParaRPr>
        </a:p>
      </dgm:t>
    </dgm:pt>
    <dgm:pt modelId="{9BD8485B-B81D-4D59-8833-E99A86681EBA}" type="sibTrans" cxnId="{5ADFD3C3-DFAD-4D85-94EF-2D9992935B22}">
      <dgm:prSet/>
      <dgm:spPr/>
      <dgm:t>
        <a:bodyPr/>
        <a:lstStyle/>
        <a:p>
          <a:pPr algn="just"/>
          <a:endParaRPr lang="ru-RU">
            <a:solidFill>
              <a:srgbClr val="130701"/>
            </a:solidFill>
          </a:endParaRPr>
        </a:p>
      </dgm:t>
    </dgm:pt>
    <dgm:pt modelId="{A3D75E41-579F-4082-8768-C9D558231FC1}">
      <dgm:prSet/>
      <dgm:spPr/>
      <dgm:t>
        <a:bodyPr/>
        <a:lstStyle/>
        <a:p>
          <a:pPr algn="just" rtl="0"/>
          <a:r>
            <a:rPr lang="ru-RU" dirty="0" smtClean="0">
              <a:solidFill>
                <a:srgbClr val="130701"/>
              </a:solidFill>
            </a:rPr>
            <a:t>- воспитывать интерес к занятию, вызвать желание выполнять несложные задания.</a:t>
          </a:r>
          <a:endParaRPr lang="ru-RU" dirty="0">
            <a:solidFill>
              <a:srgbClr val="130701"/>
            </a:solidFill>
          </a:endParaRPr>
        </a:p>
      </dgm:t>
    </dgm:pt>
    <dgm:pt modelId="{68C2CA0A-9C71-4BFD-891D-87F4277A8D56}" type="parTrans" cxnId="{B769E38D-0048-4FA7-B1C6-1A6D9C05AC6D}">
      <dgm:prSet/>
      <dgm:spPr/>
      <dgm:t>
        <a:bodyPr/>
        <a:lstStyle/>
        <a:p>
          <a:pPr algn="just"/>
          <a:endParaRPr lang="ru-RU">
            <a:solidFill>
              <a:srgbClr val="130701"/>
            </a:solidFill>
          </a:endParaRPr>
        </a:p>
      </dgm:t>
    </dgm:pt>
    <dgm:pt modelId="{FA5DE3EF-BB8C-4673-9334-D8C1CCDD1BF2}" type="sibTrans" cxnId="{B769E38D-0048-4FA7-B1C6-1A6D9C05AC6D}">
      <dgm:prSet/>
      <dgm:spPr/>
      <dgm:t>
        <a:bodyPr/>
        <a:lstStyle/>
        <a:p>
          <a:pPr algn="just"/>
          <a:endParaRPr lang="ru-RU">
            <a:solidFill>
              <a:srgbClr val="130701"/>
            </a:solidFill>
          </a:endParaRPr>
        </a:p>
      </dgm:t>
    </dgm:pt>
    <dgm:pt modelId="{F4DCDFE8-0CA3-41FC-ACC0-6505228F38B0}" type="pres">
      <dgm:prSet presAssocID="{E4324E4F-2379-4B90-8A9F-E912CDE47E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E491C0-6F09-4A9B-AEF9-684E0475FBEF}" type="pres">
      <dgm:prSet presAssocID="{5A9EBE1A-0AD2-4D42-870F-43442210D007}" presName="parentText" presStyleLbl="node1" presStyleIdx="0" presStyleCnt="5" custScaleY="82065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FB29F68D-7BBF-4701-A835-1B3F38FA0124}" type="pres">
      <dgm:prSet presAssocID="{09652A4D-2B2C-47B2-9018-222674C61777}" presName="spacer" presStyleCnt="0"/>
      <dgm:spPr/>
    </dgm:pt>
    <dgm:pt modelId="{767CF742-7DED-4081-A4BB-E4F9AE87D260}" type="pres">
      <dgm:prSet presAssocID="{72499603-67E7-461E-997C-959F3EE53527}" presName="parentText" presStyleLbl="node1" presStyleIdx="1" presStyleCnt="5" custScaleY="57890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46D4745D-A9BE-4A18-BA7E-9BAB52A5999B}" type="pres">
      <dgm:prSet presAssocID="{C6556B39-B9F0-4CA8-A4E6-BFDB7D953067}" presName="spacer" presStyleCnt="0"/>
      <dgm:spPr/>
    </dgm:pt>
    <dgm:pt modelId="{2980B7F5-D677-4E78-B493-88469A3E1582}" type="pres">
      <dgm:prSet presAssocID="{6685E2CB-C182-4DDE-9139-50729E68B43B}" presName="parentText" presStyleLbl="node1" presStyleIdx="2" presStyleCnt="5" custScaleY="71516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1F1DF90B-46D4-4660-8024-CFE09997BECE}" type="pres">
      <dgm:prSet presAssocID="{40097F99-7E1E-4BB7-9B4E-4EB0A21B8589}" presName="spacer" presStyleCnt="0"/>
      <dgm:spPr/>
    </dgm:pt>
    <dgm:pt modelId="{C4F6A149-540E-4226-843A-078674C67B4F}" type="pres">
      <dgm:prSet presAssocID="{9FAA07AD-3AD5-476F-9508-36C321A0A065}" presName="parentText" presStyleLbl="node1" presStyleIdx="3" presStyleCnt="5" custScaleY="90751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DE66C400-54CF-4D6F-9BDA-9358FB3BE92A}" type="pres">
      <dgm:prSet presAssocID="{9BD8485B-B81D-4D59-8833-E99A86681EBA}" presName="spacer" presStyleCnt="0"/>
      <dgm:spPr/>
    </dgm:pt>
    <dgm:pt modelId="{7724633B-AF31-4C41-9192-2D1C57F86166}" type="pres">
      <dgm:prSet presAssocID="{A3D75E41-579F-4082-8768-C9D558231FC1}" presName="parentText" presStyleLbl="node1" presStyleIdx="4" presStyleCnt="5" custScaleY="75787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4E66E03E-0D4B-48D0-8344-70FEA540FACE}" type="presOf" srcId="{72499603-67E7-461E-997C-959F3EE53527}" destId="{767CF742-7DED-4081-A4BB-E4F9AE87D260}" srcOrd="0" destOrd="0" presId="urn:microsoft.com/office/officeart/2005/8/layout/vList2"/>
    <dgm:cxn modelId="{2BE00B41-D3AC-4E52-BDF4-39BAF22A6815}" type="presOf" srcId="{A3D75E41-579F-4082-8768-C9D558231FC1}" destId="{7724633B-AF31-4C41-9192-2D1C57F86166}" srcOrd="0" destOrd="0" presId="urn:microsoft.com/office/officeart/2005/8/layout/vList2"/>
    <dgm:cxn modelId="{67A1802A-4A2C-4177-8B40-2D547B470FFD}" type="presOf" srcId="{5A9EBE1A-0AD2-4D42-870F-43442210D007}" destId="{10E491C0-6F09-4A9B-AEF9-684E0475FBEF}" srcOrd="0" destOrd="0" presId="urn:microsoft.com/office/officeart/2005/8/layout/vList2"/>
    <dgm:cxn modelId="{EFDC2251-D9B3-4B50-8D35-7D9BFC93CCCD}" srcId="{E4324E4F-2379-4B90-8A9F-E912CDE47ED0}" destId="{5A9EBE1A-0AD2-4D42-870F-43442210D007}" srcOrd="0" destOrd="0" parTransId="{242C02F7-C236-4529-98CF-A53EF51CA7F8}" sibTransId="{09652A4D-2B2C-47B2-9018-222674C61777}"/>
    <dgm:cxn modelId="{B769E38D-0048-4FA7-B1C6-1A6D9C05AC6D}" srcId="{E4324E4F-2379-4B90-8A9F-E912CDE47ED0}" destId="{A3D75E41-579F-4082-8768-C9D558231FC1}" srcOrd="4" destOrd="0" parTransId="{68C2CA0A-9C71-4BFD-891D-87F4277A8D56}" sibTransId="{FA5DE3EF-BB8C-4673-9334-D8C1CCDD1BF2}"/>
    <dgm:cxn modelId="{82208504-B303-4E1A-AEA6-3E2C861EECFB}" srcId="{E4324E4F-2379-4B90-8A9F-E912CDE47ED0}" destId="{72499603-67E7-461E-997C-959F3EE53527}" srcOrd="1" destOrd="0" parTransId="{873AEC64-4C02-45E5-8CA9-73B29E1C62F5}" sibTransId="{C6556B39-B9F0-4CA8-A4E6-BFDB7D953067}"/>
    <dgm:cxn modelId="{82351005-FB06-46DA-926C-C54C6A21E5B5}" srcId="{E4324E4F-2379-4B90-8A9F-E912CDE47ED0}" destId="{6685E2CB-C182-4DDE-9139-50729E68B43B}" srcOrd="2" destOrd="0" parTransId="{2DAA0BA7-EF68-4123-8FB6-549352AF867C}" sibTransId="{40097F99-7E1E-4BB7-9B4E-4EB0A21B8589}"/>
    <dgm:cxn modelId="{E44E0CE6-6108-41F3-ABC3-7AB2F8E0802D}" type="presOf" srcId="{9FAA07AD-3AD5-476F-9508-36C321A0A065}" destId="{C4F6A149-540E-4226-843A-078674C67B4F}" srcOrd="0" destOrd="0" presId="urn:microsoft.com/office/officeart/2005/8/layout/vList2"/>
    <dgm:cxn modelId="{4B8EF3F1-83E1-4A41-BD27-1B2EC287CB69}" type="presOf" srcId="{E4324E4F-2379-4B90-8A9F-E912CDE47ED0}" destId="{F4DCDFE8-0CA3-41FC-ACC0-6505228F38B0}" srcOrd="0" destOrd="0" presId="urn:microsoft.com/office/officeart/2005/8/layout/vList2"/>
    <dgm:cxn modelId="{5ADFD3C3-DFAD-4D85-94EF-2D9992935B22}" srcId="{E4324E4F-2379-4B90-8A9F-E912CDE47ED0}" destId="{9FAA07AD-3AD5-476F-9508-36C321A0A065}" srcOrd="3" destOrd="0" parTransId="{82B3558A-A55B-4605-85EF-BC11524BA374}" sibTransId="{9BD8485B-B81D-4D59-8833-E99A86681EBA}"/>
    <dgm:cxn modelId="{AEBBD584-5207-4A0E-A809-C9103A475520}" type="presOf" srcId="{6685E2CB-C182-4DDE-9139-50729E68B43B}" destId="{2980B7F5-D677-4E78-B493-88469A3E1582}" srcOrd="0" destOrd="0" presId="urn:microsoft.com/office/officeart/2005/8/layout/vList2"/>
    <dgm:cxn modelId="{F86EDDE8-1BAC-42BC-AFF3-F961C5CFC5C9}" type="presParOf" srcId="{F4DCDFE8-0CA3-41FC-ACC0-6505228F38B0}" destId="{10E491C0-6F09-4A9B-AEF9-684E0475FBEF}" srcOrd="0" destOrd="0" presId="urn:microsoft.com/office/officeart/2005/8/layout/vList2"/>
    <dgm:cxn modelId="{78B4109A-A248-4885-BA34-E98F50828A41}" type="presParOf" srcId="{F4DCDFE8-0CA3-41FC-ACC0-6505228F38B0}" destId="{FB29F68D-7BBF-4701-A835-1B3F38FA0124}" srcOrd="1" destOrd="0" presId="urn:microsoft.com/office/officeart/2005/8/layout/vList2"/>
    <dgm:cxn modelId="{1D68C28E-2B37-43DE-9346-22B21C115E0F}" type="presParOf" srcId="{F4DCDFE8-0CA3-41FC-ACC0-6505228F38B0}" destId="{767CF742-7DED-4081-A4BB-E4F9AE87D260}" srcOrd="2" destOrd="0" presId="urn:microsoft.com/office/officeart/2005/8/layout/vList2"/>
    <dgm:cxn modelId="{DD966236-C1B0-4846-B2AF-CBDC9BB5D22A}" type="presParOf" srcId="{F4DCDFE8-0CA3-41FC-ACC0-6505228F38B0}" destId="{46D4745D-A9BE-4A18-BA7E-9BAB52A5999B}" srcOrd="3" destOrd="0" presId="urn:microsoft.com/office/officeart/2005/8/layout/vList2"/>
    <dgm:cxn modelId="{07D184BC-0C80-47AC-B519-BE2F538646CB}" type="presParOf" srcId="{F4DCDFE8-0CA3-41FC-ACC0-6505228F38B0}" destId="{2980B7F5-D677-4E78-B493-88469A3E1582}" srcOrd="4" destOrd="0" presId="urn:microsoft.com/office/officeart/2005/8/layout/vList2"/>
    <dgm:cxn modelId="{8C558E76-98FC-4AE6-B9AE-3CD96D714776}" type="presParOf" srcId="{F4DCDFE8-0CA3-41FC-ACC0-6505228F38B0}" destId="{1F1DF90B-46D4-4660-8024-CFE09997BECE}" srcOrd="5" destOrd="0" presId="urn:microsoft.com/office/officeart/2005/8/layout/vList2"/>
    <dgm:cxn modelId="{821EA39B-E62C-4B52-BC2B-C67A19D57527}" type="presParOf" srcId="{F4DCDFE8-0CA3-41FC-ACC0-6505228F38B0}" destId="{C4F6A149-540E-4226-843A-078674C67B4F}" srcOrd="6" destOrd="0" presId="urn:microsoft.com/office/officeart/2005/8/layout/vList2"/>
    <dgm:cxn modelId="{1799DA5C-6B55-4662-BD0F-45CB3A10EC4B}" type="presParOf" srcId="{F4DCDFE8-0CA3-41FC-ACC0-6505228F38B0}" destId="{DE66C400-54CF-4D6F-9BDA-9358FB3BE92A}" srcOrd="7" destOrd="0" presId="urn:microsoft.com/office/officeart/2005/8/layout/vList2"/>
    <dgm:cxn modelId="{3BBF8C88-5426-4B86-98C2-925B88D7DBAF}" type="presParOf" srcId="{F4DCDFE8-0CA3-41FC-ACC0-6505228F38B0}" destId="{7724633B-AF31-4C41-9192-2D1C57F8616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1DF392-8825-4180-B9E9-DB980387F1F2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BFE9F05-1247-4967-9315-ADBB6231AA29}">
      <dgm:prSet custT="1"/>
      <dgm:spPr/>
      <dgm:t>
        <a:bodyPr/>
        <a:lstStyle/>
        <a:p>
          <a:pPr algn="just" rtl="0"/>
          <a:r>
            <a:rPr lang="ru-RU" sz="2000" dirty="0" smtClean="0">
              <a:solidFill>
                <a:srgbClr val="130701"/>
              </a:solidFill>
            </a:rPr>
            <a:t>На  столе разложены ёлочки и зайчики, нужно узнать, всем ли зайчикам хватит ёлочек, чтобы спрятаться. </a:t>
          </a:r>
          <a:endParaRPr lang="ru-RU" sz="2000" dirty="0">
            <a:solidFill>
              <a:srgbClr val="130701"/>
            </a:solidFill>
          </a:endParaRPr>
        </a:p>
      </dgm:t>
    </dgm:pt>
    <dgm:pt modelId="{51524FAC-581D-4692-A001-36428570C3FB}" type="parTrans" cxnId="{D1F65266-2A63-4E93-A475-2AF0EC520C03}">
      <dgm:prSet/>
      <dgm:spPr/>
      <dgm:t>
        <a:bodyPr/>
        <a:lstStyle/>
        <a:p>
          <a:endParaRPr lang="ru-RU" sz="2400"/>
        </a:p>
      </dgm:t>
    </dgm:pt>
    <dgm:pt modelId="{32F2F002-0322-4083-BED0-433FFC30FDCD}" type="sibTrans" cxnId="{D1F65266-2A63-4E93-A475-2AF0EC520C03}">
      <dgm:prSet/>
      <dgm:spPr/>
      <dgm:t>
        <a:bodyPr/>
        <a:lstStyle/>
        <a:p>
          <a:endParaRPr lang="ru-RU" sz="2400"/>
        </a:p>
      </dgm:t>
    </dgm:pt>
    <dgm:pt modelId="{C299D4C3-DC33-465B-BE87-6A7DCBF85A69}">
      <dgm:prSet custT="1"/>
      <dgm:spPr/>
      <dgm:t>
        <a:bodyPr/>
        <a:lstStyle/>
        <a:p>
          <a:pPr algn="just" rtl="0"/>
          <a:r>
            <a:rPr lang="ru-RU" sz="2000" dirty="0" smtClean="0">
              <a:solidFill>
                <a:srgbClr val="130701"/>
              </a:solidFill>
            </a:rPr>
            <a:t>Воспитатель: «Положите под каждую ёлочку зайчика и проверьте». </a:t>
          </a:r>
          <a:endParaRPr lang="ru-RU" sz="2000" dirty="0">
            <a:solidFill>
              <a:srgbClr val="130701"/>
            </a:solidFill>
          </a:endParaRPr>
        </a:p>
      </dgm:t>
    </dgm:pt>
    <dgm:pt modelId="{D0567943-D1C7-42E5-B5A5-5FFD87A4D6BF}" type="parTrans" cxnId="{8FC22EFD-C2C1-46EE-8B7E-D02B2763BED9}">
      <dgm:prSet/>
      <dgm:spPr/>
      <dgm:t>
        <a:bodyPr/>
        <a:lstStyle/>
        <a:p>
          <a:endParaRPr lang="ru-RU" sz="2400"/>
        </a:p>
      </dgm:t>
    </dgm:pt>
    <dgm:pt modelId="{FDB935E6-AB91-4353-A9BF-E3BEF15EB9F7}" type="sibTrans" cxnId="{8FC22EFD-C2C1-46EE-8B7E-D02B2763BED9}">
      <dgm:prSet/>
      <dgm:spPr/>
      <dgm:t>
        <a:bodyPr/>
        <a:lstStyle/>
        <a:p>
          <a:endParaRPr lang="ru-RU" sz="2400"/>
        </a:p>
      </dgm:t>
    </dgm:pt>
    <dgm:pt modelId="{29F19836-9C83-4E83-91B9-D241B62F6A6F}">
      <dgm:prSet custT="1"/>
      <dgm:spPr/>
      <dgm:t>
        <a:bodyPr/>
        <a:lstStyle/>
        <a:p>
          <a:pPr algn="just" rtl="0"/>
          <a:r>
            <a:rPr lang="ru-RU" sz="2000" dirty="0" smtClean="0">
              <a:solidFill>
                <a:srgbClr val="130701"/>
              </a:solidFill>
            </a:rPr>
            <a:t>Дети пересчитывают объекты, сопоставляют количество елок и зайцев и делают вывод.</a:t>
          </a:r>
          <a:endParaRPr lang="ru-RU" sz="2000" dirty="0">
            <a:solidFill>
              <a:srgbClr val="130701"/>
            </a:solidFill>
          </a:endParaRPr>
        </a:p>
      </dgm:t>
    </dgm:pt>
    <dgm:pt modelId="{DAAA3F92-E222-41AD-85BB-14C5321219C9}" type="parTrans" cxnId="{3ED498A7-1B0C-41BB-B199-75CBD2543D8B}">
      <dgm:prSet/>
      <dgm:spPr/>
      <dgm:t>
        <a:bodyPr/>
        <a:lstStyle/>
        <a:p>
          <a:endParaRPr lang="ru-RU" sz="2400"/>
        </a:p>
      </dgm:t>
    </dgm:pt>
    <dgm:pt modelId="{F65C96A6-B7AE-4096-82E4-E7E6E6A83508}" type="sibTrans" cxnId="{3ED498A7-1B0C-41BB-B199-75CBD2543D8B}">
      <dgm:prSet/>
      <dgm:spPr/>
      <dgm:t>
        <a:bodyPr/>
        <a:lstStyle/>
        <a:p>
          <a:endParaRPr lang="ru-RU" sz="2400"/>
        </a:p>
      </dgm:t>
    </dgm:pt>
    <dgm:pt modelId="{FC176718-6AC2-4A22-919F-2DB00C038832}" type="pres">
      <dgm:prSet presAssocID="{141DF392-8825-4180-B9E9-DB980387F1F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26953C-1308-4DA6-9D26-DB311651B87F}" type="pres">
      <dgm:prSet presAssocID="{2BFE9F05-1247-4967-9315-ADBB6231AA29}" presName="parentText" presStyleLbl="node1" presStyleIdx="0" presStyleCnt="3" custScaleY="61677" custLinFactY="55563" custLinFactNeighborX="-311" custLinFactNeighborY="100000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D0D75C6-1B12-4471-9DC7-0CE039D62EFF}" type="pres">
      <dgm:prSet presAssocID="{32F2F002-0322-4083-BED0-433FFC30FDCD}" presName="spacer" presStyleCnt="0"/>
      <dgm:spPr/>
    </dgm:pt>
    <dgm:pt modelId="{786FB168-1B9B-4E32-9BFC-2E2F4A789F6B}" type="pres">
      <dgm:prSet presAssocID="{C299D4C3-DC33-465B-BE87-6A7DCBF85A69}" presName="parentText" presStyleLbl="node1" presStyleIdx="1" presStyleCnt="3" custScaleY="59212" custLinFactY="49994" custLinFactNeighborX="-311" custLinFactNeighborY="100000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B3AFAEB3-C2D1-48ED-B068-FC72E691BB6E}" type="pres">
      <dgm:prSet presAssocID="{FDB935E6-AB91-4353-A9BF-E3BEF15EB9F7}" presName="spacer" presStyleCnt="0"/>
      <dgm:spPr/>
    </dgm:pt>
    <dgm:pt modelId="{E01C2803-4D4C-47FC-8395-83E92ACDF93E}" type="pres">
      <dgm:prSet presAssocID="{29F19836-9C83-4E83-91B9-D241B62F6A6F}" presName="parentText" presStyleLbl="node1" presStyleIdx="2" presStyleCnt="3" custScaleY="67906" custLinFactY="58035" custLinFactNeighborX="-311" custLinFactNeighborY="100000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5AFA1F0E-9E61-43DD-ACBA-B1C93048F05F}" type="presOf" srcId="{2BFE9F05-1247-4967-9315-ADBB6231AA29}" destId="{3926953C-1308-4DA6-9D26-DB311651B87F}" srcOrd="0" destOrd="0" presId="urn:microsoft.com/office/officeart/2005/8/layout/vList2"/>
    <dgm:cxn modelId="{C7941784-75C4-41D1-9CBF-B09CC659D1C7}" type="presOf" srcId="{141DF392-8825-4180-B9E9-DB980387F1F2}" destId="{FC176718-6AC2-4A22-919F-2DB00C038832}" srcOrd="0" destOrd="0" presId="urn:microsoft.com/office/officeart/2005/8/layout/vList2"/>
    <dgm:cxn modelId="{7A6E4ED5-B240-481A-8280-AC3D43535863}" type="presOf" srcId="{C299D4C3-DC33-465B-BE87-6A7DCBF85A69}" destId="{786FB168-1B9B-4E32-9BFC-2E2F4A789F6B}" srcOrd="0" destOrd="0" presId="urn:microsoft.com/office/officeart/2005/8/layout/vList2"/>
    <dgm:cxn modelId="{D1F65266-2A63-4E93-A475-2AF0EC520C03}" srcId="{141DF392-8825-4180-B9E9-DB980387F1F2}" destId="{2BFE9F05-1247-4967-9315-ADBB6231AA29}" srcOrd="0" destOrd="0" parTransId="{51524FAC-581D-4692-A001-36428570C3FB}" sibTransId="{32F2F002-0322-4083-BED0-433FFC30FDCD}"/>
    <dgm:cxn modelId="{8FC22EFD-C2C1-46EE-8B7E-D02B2763BED9}" srcId="{141DF392-8825-4180-B9E9-DB980387F1F2}" destId="{C299D4C3-DC33-465B-BE87-6A7DCBF85A69}" srcOrd="1" destOrd="0" parTransId="{D0567943-D1C7-42E5-B5A5-5FFD87A4D6BF}" sibTransId="{FDB935E6-AB91-4353-A9BF-E3BEF15EB9F7}"/>
    <dgm:cxn modelId="{172C2ABA-642A-4008-89D6-C9B36988B28A}" type="presOf" srcId="{29F19836-9C83-4E83-91B9-D241B62F6A6F}" destId="{E01C2803-4D4C-47FC-8395-83E92ACDF93E}" srcOrd="0" destOrd="0" presId="urn:microsoft.com/office/officeart/2005/8/layout/vList2"/>
    <dgm:cxn modelId="{3ED498A7-1B0C-41BB-B199-75CBD2543D8B}" srcId="{141DF392-8825-4180-B9E9-DB980387F1F2}" destId="{29F19836-9C83-4E83-91B9-D241B62F6A6F}" srcOrd="2" destOrd="0" parTransId="{DAAA3F92-E222-41AD-85BB-14C5321219C9}" sibTransId="{F65C96A6-B7AE-4096-82E4-E7E6E6A83508}"/>
    <dgm:cxn modelId="{B773F4AD-214B-47CA-AF98-058536C7A543}" type="presParOf" srcId="{FC176718-6AC2-4A22-919F-2DB00C038832}" destId="{3926953C-1308-4DA6-9D26-DB311651B87F}" srcOrd="0" destOrd="0" presId="urn:microsoft.com/office/officeart/2005/8/layout/vList2"/>
    <dgm:cxn modelId="{B81C8B78-0172-4101-908B-281F03AD9350}" type="presParOf" srcId="{FC176718-6AC2-4A22-919F-2DB00C038832}" destId="{6D0D75C6-1B12-4471-9DC7-0CE039D62EFF}" srcOrd="1" destOrd="0" presId="urn:microsoft.com/office/officeart/2005/8/layout/vList2"/>
    <dgm:cxn modelId="{951FBDCC-36FD-4130-8E7C-E791756ECB07}" type="presParOf" srcId="{FC176718-6AC2-4A22-919F-2DB00C038832}" destId="{786FB168-1B9B-4E32-9BFC-2E2F4A789F6B}" srcOrd="2" destOrd="0" presId="urn:microsoft.com/office/officeart/2005/8/layout/vList2"/>
    <dgm:cxn modelId="{32A05E5F-B71B-4EA5-9290-0F3CBBF36B89}" type="presParOf" srcId="{FC176718-6AC2-4A22-919F-2DB00C038832}" destId="{B3AFAEB3-C2D1-48ED-B068-FC72E691BB6E}" srcOrd="3" destOrd="0" presId="urn:microsoft.com/office/officeart/2005/8/layout/vList2"/>
    <dgm:cxn modelId="{FC621BFD-D2B0-443A-B90D-1D58F7F4AFC9}" type="presParOf" srcId="{FC176718-6AC2-4A22-919F-2DB00C038832}" destId="{E01C2803-4D4C-47FC-8395-83E92ACDF93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599282-BFFE-400D-A97F-A60F9A8F11D4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BFEF56F-6996-4E4D-8E1C-FF6921908A46}">
      <dgm:prSet/>
      <dgm:spPr/>
      <dgm:t>
        <a:bodyPr/>
        <a:lstStyle/>
        <a:p>
          <a:pPr algn="ctr" rtl="0"/>
          <a:r>
            <a:rPr lang="ru-RU" b="0" smtClean="0">
              <a:solidFill>
                <a:srgbClr val="130701"/>
              </a:solidFill>
            </a:rPr>
            <a:t>- Когда мы идём в садик? (утром)</a:t>
          </a:r>
          <a:endParaRPr lang="ru-RU" b="0">
            <a:solidFill>
              <a:srgbClr val="130701"/>
            </a:solidFill>
          </a:endParaRPr>
        </a:p>
      </dgm:t>
    </dgm:pt>
    <dgm:pt modelId="{3DEE7B32-BAE8-4675-BD86-1A6AEA3ED11B}" type="parTrans" cxnId="{0159F76A-882C-4852-A2E4-A014DF1961A1}">
      <dgm:prSet/>
      <dgm:spPr/>
      <dgm:t>
        <a:bodyPr/>
        <a:lstStyle/>
        <a:p>
          <a:pPr algn="ctr"/>
          <a:endParaRPr lang="ru-RU" b="0">
            <a:solidFill>
              <a:srgbClr val="130701"/>
            </a:solidFill>
          </a:endParaRPr>
        </a:p>
      </dgm:t>
    </dgm:pt>
    <dgm:pt modelId="{46BD09ED-60CD-4C0E-A677-848F75ED2126}" type="sibTrans" cxnId="{0159F76A-882C-4852-A2E4-A014DF1961A1}">
      <dgm:prSet/>
      <dgm:spPr/>
      <dgm:t>
        <a:bodyPr/>
        <a:lstStyle/>
        <a:p>
          <a:pPr algn="ctr"/>
          <a:endParaRPr lang="ru-RU" b="0">
            <a:solidFill>
              <a:srgbClr val="130701"/>
            </a:solidFill>
          </a:endParaRPr>
        </a:p>
      </dgm:t>
    </dgm:pt>
    <dgm:pt modelId="{82A66751-82B4-4FBA-B945-5A1AB8BC7FAD}">
      <dgm:prSet/>
      <dgm:spPr/>
      <dgm:t>
        <a:bodyPr/>
        <a:lstStyle/>
        <a:p>
          <a:pPr algn="ctr" rtl="0"/>
          <a:r>
            <a:rPr lang="ru-RU" b="0" smtClean="0">
              <a:solidFill>
                <a:srgbClr val="130701"/>
              </a:solidFill>
            </a:rPr>
            <a:t>- А когда в садике обедают? (днем)</a:t>
          </a:r>
          <a:endParaRPr lang="ru-RU" b="0">
            <a:solidFill>
              <a:srgbClr val="130701"/>
            </a:solidFill>
          </a:endParaRPr>
        </a:p>
      </dgm:t>
    </dgm:pt>
    <dgm:pt modelId="{109A3EC2-F739-42C2-9655-241AA2E5FF0D}" type="parTrans" cxnId="{51CFD1C2-694E-4D14-8283-97E73DAF0D0D}">
      <dgm:prSet/>
      <dgm:spPr/>
      <dgm:t>
        <a:bodyPr/>
        <a:lstStyle/>
        <a:p>
          <a:pPr algn="ctr"/>
          <a:endParaRPr lang="ru-RU" b="0">
            <a:solidFill>
              <a:srgbClr val="130701"/>
            </a:solidFill>
          </a:endParaRPr>
        </a:p>
      </dgm:t>
    </dgm:pt>
    <dgm:pt modelId="{8C829707-5671-4AD9-905D-5F84381E4BEA}" type="sibTrans" cxnId="{51CFD1C2-694E-4D14-8283-97E73DAF0D0D}">
      <dgm:prSet/>
      <dgm:spPr/>
      <dgm:t>
        <a:bodyPr/>
        <a:lstStyle/>
        <a:p>
          <a:pPr algn="ctr"/>
          <a:endParaRPr lang="ru-RU" b="0">
            <a:solidFill>
              <a:srgbClr val="130701"/>
            </a:solidFill>
          </a:endParaRPr>
        </a:p>
      </dgm:t>
    </dgm:pt>
    <dgm:pt modelId="{130472F6-0F2D-48F7-9419-9D81533506FE}">
      <dgm:prSet/>
      <dgm:spPr/>
      <dgm:t>
        <a:bodyPr/>
        <a:lstStyle/>
        <a:p>
          <a:pPr algn="ctr" rtl="0"/>
          <a:r>
            <a:rPr lang="ru-RU" b="0" dirty="0" smtClean="0">
              <a:solidFill>
                <a:srgbClr val="130701"/>
              </a:solidFill>
            </a:rPr>
            <a:t>- А домой когда из садика идем? (вечером)</a:t>
          </a:r>
          <a:endParaRPr lang="ru-RU" b="0" dirty="0">
            <a:solidFill>
              <a:srgbClr val="130701"/>
            </a:solidFill>
          </a:endParaRPr>
        </a:p>
      </dgm:t>
    </dgm:pt>
    <dgm:pt modelId="{917180FF-D2C5-499E-A2D3-E771C29097E5}" type="parTrans" cxnId="{2C5ADC86-47D4-441A-82B6-76BBB6BCEA39}">
      <dgm:prSet/>
      <dgm:spPr/>
      <dgm:t>
        <a:bodyPr/>
        <a:lstStyle/>
        <a:p>
          <a:pPr algn="ctr"/>
          <a:endParaRPr lang="ru-RU" b="0">
            <a:solidFill>
              <a:srgbClr val="130701"/>
            </a:solidFill>
          </a:endParaRPr>
        </a:p>
      </dgm:t>
    </dgm:pt>
    <dgm:pt modelId="{BB50EB9F-5711-44BC-AB4E-2843369469AB}" type="sibTrans" cxnId="{2C5ADC86-47D4-441A-82B6-76BBB6BCEA39}">
      <dgm:prSet/>
      <dgm:spPr/>
      <dgm:t>
        <a:bodyPr/>
        <a:lstStyle/>
        <a:p>
          <a:pPr algn="ctr"/>
          <a:endParaRPr lang="ru-RU" b="0">
            <a:solidFill>
              <a:srgbClr val="130701"/>
            </a:solidFill>
          </a:endParaRPr>
        </a:p>
      </dgm:t>
    </dgm:pt>
    <dgm:pt modelId="{1199B6C0-5ED5-4730-BE52-F0612C1F0AD5}">
      <dgm:prSet/>
      <dgm:spPr/>
      <dgm:t>
        <a:bodyPr/>
        <a:lstStyle/>
        <a:p>
          <a:pPr algn="ctr" rtl="0"/>
          <a:r>
            <a:rPr lang="ru-RU" b="0" smtClean="0">
              <a:solidFill>
                <a:srgbClr val="130701"/>
              </a:solidFill>
            </a:rPr>
            <a:t>- А спать когда ложимся? (ночью)</a:t>
          </a:r>
          <a:endParaRPr lang="ru-RU" b="0">
            <a:solidFill>
              <a:srgbClr val="130701"/>
            </a:solidFill>
          </a:endParaRPr>
        </a:p>
      </dgm:t>
    </dgm:pt>
    <dgm:pt modelId="{2A5F21A2-294A-4D4B-8361-23294C135764}" type="parTrans" cxnId="{5D0DAEA8-E7EE-4F29-B3BB-B470A6E9B96D}">
      <dgm:prSet/>
      <dgm:spPr/>
      <dgm:t>
        <a:bodyPr/>
        <a:lstStyle/>
        <a:p>
          <a:pPr algn="ctr"/>
          <a:endParaRPr lang="ru-RU" b="0">
            <a:solidFill>
              <a:srgbClr val="130701"/>
            </a:solidFill>
          </a:endParaRPr>
        </a:p>
      </dgm:t>
    </dgm:pt>
    <dgm:pt modelId="{657A59A6-B79F-45E2-8628-C9C437D6A451}" type="sibTrans" cxnId="{5D0DAEA8-E7EE-4F29-B3BB-B470A6E9B96D}">
      <dgm:prSet/>
      <dgm:spPr/>
      <dgm:t>
        <a:bodyPr/>
        <a:lstStyle/>
        <a:p>
          <a:pPr algn="ctr"/>
          <a:endParaRPr lang="ru-RU" b="0">
            <a:solidFill>
              <a:srgbClr val="130701"/>
            </a:solidFill>
          </a:endParaRPr>
        </a:p>
      </dgm:t>
    </dgm:pt>
    <dgm:pt modelId="{35B423DC-B4F3-47FB-998E-5C9D09698BDF}" type="pres">
      <dgm:prSet presAssocID="{1C599282-BFFE-400D-A97F-A60F9A8F11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5E4A0B-A4D0-4339-9607-4736F675ED65}" type="pres">
      <dgm:prSet presAssocID="{7BFEF56F-6996-4E4D-8E1C-FF6921908A4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D2DE97-0405-4386-AA2A-599478C47BD3}" type="pres">
      <dgm:prSet presAssocID="{46BD09ED-60CD-4C0E-A677-848F75ED2126}" presName="spacer" presStyleCnt="0"/>
      <dgm:spPr/>
    </dgm:pt>
    <dgm:pt modelId="{DE227D1E-A24C-4CD3-B490-09C1261E936D}" type="pres">
      <dgm:prSet presAssocID="{82A66751-82B4-4FBA-B945-5A1AB8BC7FA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30F4EE-DBA2-4C19-B823-425663370058}" type="pres">
      <dgm:prSet presAssocID="{8C829707-5671-4AD9-905D-5F84381E4BEA}" presName="spacer" presStyleCnt="0"/>
      <dgm:spPr/>
    </dgm:pt>
    <dgm:pt modelId="{632F9FE8-4403-4042-8CA4-60217A60F99C}" type="pres">
      <dgm:prSet presAssocID="{130472F6-0F2D-48F7-9419-9D81533506F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1E2BC4-FB1A-47E1-A6E2-ED22E3EFF274}" type="pres">
      <dgm:prSet presAssocID="{BB50EB9F-5711-44BC-AB4E-2843369469AB}" presName="spacer" presStyleCnt="0"/>
      <dgm:spPr/>
    </dgm:pt>
    <dgm:pt modelId="{DE4B1177-66EE-4DE0-9B0B-0B8D549F3780}" type="pres">
      <dgm:prSet presAssocID="{1199B6C0-5ED5-4730-BE52-F0612C1F0AD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F58AD5-AB46-4A87-BFE4-93005DBE45C0}" type="presOf" srcId="{7BFEF56F-6996-4E4D-8E1C-FF6921908A46}" destId="{855E4A0B-A4D0-4339-9607-4736F675ED65}" srcOrd="0" destOrd="0" presId="urn:microsoft.com/office/officeart/2005/8/layout/vList2"/>
    <dgm:cxn modelId="{37F454E7-D0E4-4EA0-B43F-F79D6E047A4E}" type="presOf" srcId="{1C599282-BFFE-400D-A97F-A60F9A8F11D4}" destId="{35B423DC-B4F3-47FB-998E-5C9D09698BDF}" srcOrd="0" destOrd="0" presId="urn:microsoft.com/office/officeart/2005/8/layout/vList2"/>
    <dgm:cxn modelId="{B382C776-30E7-489A-93AA-B4FC70A71DF3}" type="presOf" srcId="{130472F6-0F2D-48F7-9419-9D81533506FE}" destId="{632F9FE8-4403-4042-8CA4-60217A60F99C}" srcOrd="0" destOrd="0" presId="urn:microsoft.com/office/officeart/2005/8/layout/vList2"/>
    <dgm:cxn modelId="{5D0DAEA8-E7EE-4F29-B3BB-B470A6E9B96D}" srcId="{1C599282-BFFE-400D-A97F-A60F9A8F11D4}" destId="{1199B6C0-5ED5-4730-BE52-F0612C1F0AD5}" srcOrd="3" destOrd="0" parTransId="{2A5F21A2-294A-4D4B-8361-23294C135764}" sibTransId="{657A59A6-B79F-45E2-8628-C9C437D6A451}"/>
    <dgm:cxn modelId="{AE453BC0-F493-4EC2-A01D-4B712B1D950D}" type="presOf" srcId="{82A66751-82B4-4FBA-B945-5A1AB8BC7FAD}" destId="{DE227D1E-A24C-4CD3-B490-09C1261E936D}" srcOrd="0" destOrd="0" presId="urn:microsoft.com/office/officeart/2005/8/layout/vList2"/>
    <dgm:cxn modelId="{2C5ADC86-47D4-441A-82B6-76BBB6BCEA39}" srcId="{1C599282-BFFE-400D-A97F-A60F9A8F11D4}" destId="{130472F6-0F2D-48F7-9419-9D81533506FE}" srcOrd="2" destOrd="0" parTransId="{917180FF-D2C5-499E-A2D3-E771C29097E5}" sibTransId="{BB50EB9F-5711-44BC-AB4E-2843369469AB}"/>
    <dgm:cxn modelId="{51235E26-98F4-49F9-9A16-37CC68EF4543}" type="presOf" srcId="{1199B6C0-5ED5-4730-BE52-F0612C1F0AD5}" destId="{DE4B1177-66EE-4DE0-9B0B-0B8D549F3780}" srcOrd="0" destOrd="0" presId="urn:microsoft.com/office/officeart/2005/8/layout/vList2"/>
    <dgm:cxn modelId="{51CFD1C2-694E-4D14-8283-97E73DAF0D0D}" srcId="{1C599282-BFFE-400D-A97F-A60F9A8F11D4}" destId="{82A66751-82B4-4FBA-B945-5A1AB8BC7FAD}" srcOrd="1" destOrd="0" parTransId="{109A3EC2-F739-42C2-9655-241AA2E5FF0D}" sibTransId="{8C829707-5671-4AD9-905D-5F84381E4BEA}"/>
    <dgm:cxn modelId="{0159F76A-882C-4852-A2E4-A014DF1961A1}" srcId="{1C599282-BFFE-400D-A97F-A60F9A8F11D4}" destId="{7BFEF56F-6996-4E4D-8E1C-FF6921908A46}" srcOrd="0" destOrd="0" parTransId="{3DEE7B32-BAE8-4675-BD86-1A6AEA3ED11B}" sibTransId="{46BD09ED-60CD-4C0E-A677-848F75ED2126}"/>
    <dgm:cxn modelId="{C8F7095C-25D9-4F8B-92AE-EA60E5CF714F}" type="presParOf" srcId="{35B423DC-B4F3-47FB-998E-5C9D09698BDF}" destId="{855E4A0B-A4D0-4339-9607-4736F675ED65}" srcOrd="0" destOrd="0" presId="urn:microsoft.com/office/officeart/2005/8/layout/vList2"/>
    <dgm:cxn modelId="{74DD4E72-4D9A-49BF-BCEF-CFD8F94458A0}" type="presParOf" srcId="{35B423DC-B4F3-47FB-998E-5C9D09698BDF}" destId="{13D2DE97-0405-4386-AA2A-599478C47BD3}" srcOrd="1" destOrd="0" presId="urn:microsoft.com/office/officeart/2005/8/layout/vList2"/>
    <dgm:cxn modelId="{B94ACB57-5A98-427E-B84A-045C669582E2}" type="presParOf" srcId="{35B423DC-B4F3-47FB-998E-5C9D09698BDF}" destId="{DE227D1E-A24C-4CD3-B490-09C1261E936D}" srcOrd="2" destOrd="0" presId="urn:microsoft.com/office/officeart/2005/8/layout/vList2"/>
    <dgm:cxn modelId="{26D87E48-11F2-44BD-A034-5AC837ABA52B}" type="presParOf" srcId="{35B423DC-B4F3-47FB-998E-5C9D09698BDF}" destId="{DE30F4EE-DBA2-4C19-B823-425663370058}" srcOrd="3" destOrd="0" presId="urn:microsoft.com/office/officeart/2005/8/layout/vList2"/>
    <dgm:cxn modelId="{37FBF82F-4320-4207-A775-9AAA9E70D728}" type="presParOf" srcId="{35B423DC-B4F3-47FB-998E-5C9D09698BDF}" destId="{632F9FE8-4403-4042-8CA4-60217A60F99C}" srcOrd="4" destOrd="0" presId="urn:microsoft.com/office/officeart/2005/8/layout/vList2"/>
    <dgm:cxn modelId="{D54C50F9-4F26-4158-9DEF-5FBA97EB9F3B}" type="presParOf" srcId="{35B423DC-B4F3-47FB-998E-5C9D09698BDF}" destId="{FB1E2BC4-FB1A-47E1-A6E2-ED22E3EFF274}" srcOrd="5" destOrd="0" presId="urn:microsoft.com/office/officeart/2005/8/layout/vList2"/>
    <dgm:cxn modelId="{570645EB-A63F-49DE-8274-4F50F8F84B76}" type="presParOf" srcId="{35B423DC-B4F3-47FB-998E-5C9D09698BDF}" destId="{DE4B1177-66EE-4DE0-9B0B-0B8D549F378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6A9D97-0F3E-484E-AAA4-EC211363031A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F03F44D0-9A3D-4F01-B0E3-B12E42ED6668}">
      <dgm:prSet custT="1"/>
      <dgm:spPr/>
      <dgm:t>
        <a:bodyPr/>
        <a:lstStyle/>
        <a:p>
          <a:pPr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900" dirty="0" smtClean="0">
              <a:solidFill>
                <a:srgbClr val="130701"/>
              </a:solidFill>
            </a:rPr>
            <a:t>Задание: построить  домики  для медведя и его друзей. Медведь – один, ему построим маленький домик, друзей – много, им -  большой домик</a:t>
          </a:r>
          <a:endParaRPr lang="ru-RU" sz="1900" dirty="0">
            <a:solidFill>
              <a:srgbClr val="130701"/>
            </a:solidFill>
          </a:endParaRPr>
        </a:p>
      </dgm:t>
    </dgm:pt>
    <dgm:pt modelId="{66669F78-26C1-413C-8372-F00CCAA34FFB}" type="parTrans" cxnId="{73A863E3-6937-4B1A-9801-2FFAF6BF421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900">
            <a:solidFill>
              <a:srgbClr val="130701"/>
            </a:solidFill>
          </a:endParaRPr>
        </a:p>
      </dgm:t>
    </dgm:pt>
    <dgm:pt modelId="{A7658A12-F95C-44C2-98B8-A165E71D3BA4}" type="sibTrans" cxnId="{73A863E3-6937-4B1A-9801-2FFAF6BF421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900">
            <a:solidFill>
              <a:srgbClr val="130701"/>
            </a:solidFill>
          </a:endParaRPr>
        </a:p>
      </dgm:t>
    </dgm:pt>
    <dgm:pt modelId="{3F1EE294-CE16-4779-A677-AED9E994C55D}">
      <dgm:prSet custT="1"/>
      <dgm:spPr/>
      <dgm:t>
        <a:bodyPr/>
        <a:lstStyle/>
        <a:p>
          <a:pPr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900" dirty="0" smtClean="0">
              <a:solidFill>
                <a:srgbClr val="130701"/>
              </a:solidFill>
            </a:rPr>
            <a:t>Какой мы  будем делать домик для одного медведя? (маленький)</a:t>
          </a:r>
          <a:endParaRPr lang="ru-RU" sz="1900" dirty="0">
            <a:solidFill>
              <a:srgbClr val="130701"/>
            </a:solidFill>
          </a:endParaRPr>
        </a:p>
      </dgm:t>
    </dgm:pt>
    <dgm:pt modelId="{8C4538A3-AE77-4A4B-A22E-5B334B87E05E}" type="parTrans" cxnId="{A799DE63-4274-497C-ADC8-F30CD25D9D9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900">
            <a:solidFill>
              <a:srgbClr val="130701"/>
            </a:solidFill>
          </a:endParaRPr>
        </a:p>
      </dgm:t>
    </dgm:pt>
    <dgm:pt modelId="{E477E8F9-A560-4432-B879-2F5B99185647}" type="sibTrans" cxnId="{A799DE63-4274-497C-ADC8-F30CD25D9D9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900">
            <a:solidFill>
              <a:srgbClr val="130701"/>
            </a:solidFill>
          </a:endParaRPr>
        </a:p>
      </dgm:t>
    </dgm:pt>
    <dgm:pt modelId="{0DB63E3B-7416-479A-BE85-5DF371E09821}">
      <dgm:prSet custT="1"/>
      <dgm:spPr/>
      <dgm:t>
        <a:bodyPr/>
        <a:lstStyle/>
        <a:p>
          <a:pPr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900" dirty="0" smtClean="0">
              <a:solidFill>
                <a:srgbClr val="130701"/>
              </a:solidFill>
            </a:rPr>
            <a:t>Какую вы возьмете стену, большую или маленькую? (маленькую)</a:t>
          </a:r>
          <a:endParaRPr lang="ru-RU" sz="1900" dirty="0">
            <a:solidFill>
              <a:srgbClr val="130701"/>
            </a:solidFill>
          </a:endParaRPr>
        </a:p>
      </dgm:t>
    </dgm:pt>
    <dgm:pt modelId="{F8346045-319C-4697-A8D4-0A7A0AF3834A}" type="parTrans" cxnId="{4BCF4FAB-45C1-4AB1-A398-C11C94CF02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900">
            <a:solidFill>
              <a:srgbClr val="130701"/>
            </a:solidFill>
          </a:endParaRPr>
        </a:p>
      </dgm:t>
    </dgm:pt>
    <dgm:pt modelId="{945858B7-AF26-4B65-9DD3-CFD8A1D4332E}" type="sibTrans" cxnId="{4BCF4FAB-45C1-4AB1-A398-C11C94CF02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900">
            <a:solidFill>
              <a:srgbClr val="130701"/>
            </a:solidFill>
          </a:endParaRPr>
        </a:p>
      </dgm:t>
    </dgm:pt>
    <dgm:pt modelId="{B7211631-E6C9-4ECB-ADAC-B770F629DE39}">
      <dgm:prSet custT="1"/>
      <dgm:spPr/>
      <dgm:t>
        <a:bodyPr/>
        <a:lstStyle/>
        <a:p>
          <a:pPr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900" dirty="0" smtClean="0">
              <a:solidFill>
                <a:srgbClr val="130701"/>
              </a:solidFill>
            </a:rPr>
            <a:t>Какую вы возьмете крышу? (маленькую) Какого она цвета?</a:t>
          </a:r>
          <a:endParaRPr lang="ru-RU" sz="1900" dirty="0">
            <a:solidFill>
              <a:srgbClr val="130701"/>
            </a:solidFill>
          </a:endParaRPr>
        </a:p>
      </dgm:t>
    </dgm:pt>
    <dgm:pt modelId="{41B01AB5-A9DB-4518-9A3D-1804E4F4D465}" type="parTrans" cxnId="{992D29CD-C172-4C38-89FA-6110DF959A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900">
            <a:solidFill>
              <a:srgbClr val="130701"/>
            </a:solidFill>
          </a:endParaRPr>
        </a:p>
      </dgm:t>
    </dgm:pt>
    <dgm:pt modelId="{8C505BEA-257B-40BE-BC01-EE9A9EE76BB5}" type="sibTrans" cxnId="{992D29CD-C172-4C38-89FA-6110DF959A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900">
            <a:solidFill>
              <a:srgbClr val="130701"/>
            </a:solidFill>
          </a:endParaRPr>
        </a:p>
      </dgm:t>
    </dgm:pt>
    <dgm:pt modelId="{4EC40118-3297-44D2-B911-C53FBCAE1A69}">
      <dgm:prSet custT="1"/>
      <dgm:spPr/>
      <dgm:t>
        <a:bodyPr/>
        <a:lstStyle/>
        <a:p>
          <a:pPr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900" dirty="0" smtClean="0">
              <a:solidFill>
                <a:srgbClr val="130701"/>
              </a:solidFill>
            </a:rPr>
            <a:t>Теперь будем строить домик для друзей медведя. Какой мы  будем делать домик для друзей медведя? (большой)</a:t>
          </a:r>
          <a:endParaRPr lang="ru-RU" sz="1900" dirty="0">
            <a:solidFill>
              <a:srgbClr val="130701"/>
            </a:solidFill>
          </a:endParaRPr>
        </a:p>
      </dgm:t>
    </dgm:pt>
    <dgm:pt modelId="{71C87EE7-189C-43EB-ADA4-00F20133A522}" type="parTrans" cxnId="{8E31671D-910D-4536-B45B-421677A3AF9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900">
            <a:solidFill>
              <a:srgbClr val="130701"/>
            </a:solidFill>
          </a:endParaRPr>
        </a:p>
      </dgm:t>
    </dgm:pt>
    <dgm:pt modelId="{61B4F474-B13C-4D97-92C5-9F222AB0F57B}" type="sibTrans" cxnId="{8E31671D-910D-4536-B45B-421677A3AF9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900">
            <a:solidFill>
              <a:srgbClr val="130701"/>
            </a:solidFill>
          </a:endParaRPr>
        </a:p>
      </dgm:t>
    </dgm:pt>
    <dgm:pt modelId="{B35D9E79-49F4-4E26-ADBA-AB586434400D}">
      <dgm:prSet custT="1"/>
      <dgm:spPr/>
      <dgm:t>
        <a:bodyPr/>
        <a:lstStyle/>
        <a:p>
          <a:pPr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900" dirty="0" smtClean="0">
              <a:solidFill>
                <a:srgbClr val="130701"/>
              </a:solidFill>
            </a:rPr>
            <a:t>Какую вы возьмете стену, большую или маленькую? (большую)  Какого она цвета?</a:t>
          </a:r>
          <a:endParaRPr lang="ru-RU" sz="1900" dirty="0">
            <a:solidFill>
              <a:srgbClr val="130701"/>
            </a:solidFill>
          </a:endParaRPr>
        </a:p>
      </dgm:t>
    </dgm:pt>
    <dgm:pt modelId="{F59671FF-2868-457F-99DD-998B96A7DBB2}" type="parTrans" cxnId="{F4605DDE-2495-4975-81CE-79C28F5D829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900">
            <a:solidFill>
              <a:srgbClr val="130701"/>
            </a:solidFill>
          </a:endParaRPr>
        </a:p>
      </dgm:t>
    </dgm:pt>
    <dgm:pt modelId="{96FFD00E-EB60-4B75-AE3A-755CC053BD4A}" type="sibTrans" cxnId="{F4605DDE-2495-4975-81CE-79C28F5D829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900">
            <a:solidFill>
              <a:srgbClr val="130701"/>
            </a:solidFill>
          </a:endParaRPr>
        </a:p>
      </dgm:t>
    </dgm:pt>
    <dgm:pt modelId="{4998D09E-4D29-4015-9153-0A2327C3DAF2}">
      <dgm:prSet custT="1"/>
      <dgm:spPr/>
      <dgm:t>
        <a:bodyPr/>
        <a:lstStyle/>
        <a:p>
          <a:pPr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900" dirty="0" smtClean="0">
              <a:solidFill>
                <a:srgbClr val="130701"/>
              </a:solidFill>
            </a:rPr>
            <a:t>Какую вы возьмете крышу? (большую) Какого она цвета?</a:t>
          </a:r>
          <a:endParaRPr lang="ru-RU" sz="1900" dirty="0">
            <a:solidFill>
              <a:srgbClr val="130701"/>
            </a:solidFill>
          </a:endParaRPr>
        </a:p>
      </dgm:t>
    </dgm:pt>
    <dgm:pt modelId="{F5159C7C-160E-49A6-9D96-ABE994CA8744}" type="parTrans" cxnId="{3BEF3F1B-E738-46CB-A22C-F3C7B94FF05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900">
            <a:solidFill>
              <a:srgbClr val="130701"/>
            </a:solidFill>
          </a:endParaRPr>
        </a:p>
      </dgm:t>
    </dgm:pt>
    <dgm:pt modelId="{13999699-D40F-4CDA-9DB6-A4A31D359C69}" type="sibTrans" cxnId="{3BEF3F1B-E738-46CB-A22C-F3C7B94FF05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900">
            <a:solidFill>
              <a:srgbClr val="130701"/>
            </a:solidFill>
          </a:endParaRPr>
        </a:p>
      </dgm:t>
    </dgm:pt>
    <dgm:pt modelId="{7EA9E8DB-4557-4C38-AB17-6184D6A126C8}" type="pres">
      <dgm:prSet presAssocID="{E86A9D97-0F3E-484E-AAA4-EC211363031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1C0D40-7D32-4B1D-9B99-1C380D16E50A}" type="pres">
      <dgm:prSet presAssocID="{F03F44D0-9A3D-4F01-B0E3-B12E42ED6668}" presName="parentText" presStyleLbl="node1" presStyleIdx="0" presStyleCnt="7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F8466F3D-DFEA-4823-82BF-381CFFAA5CED}" type="pres">
      <dgm:prSet presAssocID="{A7658A12-F95C-44C2-98B8-A165E71D3BA4}" presName="spacer" presStyleCnt="0"/>
      <dgm:spPr/>
    </dgm:pt>
    <dgm:pt modelId="{02526B92-810B-4409-BEC0-CC48C7E5F7C6}" type="pres">
      <dgm:prSet presAssocID="{3F1EE294-CE16-4779-A677-AED9E994C55D}" presName="parentText" presStyleLbl="node1" presStyleIdx="1" presStyleCnt="7" custScaleY="68167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904C8BD0-7C2F-4137-BA0C-B0F897A47CF6}" type="pres">
      <dgm:prSet presAssocID="{E477E8F9-A560-4432-B879-2F5B99185647}" presName="spacer" presStyleCnt="0"/>
      <dgm:spPr/>
    </dgm:pt>
    <dgm:pt modelId="{E2E395B6-35B1-4A9F-ADF0-9988EB4A8D53}" type="pres">
      <dgm:prSet presAssocID="{0DB63E3B-7416-479A-BE85-5DF371E09821}" presName="parentText" presStyleLbl="node1" presStyleIdx="2" presStyleCnt="7" custScaleY="57301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069D4E4-E52E-4FC6-A512-AF58231944EA}" type="pres">
      <dgm:prSet presAssocID="{945858B7-AF26-4B65-9DD3-CFD8A1D4332E}" presName="spacer" presStyleCnt="0"/>
      <dgm:spPr/>
    </dgm:pt>
    <dgm:pt modelId="{A02C0A89-3562-4705-8B9C-7163BB53831E}" type="pres">
      <dgm:prSet presAssocID="{B7211631-E6C9-4ECB-ADAC-B770F629DE39}" presName="parentText" presStyleLbl="node1" presStyleIdx="3" presStyleCnt="7" custScaleY="86921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3E435F0A-9E24-4EAB-8E47-F7A9E2CAB644}" type="pres">
      <dgm:prSet presAssocID="{8C505BEA-257B-40BE-BC01-EE9A9EE76BB5}" presName="spacer" presStyleCnt="0"/>
      <dgm:spPr/>
    </dgm:pt>
    <dgm:pt modelId="{1D02412B-F767-462E-8757-1C1C5100CF72}" type="pres">
      <dgm:prSet presAssocID="{4EC40118-3297-44D2-B911-C53FBCAE1A69}" presName="parentText" presStyleLbl="node1" presStyleIdx="4" presStyleCnt="7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22025C68-EF43-470C-A913-8A53835C2FA2}" type="pres">
      <dgm:prSet presAssocID="{61B4F474-B13C-4D97-92C5-9F222AB0F57B}" presName="spacer" presStyleCnt="0"/>
      <dgm:spPr/>
    </dgm:pt>
    <dgm:pt modelId="{EF69A61C-01D4-497B-B53F-7FF31DA15C84}" type="pres">
      <dgm:prSet presAssocID="{B35D9E79-49F4-4E26-ADBA-AB586434400D}" presName="parentText" presStyleLbl="node1" presStyleIdx="5" presStyleCnt="7" custScaleY="76046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990E68BC-5BBA-4A29-A239-278BD8FFC854}" type="pres">
      <dgm:prSet presAssocID="{96FFD00E-EB60-4B75-AE3A-755CC053BD4A}" presName="spacer" presStyleCnt="0"/>
      <dgm:spPr/>
    </dgm:pt>
    <dgm:pt modelId="{D93F0431-552D-4437-BFF1-A37F6D20CD80}" type="pres">
      <dgm:prSet presAssocID="{4998D09E-4D29-4015-9153-0A2327C3DAF2}" presName="parentText" presStyleLbl="node1" presStyleIdx="6" presStyleCnt="7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82792DFD-4B61-4FBB-86BB-BA0E0998A045}" type="presOf" srcId="{B7211631-E6C9-4ECB-ADAC-B770F629DE39}" destId="{A02C0A89-3562-4705-8B9C-7163BB53831E}" srcOrd="0" destOrd="0" presId="urn:microsoft.com/office/officeart/2005/8/layout/vList2"/>
    <dgm:cxn modelId="{A7E29605-5A59-4618-B99D-24B9F80A255F}" type="presOf" srcId="{4EC40118-3297-44D2-B911-C53FBCAE1A69}" destId="{1D02412B-F767-462E-8757-1C1C5100CF72}" srcOrd="0" destOrd="0" presId="urn:microsoft.com/office/officeart/2005/8/layout/vList2"/>
    <dgm:cxn modelId="{10A74A3E-AB5F-4107-B9FF-870BD8482356}" type="presOf" srcId="{B35D9E79-49F4-4E26-ADBA-AB586434400D}" destId="{EF69A61C-01D4-497B-B53F-7FF31DA15C84}" srcOrd="0" destOrd="0" presId="urn:microsoft.com/office/officeart/2005/8/layout/vList2"/>
    <dgm:cxn modelId="{96380FB7-C730-40FC-8504-595ADF5663A3}" type="presOf" srcId="{0DB63E3B-7416-479A-BE85-5DF371E09821}" destId="{E2E395B6-35B1-4A9F-ADF0-9988EB4A8D53}" srcOrd="0" destOrd="0" presId="urn:microsoft.com/office/officeart/2005/8/layout/vList2"/>
    <dgm:cxn modelId="{73A863E3-6937-4B1A-9801-2FFAF6BF4211}" srcId="{E86A9D97-0F3E-484E-AAA4-EC211363031A}" destId="{F03F44D0-9A3D-4F01-B0E3-B12E42ED6668}" srcOrd="0" destOrd="0" parTransId="{66669F78-26C1-413C-8372-F00CCAA34FFB}" sibTransId="{A7658A12-F95C-44C2-98B8-A165E71D3BA4}"/>
    <dgm:cxn modelId="{3CD9CE8D-53E1-41D4-B3D2-84D4B99A3619}" type="presOf" srcId="{E86A9D97-0F3E-484E-AAA4-EC211363031A}" destId="{7EA9E8DB-4557-4C38-AB17-6184D6A126C8}" srcOrd="0" destOrd="0" presId="urn:microsoft.com/office/officeart/2005/8/layout/vList2"/>
    <dgm:cxn modelId="{3169FAD4-AC34-4AAC-849B-1904690B19A9}" type="presOf" srcId="{3F1EE294-CE16-4779-A677-AED9E994C55D}" destId="{02526B92-810B-4409-BEC0-CC48C7E5F7C6}" srcOrd="0" destOrd="0" presId="urn:microsoft.com/office/officeart/2005/8/layout/vList2"/>
    <dgm:cxn modelId="{992D29CD-C172-4C38-89FA-6110DF959A0A}" srcId="{E86A9D97-0F3E-484E-AAA4-EC211363031A}" destId="{B7211631-E6C9-4ECB-ADAC-B770F629DE39}" srcOrd="3" destOrd="0" parTransId="{41B01AB5-A9DB-4518-9A3D-1804E4F4D465}" sibTransId="{8C505BEA-257B-40BE-BC01-EE9A9EE76BB5}"/>
    <dgm:cxn modelId="{F4605DDE-2495-4975-81CE-79C28F5D829F}" srcId="{E86A9D97-0F3E-484E-AAA4-EC211363031A}" destId="{B35D9E79-49F4-4E26-ADBA-AB586434400D}" srcOrd="5" destOrd="0" parTransId="{F59671FF-2868-457F-99DD-998B96A7DBB2}" sibTransId="{96FFD00E-EB60-4B75-AE3A-755CC053BD4A}"/>
    <dgm:cxn modelId="{176A77CF-A5F8-48F8-91C9-07D2993F3B6C}" type="presOf" srcId="{F03F44D0-9A3D-4F01-B0E3-B12E42ED6668}" destId="{E41C0D40-7D32-4B1D-9B99-1C380D16E50A}" srcOrd="0" destOrd="0" presId="urn:microsoft.com/office/officeart/2005/8/layout/vList2"/>
    <dgm:cxn modelId="{4BCF4FAB-45C1-4AB1-A398-C11C94CF028A}" srcId="{E86A9D97-0F3E-484E-AAA4-EC211363031A}" destId="{0DB63E3B-7416-479A-BE85-5DF371E09821}" srcOrd="2" destOrd="0" parTransId="{F8346045-319C-4697-A8D4-0A7A0AF3834A}" sibTransId="{945858B7-AF26-4B65-9DD3-CFD8A1D4332E}"/>
    <dgm:cxn modelId="{8E31671D-910D-4536-B45B-421677A3AF97}" srcId="{E86A9D97-0F3E-484E-AAA4-EC211363031A}" destId="{4EC40118-3297-44D2-B911-C53FBCAE1A69}" srcOrd="4" destOrd="0" parTransId="{71C87EE7-189C-43EB-ADA4-00F20133A522}" sibTransId="{61B4F474-B13C-4D97-92C5-9F222AB0F57B}"/>
    <dgm:cxn modelId="{0106DEEA-00CD-4953-8BDF-BA5B69443E05}" type="presOf" srcId="{4998D09E-4D29-4015-9153-0A2327C3DAF2}" destId="{D93F0431-552D-4437-BFF1-A37F6D20CD80}" srcOrd="0" destOrd="0" presId="urn:microsoft.com/office/officeart/2005/8/layout/vList2"/>
    <dgm:cxn modelId="{A799DE63-4274-497C-ADC8-F30CD25D9D9D}" srcId="{E86A9D97-0F3E-484E-AAA4-EC211363031A}" destId="{3F1EE294-CE16-4779-A677-AED9E994C55D}" srcOrd="1" destOrd="0" parTransId="{8C4538A3-AE77-4A4B-A22E-5B334B87E05E}" sibTransId="{E477E8F9-A560-4432-B879-2F5B99185647}"/>
    <dgm:cxn modelId="{3BEF3F1B-E738-46CB-A22C-F3C7B94FF059}" srcId="{E86A9D97-0F3E-484E-AAA4-EC211363031A}" destId="{4998D09E-4D29-4015-9153-0A2327C3DAF2}" srcOrd="6" destOrd="0" parTransId="{F5159C7C-160E-49A6-9D96-ABE994CA8744}" sibTransId="{13999699-D40F-4CDA-9DB6-A4A31D359C69}"/>
    <dgm:cxn modelId="{F79B6AFB-CBDD-4E22-9E50-625FBF37DD70}" type="presParOf" srcId="{7EA9E8DB-4557-4C38-AB17-6184D6A126C8}" destId="{E41C0D40-7D32-4B1D-9B99-1C380D16E50A}" srcOrd="0" destOrd="0" presId="urn:microsoft.com/office/officeart/2005/8/layout/vList2"/>
    <dgm:cxn modelId="{B52E7B08-0319-4E89-9E0F-55E3057904D7}" type="presParOf" srcId="{7EA9E8DB-4557-4C38-AB17-6184D6A126C8}" destId="{F8466F3D-DFEA-4823-82BF-381CFFAA5CED}" srcOrd="1" destOrd="0" presId="urn:microsoft.com/office/officeart/2005/8/layout/vList2"/>
    <dgm:cxn modelId="{A961A324-B225-4B47-B7A2-FCA426701768}" type="presParOf" srcId="{7EA9E8DB-4557-4C38-AB17-6184D6A126C8}" destId="{02526B92-810B-4409-BEC0-CC48C7E5F7C6}" srcOrd="2" destOrd="0" presId="urn:microsoft.com/office/officeart/2005/8/layout/vList2"/>
    <dgm:cxn modelId="{133CB7ED-C3B1-4FD4-A7C8-4563673FFCDA}" type="presParOf" srcId="{7EA9E8DB-4557-4C38-AB17-6184D6A126C8}" destId="{904C8BD0-7C2F-4137-BA0C-B0F897A47CF6}" srcOrd="3" destOrd="0" presId="urn:microsoft.com/office/officeart/2005/8/layout/vList2"/>
    <dgm:cxn modelId="{E6B37BFA-8A89-49BA-85B0-7438AA3BA009}" type="presParOf" srcId="{7EA9E8DB-4557-4C38-AB17-6184D6A126C8}" destId="{E2E395B6-35B1-4A9F-ADF0-9988EB4A8D53}" srcOrd="4" destOrd="0" presId="urn:microsoft.com/office/officeart/2005/8/layout/vList2"/>
    <dgm:cxn modelId="{DD582F79-57DD-4B51-B074-33CB5189660E}" type="presParOf" srcId="{7EA9E8DB-4557-4C38-AB17-6184D6A126C8}" destId="{6069D4E4-E52E-4FC6-A512-AF58231944EA}" srcOrd="5" destOrd="0" presId="urn:microsoft.com/office/officeart/2005/8/layout/vList2"/>
    <dgm:cxn modelId="{5DD6E6F4-297E-4B68-8617-77FF08230496}" type="presParOf" srcId="{7EA9E8DB-4557-4C38-AB17-6184D6A126C8}" destId="{A02C0A89-3562-4705-8B9C-7163BB53831E}" srcOrd="6" destOrd="0" presId="urn:microsoft.com/office/officeart/2005/8/layout/vList2"/>
    <dgm:cxn modelId="{5AE8F6D0-DEB4-49D6-AF27-9F311ECA37E0}" type="presParOf" srcId="{7EA9E8DB-4557-4C38-AB17-6184D6A126C8}" destId="{3E435F0A-9E24-4EAB-8E47-F7A9E2CAB644}" srcOrd="7" destOrd="0" presId="urn:microsoft.com/office/officeart/2005/8/layout/vList2"/>
    <dgm:cxn modelId="{11E18B79-8A79-4718-8040-F6FF8433B705}" type="presParOf" srcId="{7EA9E8DB-4557-4C38-AB17-6184D6A126C8}" destId="{1D02412B-F767-462E-8757-1C1C5100CF72}" srcOrd="8" destOrd="0" presId="urn:microsoft.com/office/officeart/2005/8/layout/vList2"/>
    <dgm:cxn modelId="{A5730DB2-2129-443E-AA78-AB4ACE0B19C4}" type="presParOf" srcId="{7EA9E8DB-4557-4C38-AB17-6184D6A126C8}" destId="{22025C68-EF43-470C-A913-8A53835C2FA2}" srcOrd="9" destOrd="0" presId="urn:microsoft.com/office/officeart/2005/8/layout/vList2"/>
    <dgm:cxn modelId="{BE51A90A-39AA-461D-B8C6-CC18F5EC4685}" type="presParOf" srcId="{7EA9E8DB-4557-4C38-AB17-6184D6A126C8}" destId="{EF69A61C-01D4-497B-B53F-7FF31DA15C84}" srcOrd="10" destOrd="0" presId="urn:microsoft.com/office/officeart/2005/8/layout/vList2"/>
    <dgm:cxn modelId="{75EAC845-C844-42EC-9CBC-CCAE59BEC2DB}" type="presParOf" srcId="{7EA9E8DB-4557-4C38-AB17-6184D6A126C8}" destId="{990E68BC-5BBA-4A29-A239-278BD8FFC854}" srcOrd="11" destOrd="0" presId="urn:microsoft.com/office/officeart/2005/8/layout/vList2"/>
    <dgm:cxn modelId="{38B1B7B4-E9C9-4462-9644-BB3661BE6A63}" type="presParOf" srcId="{7EA9E8DB-4557-4C38-AB17-6184D6A126C8}" destId="{D93F0431-552D-4437-BFF1-A37F6D20CD80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E0D4434-4055-410E-8319-8ACAAF4C550A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C21E3D0-8BC7-48D3-9F3D-D856AB36AAAC}">
      <dgm:prSet/>
      <dgm:spPr/>
      <dgm:t>
        <a:bodyPr/>
        <a:lstStyle/>
        <a:p>
          <a:pPr algn="just" rtl="0"/>
          <a:r>
            <a:rPr lang="ru-RU" smtClean="0">
              <a:solidFill>
                <a:srgbClr val="130701"/>
              </a:solidFill>
            </a:rPr>
            <a:t>дети закрепляют понятия «маленький-большой», «высокий - низкий», «поровну», </a:t>
          </a:r>
          <a:endParaRPr lang="ru-RU">
            <a:solidFill>
              <a:srgbClr val="130701"/>
            </a:solidFill>
          </a:endParaRPr>
        </a:p>
      </dgm:t>
    </dgm:pt>
    <dgm:pt modelId="{3C8DC1BA-AABA-4D56-8760-90A908F473A7}" type="parTrans" cxnId="{DAEC82BF-9B92-4294-AB5E-EF93CC5D1E92}">
      <dgm:prSet/>
      <dgm:spPr/>
      <dgm:t>
        <a:bodyPr/>
        <a:lstStyle/>
        <a:p>
          <a:pPr algn="just"/>
          <a:endParaRPr lang="ru-RU"/>
        </a:p>
      </dgm:t>
    </dgm:pt>
    <dgm:pt modelId="{CC32E38F-CCA9-484D-BDDB-C86F4A163C3C}" type="sibTrans" cxnId="{DAEC82BF-9B92-4294-AB5E-EF93CC5D1E92}">
      <dgm:prSet/>
      <dgm:spPr/>
      <dgm:t>
        <a:bodyPr/>
        <a:lstStyle/>
        <a:p>
          <a:pPr algn="just"/>
          <a:endParaRPr lang="ru-RU"/>
        </a:p>
      </dgm:t>
    </dgm:pt>
    <dgm:pt modelId="{66646720-EE2A-4EF5-9D85-601B56DCAA1A}">
      <dgm:prSet/>
      <dgm:spPr/>
      <dgm:t>
        <a:bodyPr/>
        <a:lstStyle/>
        <a:p>
          <a:pPr algn="just" rtl="0"/>
          <a:r>
            <a:rPr lang="ru-RU" dirty="0" smtClean="0">
              <a:solidFill>
                <a:srgbClr val="130701"/>
              </a:solidFill>
            </a:rPr>
            <a:t>расширяют свои представления о персонажах и последовательности сказки, </a:t>
          </a:r>
          <a:endParaRPr lang="ru-RU" dirty="0">
            <a:solidFill>
              <a:srgbClr val="130701"/>
            </a:solidFill>
          </a:endParaRPr>
        </a:p>
      </dgm:t>
    </dgm:pt>
    <dgm:pt modelId="{1EBC8775-12D7-4D2A-974A-AF86CCF6EE83}" type="parTrans" cxnId="{84582546-0548-4F97-A562-C72EC52F9CCF}">
      <dgm:prSet/>
      <dgm:spPr/>
      <dgm:t>
        <a:bodyPr/>
        <a:lstStyle/>
        <a:p>
          <a:pPr algn="just"/>
          <a:endParaRPr lang="ru-RU"/>
        </a:p>
      </dgm:t>
    </dgm:pt>
    <dgm:pt modelId="{6E5F416E-DD57-4953-939F-C8D9DD124793}" type="sibTrans" cxnId="{84582546-0548-4F97-A562-C72EC52F9CCF}">
      <dgm:prSet/>
      <dgm:spPr/>
      <dgm:t>
        <a:bodyPr/>
        <a:lstStyle/>
        <a:p>
          <a:pPr algn="just"/>
          <a:endParaRPr lang="ru-RU"/>
        </a:p>
      </dgm:t>
    </dgm:pt>
    <dgm:pt modelId="{84DE69B6-3259-42B7-9A3D-3FC85350D152}">
      <dgm:prSet/>
      <dgm:spPr/>
      <dgm:t>
        <a:bodyPr/>
        <a:lstStyle/>
        <a:p>
          <a:pPr algn="just" rtl="0"/>
          <a:r>
            <a:rPr lang="ru-RU" smtClean="0">
              <a:solidFill>
                <a:srgbClr val="130701"/>
              </a:solidFill>
            </a:rPr>
            <a:t>углубляют знания  о геометрических фигурах,</a:t>
          </a:r>
          <a:endParaRPr lang="ru-RU">
            <a:solidFill>
              <a:srgbClr val="130701"/>
            </a:solidFill>
          </a:endParaRPr>
        </a:p>
      </dgm:t>
    </dgm:pt>
    <dgm:pt modelId="{69CC1C41-0451-476F-91F6-66B684D46744}" type="parTrans" cxnId="{FF4BC900-1A07-4138-AD53-527B8F3FA306}">
      <dgm:prSet/>
      <dgm:spPr/>
      <dgm:t>
        <a:bodyPr/>
        <a:lstStyle/>
        <a:p>
          <a:pPr algn="just"/>
          <a:endParaRPr lang="ru-RU"/>
        </a:p>
      </dgm:t>
    </dgm:pt>
    <dgm:pt modelId="{FDEF8B66-0E9D-42AE-A588-6EA86F8D4D71}" type="sibTrans" cxnId="{FF4BC900-1A07-4138-AD53-527B8F3FA306}">
      <dgm:prSet/>
      <dgm:spPr/>
      <dgm:t>
        <a:bodyPr/>
        <a:lstStyle/>
        <a:p>
          <a:pPr algn="just"/>
          <a:endParaRPr lang="ru-RU"/>
        </a:p>
      </dgm:t>
    </dgm:pt>
    <dgm:pt modelId="{400B88BA-044E-4FFE-9C74-3C4AAB1DC283}">
      <dgm:prSet/>
      <dgm:spPr/>
      <dgm:t>
        <a:bodyPr/>
        <a:lstStyle/>
        <a:p>
          <a:pPr algn="just" rtl="0"/>
          <a:r>
            <a:rPr lang="ru-RU" dirty="0" smtClean="0">
              <a:solidFill>
                <a:srgbClr val="130701"/>
              </a:solidFill>
            </a:rPr>
            <a:t>совершенствуют умение  лепить округлую форму из солёного теста.</a:t>
          </a:r>
          <a:endParaRPr lang="ru-RU" dirty="0">
            <a:solidFill>
              <a:srgbClr val="130701"/>
            </a:solidFill>
          </a:endParaRPr>
        </a:p>
      </dgm:t>
    </dgm:pt>
    <dgm:pt modelId="{015EE2F9-D189-4253-A7B5-E5980FB98819}" type="parTrans" cxnId="{B10305F5-CEEA-4302-AB21-1DC615085248}">
      <dgm:prSet/>
      <dgm:spPr/>
      <dgm:t>
        <a:bodyPr/>
        <a:lstStyle/>
        <a:p>
          <a:pPr algn="just"/>
          <a:endParaRPr lang="ru-RU"/>
        </a:p>
      </dgm:t>
    </dgm:pt>
    <dgm:pt modelId="{71B9471D-7C2F-4551-B5F1-7390F5917543}" type="sibTrans" cxnId="{B10305F5-CEEA-4302-AB21-1DC615085248}">
      <dgm:prSet/>
      <dgm:spPr/>
      <dgm:t>
        <a:bodyPr/>
        <a:lstStyle/>
        <a:p>
          <a:pPr algn="just"/>
          <a:endParaRPr lang="ru-RU"/>
        </a:p>
      </dgm:t>
    </dgm:pt>
    <dgm:pt modelId="{8831D939-9477-48BD-A32E-3A662AC003FA}" type="pres">
      <dgm:prSet presAssocID="{DE0D4434-4055-410E-8319-8ACAAF4C55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D2FD8C-E020-4FD8-9325-A6DAB5ECEF3B}" type="pres">
      <dgm:prSet presAssocID="{5C21E3D0-8BC7-48D3-9F3D-D856AB36AAAC}" presName="parentText" presStyleLbl="node1" presStyleIdx="0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2E64691B-24E1-48C9-B79A-066969749CBE}" type="pres">
      <dgm:prSet presAssocID="{CC32E38F-CCA9-484D-BDDB-C86F4A163C3C}" presName="spacer" presStyleCnt="0"/>
      <dgm:spPr/>
    </dgm:pt>
    <dgm:pt modelId="{DD98719E-FADB-4557-AB51-88252FC6C84F}" type="pres">
      <dgm:prSet presAssocID="{66646720-EE2A-4EF5-9D85-601B56DCAA1A}" presName="parentText" presStyleLbl="node1" presStyleIdx="1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35519EA9-C90D-4E40-93CF-83653BE0AA3D}" type="pres">
      <dgm:prSet presAssocID="{6E5F416E-DD57-4953-939F-C8D9DD124793}" presName="spacer" presStyleCnt="0"/>
      <dgm:spPr/>
    </dgm:pt>
    <dgm:pt modelId="{7C21CB25-ACE5-4E9B-9036-99BCF2DAF517}" type="pres">
      <dgm:prSet presAssocID="{84DE69B6-3259-42B7-9A3D-3FC85350D152}" presName="parentText" presStyleLbl="node1" presStyleIdx="2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88881F95-EBE4-4119-A4BD-2E6C77EB4C7E}" type="pres">
      <dgm:prSet presAssocID="{FDEF8B66-0E9D-42AE-A588-6EA86F8D4D71}" presName="spacer" presStyleCnt="0"/>
      <dgm:spPr/>
    </dgm:pt>
    <dgm:pt modelId="{5F2C6204-C0C4-416F-88C9-B8929FB02C9D}" type="pres">
      <dgm:prSet presAssocID="{400B88BA-044E-4FFE-9C74-3C4AAB1DC283}" presName="parentText" presStyleLbl="node1" presStyleIdx="3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12B9404A-7FFE-4C2C-8BDA-0D4E5607D3EA}" type="presOf" srcId="{5C21E3D0-8BC7-48D3-9F3D-D856AB36AAAC}" destId="{90D2FD8C-E020-4FD8-9325-A6DAB5ECEF3B}" srcOrd="0" destOrd="0" presId="urn:microsoft.com/office/officeart/2005/8/layout/vList2"/>
    <dgm:cxn modelId="{B5B2D789-CD28-42B4-B136-D36CA2A295DB}" type="presOf" srcId="{84DE69B6-3259-42B7-9A3D-3FC85350D152}" destId="{7C21CB25-ACE5-4E9B-9036-99BCF2DAF517}" srcOrd="0" destOrd="0" presId="urn:microsoft.com/office/officeart/2005/8/layout/vList2"/>
    <dgm:cxn modelId="{B10305F5-CEEA-4302-AB21-1DC615085248}" srcId="{DE0D4434-4055-410E-8319-8ACAAF4C550A}" destId="{400B88BA-044E-4FFE-9C74-3C4AAB1DC283}" srcOrd="3" destOrd="0" parTransId="{015EE2F9-D189-4253-A7B5-E5980FB98819}" sibTransId="{71B9471D-7C2F-4551-B5F1-7390F5917543}"/>
    <dgm:cxn modelId="{84582546-0548-4F97-A562-C72EC52F9CCF}" srcId="{DE0D4434-4055-410E-8319-8ACAAF4C550A}" destId="{66646720-EE2A-4EF5-9D85-601B56DCAA1A}" srcOrd="1" destOrd="0" parTransId="{1EBC8775-12D7-4D2A-974A-AF86CCF6EE83}" sibTransId="{6E5F416E-DD57-4953-939F-C8D9DD124793}"/>
    <dgm:cxn modelId="{DAEC82BF-9B92-4294-AB5E-EF93CC5D1E92}" srcId="{DE0D4434-4055-410E-8319-8ACAAF4C550A}" destId="{5C21E3D0-8BC7-48D3-9F3D-D856AB36AAAC}" srcOrd="0" destOrd="0" parTransId="{3C8DC1BA-AABA-4D56-8760-90A908F473A7}" sibTransId="{CC32E38F-CCA9-484D-BDDB-C86F4A163C3C}"/>
    <dgm:cxn modelId="{CE6275A5-DCCD-4B94-B550-B0FEF8287C5E}" type="presOf" srcId="{66646720-EE2A-4EF5-9D85-601B56DCAA1A}" destId="{DD98719E-FADB-4557-AB51-88252FC6C84F}" srcOrd="0" destOrd="0" presId="urn:microsoft.com/office/officeart/2005/8/layout/vList2"/>
    <dgm:cxn modelId="{5CBFD29B-B136-432C-9226-CA1D0203CD7D}" type="presOf" srcId="{400B88BA-044E-4FFE-9C74-3C4AAB1DC283}" destId="{5F2C6204-C0C4-416F-88C9-B8929FB02C9D}" srcOrd="0" destOrd="0" presId="urn:microsoft.com/office/officeart/2005/8/layout/vList2"/>
    <dgm:cxn modelId="{FF4BC900-1A07-4138-AD53-527B8F3FA306}" srcId="{DE0D4434-4055-410E-8319-8ACAAF4C550A}" destId="{84DE69B6-3259-42B7-9A3D-3FC85350D152}" srcOrd="2" destOrd="0" parTransId="{69CC1C41-0451-476F-91F6-66B684D46744}" sibTransId="{FDEF8B66-0E9D-42AE-A588-6EA86F8D4D71}"/>
    <dgm:cxn modelId="{6A8A7087-568A-437A-B292-F6BEC10C5291}" type="presOf" srcId="{DE0D4434-4055-410E-8319-8ACAAF4C550A}" destId="{8831D939-9477-48BD-A32E-3A662AC003FA}" srcOrd="0" destOrd="0" presId="urn:microsoft.com/office/officeart/2005/8/layout/vList2"/>
    <dgm:cxn modelId="{CDA77A7E-619E-4C8C-8073-BD32739D4B04}" type="presParOf" srcId="{8831D939-9477-48BD-A32E-3A662AC003FA}" destId="{90D2FD8C-E020-4FD8-9325-A6DAB5ECEF3B}" srcOrd="0" destOrd="0" presId="urn:microsoft.com/office/officeart/2005/8/layout/vList2"/>
    <dgm:cxn modelId="{C5C514D8-6176-426F-9F87-AF9275F9FEEE}" type="presParOf" srcId="{8831D939-9477-48BD-A32E-3A662AC003FA}" destId="{2E64691B-24E1-48C9-B79A-066969749CBE}" srcOrd="1" destOrd="0" presId="urn:microsoft.com/office/officeart/2005/8/layout/vList2"/>
    <dgm:cxn modelId="{A0085D9B-BC80-46E4-BB5D-9BA531BBD07F}" type="presParOf" srcId="{8831D939-9477-48BD-A32E-3A662AC003FA}" destId="{DD98719E-FADB-4557-AB51-88252FC6C84F}" srcOrd="2" destOrd="0" presId="urn:microsoft.com/office/officeart/2005/8/layout/vList2"/>
    <dgm:cxn modelId="{BBB21D5F-E04F-499D-A960-1BC24DF1F7E9}" type="presParOf" srcId="{8831D939-9477-48BD-A32E-3A662AC003FA}" destId="{35519EA9-C90D-4E40-93CF-83653BE0AA3D}" srcOrd="3" destOrd="0" presId="urn:microsoft.com/office/officeart/2005/8/layout/vList2"/>
    <dgm:cxn modelId="{B66FDC37-49E7-45C7-BE8F-6FEE050F5903}" type="presParOf" srcId="{8831D939-9477-48BD-A32E-3A662AC003FA}" destId="{7C21CB25-ACE5-4E9B-9036-99BCF2DAF517}" srcOrd="4" destOrd="0" presId="urn:microsoft.com/office/officeart/2005/8/layout/vList2"/>
    <dgm:cxn modelId="{7A59A8AC-7B18-4925-A15D-D39D0500182B}" type="presParOf" srcId="{8831D939-9477-48BD-A32E-3A662AC003FA}" destId="{88881F95-EBE4-4119-A4BD-2E6C77EB4C7E}" srcOrd="5" destOrd="0" presId="urn:microsoft.com/office/officeart/2005/8/layout/vList2"/>
    <dgm:cxn modelId="{40146A62-BF7A-485E-8CB7-994C9F9799B3}" type="presParOf" srcId="{8831D939-9477-48BD-A32E-3A662AC003FA}" destId="{5F2C6204-C0C4-416F-88C9-B8929FB02C9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EC3723F-4581-4382-BB19-3AF223670005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F5E85FE-DEB5-47C1-98BA-007F48E531A6}">
      <dgm:prSet custT="1"/>
      <dgm:spPr/>
      <dgm:t>
        <a:bodyPr/>
        <a:lstStyle/>
        <a:p>
          <a:pPr rtl="0"/>
          <a:r>
            <a:rPr lang="ru-RU" sz="1800" dirty="0" smtClean="0">
              <a:solidFill>
                <a:srgbClr val="130701"/>
              </a:solidFill>
            </a:rPr>
            <a:t>- обогащение и уточнение представлений о русских сказках, закрепление названий знакомых сказок,</a:t>
          </a:r>
          <a:endParaRPr lang="ru-RU" sz="1800" dirty="0">
            <a:solidFill>
              <a:srgbClr val="130701"/>
            </a:solidFill>
          </a:endParaRPr>
        </a:p>
      </dgm:t>
    </dgm:pt>
    <dgm:pt modelId="{451208BC-61E8-4AFB-8458-2151A174D022}" type="parTrans" cxnId="{595D730A-1D75-49CC-8271-B6A42CBE71ED}">
      <dgm:prSet/>
      <dgm:spPr/>
      <dgm:t>
        <a:bodyPr/>
        <a:lstStyle/>
        <a:p>
          <a:endParaRPr lang="ru-RU" sz="1800">
            <a:solidFill>
              <a:srgbClr val="130701"/>
            </a:solidFill>
          </a:endParaRPr>
        </a:p>
      </dgm:t>
    </dgm:pt>
    <dgm:pt modelId="{135B17B1-AAF0-47A4-B285-BBA3F15DE1A5}" type="sibTrans" cxnId="{595D730A-1D75-49CC-8271-B6A42CBE71ED}">
      <dgm:prSet/>
      <dgm:spPr/>
      <dgm:t>
        <a:bodyPr/>
        <a:lstStyle/>
        <a:p>
          <a:endParaRPr lang="ru-RU" sz="1800">
            <a:solidFill>
              <a:srgbClr val="130701"/>
            </a:solidFill>
          </a:endParaRPr>
        </a:p>
      </dgm:t>
    </dgm:pt>
    <dgm:pt modelId="{92179ADF-0E91-4889-9C97-D9153D122CB9}">
      <dgm:prSet custT="1"/>
      <dgm:spPr/>
      <dgm:t>
        <a:bodyPr/>
        <a:lstStyle/>
        <a:p>
          <a:pPr rtl="0"/>
          <a:r>
            <a:rPr lang="ru-RU" sz="1800" dirty="0" smtClean="0">
              <a:solidFill>
                <a:srgbClr val="130701"/>
              </a:solidFill>
            </a:rPr>
            <a:t>- формирование коммуникативных способностей детей, развитие речи, активизация словаря детей, насыщение речи словосочетаниями  </a:t>
          </a:r>
          <a:endParaRPr lang="ru-RU" sz="1800" dirty="0">
            <a:solidFill>
              <a:srgbClr val="130701"/>
            </a:solidFill>
          </a:endParaRPr>
        </a:p>
      </dgm:t>
    </dgm:pt>
    <dgm:pt modelId="{724AFBD5-94D4-4F9D-9774-468CAB141757}" type="parTrans" cxnId="{66DF1BF6-90C0-43FF-BD90-FC4827624402}">
      <dgm:prSet/>
      <dgm:spPr/>
      <dgm:t>
        <a:bodyPr/>
        <a:lstStyle/>
        <a:p>
          <a:endParaRPr lang="ru-RU" sz="1800">
            <a:solidFill>
              <a:srgbClr val="130701"/>
            </a:solidFill>
          </a:endParaRPr>
        </a:p>
      </dgm:t>
    </dgm:pt>
    <dgm:pt modelId="{9F0B2663-CE59-47D6-BDFC-25BA189E3529}" type="sibTrans" cxnId="{66DF1BF6-90C0-43FF-BD90-FC4827624402}">
      <dgm:prSet/>
      <dgm:spPr/>
      <dgm:t>
        <a:bodyPr/>
        <a:lstStyle/>
        <a:p>
          <a:endParaRPr lang="ru-RU" sz="1800">
            <a:solidFill>
              <a:srgbClr val="130701"/>
            </a:solidFill>
          </a:endParaRPr>
        </a:p>
      </dgm:t>
    </dgm:pt>
    <dgm:pt modelId="{D3B812FA-E25B-4D3A-A73A-02461EC6C0DB}">
      <dgm:prSet custT="1"/>
      <dgm:spPr/>
      <dgm:t>
        <a:bodyPr/>
        <a:lstStyle/>
        <a:p>
          <a:pPr rtl="0"/>
          <a:r>
            <a:rPr lang="ru-RU" sz="1800" dirty="0" smtClean="0">
              <a:solidFill>
                <a:srgbClr val="130701"/>
              </a:solidFill>
            </a:rPr>
            <a:t>- развитие познавательного интереса; любознательности, интереса к природе, </a:t>
          </a:r>
          <a:endParaRPr lang="ru-RU" sz="1800" dirty="0">
            <a:solidFill>
              <a:srgbClr val="130701"/>
            </a:solidFill>
          </a:endParaRPr>
        </a:p>
      </dgm:t>
    </dgm:pt>
    <dgm:pt modelId="{52E7441E-3C89-43FC-AB62-49B5A8EF555F}" type="parTrans" cxnId="{F2F9D999-C595-4A43-BC9C-9E3BF0591195}">
      <dgm:prSet/>
      <dgm:spPr/>
      <dgm:t>
        <a:bodyPr/>
        <a:lstStyle/>
        <a:p>
          <a:endParaRPr lang="ru-RU" sz="1800">
            <a:solidFill>
              <a:srgbClr val="130701"/>
            </a:solidFill>
          </a:endParaRPr>
        </a:p>
      </dgm:t>
    </dgm:pt>
    <dgm:pt modelId="{E27551C3-CE83-4615-AF08-17682B87B58E}" type="sibTrans" cxnId="{F2F9D999-C595-4A43-BC9C-9E3BF0591195}">
      <dgm:prSet/>
      <dgm:spPr/>
      <dgm:t>
        <a:bodyPr/>
        <a:lstStyle/>
        <a:p>
          <a:endParaRPr lang="ru-RU" sz="1800">
            <a:solidFill>
              <a:srgbClr val="130701"/>
            </a:solidFill>
          </a:endParaRPr>
        </a:p>
      </dgm:t>
    </dgm:pt>
    <dgm:pt modelId="{CD9357DD-7880-4997-AA4A-66B61BBA6433}">
      <dgm:prSet custT="1"/>
      <dgm:spPr/>
      <dgm:t>
        <a:bodyPr/>
        <a:lstStyle/>
        <a:p>
          <a:pPr rtl="0"/>
          <a:r>
            <a:rPr lang="ru-RU" sz="1800" dirty="0" smtClean="0">
              <a:solidFill>
                <a:srgbClr val="130701"/>
              </a:solidFill>
            </a:rPr>
            <a:t>- развитие  умения слушать сказку,  точно отвечать на вопросы, </a:t>
          </a:r>
          <a:endParaRPr lang="ru-RU" sz="1800" dirty="0">
            <a:solidFill>
              <a:srgbClr val="130701"/>
            </a:solidFill>
          </a:endParaRPr>
        </a:p>
      </dgm:t>
    </dgm:pt>
    <dgm:pt modelId="{347F9A00-4790-40A1-9FA8-26929AB76BD8}" type="parTrans" cxnId="{4343B25F-C1C2-4970-8DB0-669D46544AD7}">
      <dgm:prSet/>
      <dgm:spPr/>
      <dgm:t>
        <a:bodyPr/>
        <a:lstStyle/>
        <a:p>
          <a:endParaRPr lang="ru-RU" sz="1800">
            <a:solidFill>
              <a:srgbClr val="130701"/>
            </a:solidFill>
          </a:endParaRPr>
        </a:p>
      </dgm:t>
    </dgm:pt>
    <dgm:pt modelId="{64DB6943-9AD5-4537-99C1-F36612FFCCE9}" type="sibTrans" cxnId="{4343B25F-C1C2-4970-8DB0-669D46544AD7}">
      <dgm:prSet/>
      <dgm:spPr/>
      <dgm:t>
        <a:bodyPr/>
        <a:lstStyle/>
        <a:p>
          <a:endParaRPr lang="ru-RU" sz="1800">
            <a:solidFill>
              <a:srgbClr val="130701"/>
            </a:solidFill>
          </a:endParaRPr>
        </a:p>
      </dgm:t>
    </dgm:pt>
    <dgm:pt modelId="{2282E004-0FDE-4DEB-9B50-3E5E2931166B}">
      <dgm:prSet custT="1"/>
      <dgm:spPr/>
      <dgm:t>
        <a:bodyPr/>
        <a:lstStyle/>
        <a:p>
          <a:pPr rtl="0"/>
          <a:r>
            <a:rPr lang="ru-RU" sz="1800" smtClean="0">
              <a:solidFill>
                <a:srgbClr val="130701"/>
              </a:solidFill>
            </a:rPr>
            <a:t>- повышение уровня эмпатии: способности эмоционально и активно воспринимать сказку, сопереживать героям произведения,</a:t>
          </a:r>
          <a:endParaRPr lang="ru-RU" sz="1800">
            <a:solidFill>
              <a:srgbClr val="130701"/>
            </a:solidFill>
          </a:endParaRPr>
        </a:p>
      </dgm:t>
    </dgm:pt>
    <dgm:pt modelId="{29FD1533-F3CC-458B-9A05-9CC891A8A096}" type="parTrans" cxnId="{4C26C717-AA27-4D80-BB33-F3D8F2294637}">
      <dgm:prSet/>
      <dgm:spPr/>
      <dgm:t>
        <a:bodyPr/>
        <a:lstStyle/>
        <a:p>
          <a:endParaRPr lang="ru-RU" sz="1800">
            <a:solidFill>
              <a:srgbClr val="130701"/>
            </a:solidFill>
          </a:endParaRPr>
        </a:p>
      </dgm:t>
    </dgm:pt>
    <dgm:pt modelId="{1C0E8674-8A42-4B29-A29D-D6261999B639}" type="sibTrans" cxnId="{4C26C717-AA27-4D80-BB33-F3D8F2294637}">
      <dgm:prSet/>
      <dgm:spPr/>
      <dgm:t>
        <a:bodyPr/>
        <a:lstStyle/>
        <a:p>
          <a:endParaRPr lang="ru-RU" sz="1800">
            <a:solidFill>
              <a:srgbClr val="130701"/>
            </a:solidFill>
          </a:endParaRPr>
        </a:p>
      </dgm:t>
    </dgm:pt>
    <dgm:pt modelId="{31F556CE-DDFF-472B-B37F-1945B6E7B2ED}">
      <dgm:prSet custT="1"/>
      <dgm:spPr/>
      <dgm:t>
        <a:bodyPr/>
        <a:lstStyle/>
        <a:p>
          <a:pPr rtl="0"/>
          <a:r>
            <a:rPr lang="ru-RU" sz="1800" dirty="0" smtClean="0">
              <a:solidFill>
                <a:srgbClr val="130701"/>
              </a:solidFill>
            </a:rPr>
            <a:t>- участие детей в рассказывании произведений,  моделирование сказки, </a:t>
          </a:r>
          <a:endParaRPr lang="ru-RU" sz="1800" dirty="0">
            <a:solidFill>
              <a:srgbClr val="130701"/>
            </a:solidFill>
          </a:endParaRPr>
        </a:p>
      </dgm:t>
    </dgm:pt>
    <dgm:pt modelId="{C8D21C24-6469-4850-89E9-2B530550CC0A}" type="parTrans" cxnId="{975FAD98-9B9E-4773-920B-7AE1C8F37D1B}">
      <dgm:prSet/>
      <dgm:spPr/>
      <dgm:t>
        <a:bodyPr/>
        <a:lstStyle/>
        <a:p>
          <a:endParaRPr lang="ru-RU" sz="1800">
            <a:solidFill>
              <a:srgbClr val="130701"/>
            </a:solidFill>
          </a:endParaRPr>
        </a:p>
      </dgm:t>
    </dgm:pt>
    <dgm:pt modelId="{6512FB88-B50D-4177-B52C-7041139F4335}" type="sibTrans" cxnId="{975FAD98-9B9E-4773-920B-7AE1C8F37D1B}">
      <dgm:prSet/>
      <dgm:spPr/>
      <dgm:t>
        <a:bodyPr/>
        <a:lstStyle/>
        <a:p>
          <a:endParaRPr lang="ru-RU" sz="1800">
            <a:solidFill>
              <a:srgbClr val="130701"/>
            </a:solidFill>
          </a:endParaRPr>
        </a:p>
      </dgm:t>
    </dgm:pt>
    <dgm:pt modelId="{E3095CAD-EFB9-499D-B04A-2683498948AA}">
      <dgm:prSet custT="1"/>
      <dgm:spPr/>
      <dgm:t>
        <a:bodyPr/>
        <a:lstStyle/>
        <a:p>
          <a:pPr rtl="0"/>
          <a:r>
            <a:rPr lang="ru-RU" sz="1800" dirty="0" smtClean="0">
              <a:solidFill>
                <a:srgbClr val="130701"/>
              </a:solidFill>
            </a:rPr>
            <a:t>- активизация творческой инициативы воспитанников,</a:t>
          </a:r>
          <a:endParaRPr lang="ru-RU" sz="1800" dirty="0">
            <a:solidFill>
              <a:srgbClr val="130701"/>
            </a:solidFill>
          </a:endParaRPr>
        </a:p>
      </dgm:t>
    </dgm:pt>
    <dgm:pt modelId="{606AF9BE-A7C6-4C43-A1E6-0468800DD3BE}" type="parTrans" cxnId="{4F9D4F30-357A-4925-B2A4-CEB56BC86812}">
      <dgm:prSet/>
      <dgm:spPr/>
      <dgm:t>
        <a:bodyPr/>
        <a:lstStyle/>
        <a:p>
          <a:endParaRPr lang="ru-RU" sz="1800">
            <a:solidFill>
              <a:srgbClr val="130701"/>
            </a:solidFill>
          </a:endParaRPr>
        </a:p>
      </dgm:t>
    </dgm:pt>
    <dgm:pt modelId="{82A29826-6BCB-4FD1-BB24-F838AE450074}" type="sibTrans" cxnId="{4F9D4F30-357A-4925-B2A4-CEB56BC86812}">
      <dgm:prSet/>
      <dgm:spPr/>
      <dgm:t>
        <a:bodyPr/>
        <a:lstStyle/>
        <a:p>
          <a:endParaRPr lang="ru-RU" sz="1800">
            <a:solidFill>
              <a:srgbClr val="130701"/>
            </a:solidFill>
          </a:endParaRPr>
        </a:p>
      </dgm:t>
    </dgm:pt>
    <dgm:pt modelId="{ED6966B7-0478-4242-AB3B-14DA514F2EA0}">
      <dgm:prSet custT="1"/>
      <dgm:spPr/>
      <dgm:t>
        <a:bodyPr/>
        <a:lstStyle/>
        <a:p>
          <a:pPr rtl="0"/>
          <a:r>
            <a:rPr lang="ru-RU" sz="1800" dirty="0" smtClean="0">
              <a:solidFill>
                <a:srgbClr val="130701"/>
              </a:solidFill>
            </a:rPr>
            <a:t>- развитие мелкой моторики, отработка умения аккуратно пользоваться пластилином, раскатывать комочки круговыми движениями рук и т.д. </a:t>
          </a:r>
          <a:endParaRPr lang="ru-RU" sz="1800" dirty="0">
            <a:solidFill>
              <a:srgbClr val="130701"/>
            </a:solidFill>
          </a:endParaRPr>
        </a:p>
      </dgm:t>
    </dgm:pt>
    <dgm:pt modelId="{3BFCE343-3221-4567-8385-4BB84B27B20E}" type="parTrans" cxnId="{1A0B0251-26FC-401B-B56F-0C9709B4BFA8}">
      <dgm:prSet/>
      <dgm:spPr/>
      <dgm:t>
        <a:bodyPr/>
        <a:lstStyle/>
        <a:p>
          <a:endParaRPr lang="ru-RU" sz="1800">
            <a:solidFill>
              <a:srgbClr val="130701"/>
            </a:solidFill>
          </a:endParaRPr>
        </a:p>
      </dgm:t>
    </dgm:pt>
    <dgm:pt modelId="{D4C0388F-DBF2-4AA2-A899-CCAA5EDD10D2}" type="sibTrans" cxnId="{1A0B0251-26FC-401B-B56F-0C9709B4BFA8}">
      <dgm:prSet/>
      <dgm:spPr/>
      <dgm:t>
        <a:bodyPr/>
        <a:lstStyle/>
        <a:p>
          <a:endParaRPr lang="ru-RU" sz="1800">
            <a:solidFill>
              <a:srgbClr val="130701"/>
            </a:solidFill>
          </a:endParaRPr>
        </a:p>
      </dgm:t>
    </dgm:pt>
    <dgm:pt modelId="{71E7A911-DFA9-4603-B716-B029A93AC75B}" type="pres">
      <dgm:prSet presAssocID="{EEC3723F-4581-4382-BB19-3AF2236700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7A8838-6024-403B-A9D4-4C0FD9439752}" type="pres">
      <dgm:prSet presAssocID="{8F5E85FE-DEB5-47C1-98BA-007F48E531A6}" presName="parentText" presStyleLbl="node1" presStyleIdx="0" presStyleCnt="8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7529C267-9B3F-4A16-B78A-3269E4CC5BEC}" type="pres">
      <dgm:prSet presAssocID="{135B17B1-AAF0-47A4-B285-BBA3F15DE1A5}" presName="spacer" presStyleCnt="0"/>
      <dgm:spPr/>
    </dgm:pt>
    <dgm:pt modelId="{11227FB4-3245-45F4-8A25-1A1347D70E46}" type="pres">
      <dgm:prSet presAssocID="{92179ADF-0E91-4889-9C97-D9153D122CB9}" presName="parentText" presStyleLbl="node1" presStyleIdx="1" presStyleCnt="8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222624DB-6D85-4604-9580-505B028AAB6A}" type="pres">
      <dgm:prSet presAssocID="{9F0B2663-CE59-47D6-BDFC-25BA189E3529}" presName="spacer" presStyleCnt="0"/>
      <dgm:spPr/>
    </dgm:pt>
    <dgm:pt modelId="{3442AA14-2018-4A2F-8A26-5D678F5F66EB}" type="pres">
      <dgm:prSet presAssocID="{D3B812FA-E25B-4D3A-A73A-02461EC6C0DB}" presName="parentText" presStyleLbl="node1" presStyleIdx="2" presStyleCnt="8" custScaleY="61203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0012135D-DBC4-4E22-8292-E11042F3A01E}" type="pres">
      <dgm:prSet presAssocID="{E27551C3-CE83-4615-AF08-17682B87B58E}" presName="spacer" presStyleCnt="0"/>
      <dgm:spPr/>
    </dgm:pt>
    <dgm:pt modelId="{6334637A-5E7D-4E2A-B5C8-84689D055023}" type="pres">
      <dgm:prSet presAssocID="{CD9357DD-7880-4997-AA4A-66B61BBA6433}" presName="parentText" presStyleLbl="node1" presStyleIdx="3" presStyleCnt="8" custScaleY="63360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E6F2BD3A-2432-488C-ADAD-D0B1BBB4F56C}" type="pres">
      <dgm:prSet presAssocID="{64DB6943-9AD5-4537-99C1-F36612FFCCE9}" presName="spacer" presStyleCnt="0"/>
      <dgm:spPr/>
    </dgm:pt>
    <dgm:pt modelId="{4C4C3462-6C48-4B1F-BDD0-4DC5B49ECA4E}" type="pres">
      <dgm:prSet presAssocID="{2282E004-0FDE-4DEB-9B50-3E5E2931166B}" presName="parentText" presStyleLbl="node1" presStyleIdx="4" presStyleCnt="8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C51DCC60-DFF1-4FC8-A781-39F5438146A2}" type="pres">
      <dgm:prSet presAssocID="{1C0E8674-8A42-4B29-A29D-D6261999B639}" presName="spacer" presStyleCnt="0"/>
      <dgm:spPr/>
    </dgm:pt>
    <dgm:pt modelId="{8B941EE7-52BF-4487-B887-60FFCA649195}" type="pres">
      <dgm:prSet presAssocID="{31F556CE-DDFF-472B-B37F-1945B6E7B2ED}" presName="parentText" presStyleLbl="node1" presStyleIdx="5" presStyleCnt="8" custScaleY="77451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035788F-D1D1-4432-87FC-39AB950F2AFE}" type="pres">
      <dgm:prSet presAssocID="{6512FB88-B50D-4177-B52C-7041139F4335}" presName="spacer" presStyleCnt="0"/>
      <dgm:spPr/>
    </dgm:pt>
    <dgm:pt modelId="{87D02C99-5722-4665-8A5B-598B4A09E044}" type="pres">
      <dgm:prSet presAssocID="{E3095CAD-EFB9-499D-B04A-2683498948AA}" presName="parentText" presStyleLbl="node1" presStyleIdx="6" presStyleCnt="8" custScaleY="66310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0A70D91B-EE7D-48C3-967A-299A8BCA62B4}" type="pres">
      <dgm:prSet presAssocID="{82A29826-6BCB-4FD1-BB24-F838AE450074}" presName="spacer" presStyleCnt="0"/>
      <dgm:spPr/>
    </dgm:pt>
    <dgm:pt modelId="{73C25627-D96B-47EF-99A1-9DF050602CB0}" type="pres">
      <dgm:prSet presAssocID="{ED6966B7-0478-4242-AB3B-14DA514F2EA0}" presName="parentText" presStyleLbl="node1" presStyleIdx="7" presStyleCnt="8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4A60C05B-D4B0-4124-B997-D54607386CAD}" type="presOf" srcId="{2282E004-0FDE-4DEB-9B50-3E5E2931166B}" destId="{4C4C3462-6C48-4B1F-BDD0-4DC5B49ECA4E}" srcOrd="0" destOrd="0" presId="urn:microsoft.com/office/officeart/2005/8/layout/vList2"/>
    <dgm:cxn modelId="{AA12C82E-D7BE-48CD-B7E7-4E13C43B10F4}" type="presOf" srcId="{EEC3723F-4581-4382-BB19-3AF223670005}" destId="{71E7A911-DFA9-4603-B716-B029A93AC75B}" srcOrd="0" destOrd="0" presId="urn:microsoft.com/office/officeart/2005/8/layout/vList2"/>
    <dgm:cxn modelId="{4F9D4F30-357A-4925-B2A4-CEB56BC86812}" srcId="{EEC3723F-4581-4382-BB19-3AF223670005}" destId="{E3095CAD-EFB9-499D-B04A-2683498948AA}" srcOrd="6" destOrd="0" parTransId="{606AF9BE-A7C6-4C43-A1E6-0468800DD3BE}" sibTransId="{82A29826-6BCB-4FD1-BB24-F838AE450074}"/>
    <dgm:cxn modelId="{4343B25F-C1C2-4970-8DB0-669D46544AD7}" srcId="{EEC3723F-4581-4382-BB19-3AF223670005}" destId="{CD9357DD-7880-4997-AA4A-66B61BBA6433}" srcOrd="3" destOrd="0" parTransId="{347F9A00-4790-40A1-9FA8-26929AB76BD8}" sibTransId="{64DB6943-9AD5-4537-99C1-F36612FFCCE9}"/>
    <dgm:cxn modelId="{66DF1BF6-90C0-43FF-BD90-FC4827624402}" srcId="{EEC3723F-4581-4382-BB19-3AF223670005}" destId="{92179ADF-0E91-4889-9C97-D9153D122CB9}" srcOrd="1" destOrd="0" parTransId="{724AFBD5-94D4-4F9D-9774-468CAB141757}" sibTransId="{9F0B2663-CE59-47D6-BDFC-25BA189E3529}"/>
    <dgm:cxn modelId="{972AD1A5-1507-4326-90CC-2A4688668D7C}" type="presOf" srcId="{ED6966B7-0478-4242-AB3B-14DA514F2EA0}" destId="{73C25627-D96B-47EF-99A1-9DF050602CB0}" srcOrd="0" destOrd="0" presId="urn:microsoft.com/office/officeart/2005/8/layout/vList2"/>
    <dgm:cxn modelId="{F2F9D999-C595-4A43-BC9C-9E3BF0591195}" srcId="{EEC3723F-4581-4382-BB19-3AF223670005}" destId="{D3B812FA-E25B-4D3A-A73A-02461EC6C0DB}" srcOrd="2" destOrd="0" parTransId="{52E7441E-3C89-43FC-AB62-49B5A8EF555F}" sibTransId="{E27551C3-CE83-4615-AF08-17682B87B58E}"/>
    <dgm:cxn modelId="{4C26C717-AA27-4D80-BB33-F3D8F2294637}" srcId="{EEC3723F-4581-4382-BB19-3AF223670005}" destId="{2282E004-0FDE-4DEB-9B50-3E5E2931166B}" srcOrd="4" destOrd="0" parTransId="{29FD1533-F3CC-458B-9A05-9CC891A8A096}" sibTransId="{1C0E8674-8A42-4B29-A29D-D6261999B639}"/>
    <dgm:cxn modelId="{1A0B0251-26FC-401B-B56F-0C9709B4BFA8}" srcId="{EEC3723F-4581-4382-BB19-3AF223670005}" destId="{ED6966B7-0478-4242-AB3B-14DA514F2EA0}" srcOrd="7" destOrd="0" parTransId="{3BFCE343-3221-4567-8385-4BB84B27B20E}" sibTransId="{D4C0388F-DBF2-4AA2-A899-CCAA5EDD10D2}"/>
    <dgm:cxn modelId="{DDD684A7-2C2D-436C-98A0-57D0E2C25129}" type="presOf" srcId="{E3095CAD-EFB9-499D-B04A-2683498948AA}" destId="{87D02C99-5722-4665-8A5B-598B4A09E044}" srcOrd="0" destOrd="0" presId="urn:microsoft.com/office/officeart/2005/8/layout/vList2"/>
    <dgm:cxn modelId="{B12B5B37-04A0-4BFD-B20C-90AA2E28229F}" type="presOf" srcId="{92179ADF-0E91-4889-9C97-D9153D122CB9}" destId="{11227FB4-3245-45F4-8A25-1A1347D70E46}" srcOrd="0" destOrd="0" presId="urn:microsoft.com/office/officeart/2005/8/layout/vList2"/>
    <dgm:cxn modelId="{10B739A6-72D9-4B80-9CC4-9C08BA122CA7}" type="presOf" srcId="{D3B812FA-E25B-4D3A-A73A-02461EC6C0DB}" destId="{3442AA14-2018-4A2F-8A26-5D678F5F66EB}" srcOrd="0" destOrd="0" presId="urn:microsoft.com/office/officeart/2005/8/layout/vList2"/>
    <dgm:cxn modelId="{975FAD98-9B9E-4773-920B-7AE1C8F37D1B}" srcId="{EEC3723F-4581-4382-BB19-3AF223670005}" destId="{31F556CE-DDFF-472B-B37F-1945B6E7B2ED}" srcOrd="5" destOrd="0" parTransId="{C8D21C24-6469-4850-89E9-2B530550CC0A}" sibTransId="{6512FB88-B50D-4177-B52C-7041139F4335}"/>
    <dgm:cxn modelId="{649E2B9C-8186-4BD5-9361-85E5BEBFAB58}" type="presOf" srcId="{31F556CE-DDFF-472B-B37F-1945B6E7B2ED}" destId="{8B941EE7-52BF-4487-B887-60FFCA649195}" srcOrd="0" destOrd="0" presId="urn:microsoft.com/office/officeart/2005/8/layout/vList2"/>
    <dgm:cxn modelId="{595D730A-1D75-49CC-8271-B6A42CBE71ED}" srcId="{EEC3723F-4581-4382-BB19-3AF223670005}" destId="{8F5E85FE-DEB5-47C1-98BA-007F48E531A6}" srcOrd="0" destOrd="0" parTransId="{451208BC-61E8-4AFB-8458-2151A174D022}" sibTransId="{135B17B1-AAF0-47A4-B285-BBA3F15DE1A5}"/>
    <dgm:cxn modelId="{00D9A2FE-C53D-4031-8E0D-09CCC0BEEAE4}" type="presOf" srcId="{CD9357DD-7880-4997-AA4A-66B61BBA6433}" destId="{6334637A-5E7D-4E2A-B5C8-84689D055023}" srcOrd="0" destOrd="0" presId="urn:microsoft.com/office/officeart/2005/8/layout/vList2"/>
    <dgm:cxn modelId="{A3239EB7-F3A5-4C47-8A62-91114EF23378}" type="presOf" srcId="{8F5E85FE-DEB5-47C1-98BA-007F48E531A6}" destId="{787A8838-6024-403B-A9D4-4C0FD9439752}" srcOrd="0" destOrd="0" presId="urn:microsoft.com/office/officeart/2005/8/layout/vList2"/>
    <dgm:cxn modelId="{69F75E8F-0773-4487-A3F7-1AB912C9C853}" type="presParOf" srcId="{71E7A911-DFA9-4603-B716-B029A93AC75B}" destId="{787A8838-6024-403B-A9D4-4C0FD9439752}" srcOrd="0" destOrd="0" presId="urn:microsoft.com/office/officeart/2005/8/layout/vList2"/>
    <dgm:cxn modelId="{606DFBAA-289F-42F3-83E1-2869A2971303}" type="presParOf" srcId="{71E7A911-DFA9-4603-B716-B029A93AC75B}" destId="{7529C267-9B3F-4A16-B78A-3269E4CC5BEC}" srcOrd="1" destOrd="0" presId="urn:microsoft.com/office/officeart/2005/8/layout/vList2"/>
    <dgm:cxn modelId="{8E48FB5D-1A49-4FD6-BABD-59DED2651CDA}" type="presParOf" srcId="{71E7A911-DFA9-4603-B716-B029A93AC75B}" destId="{11227FB4-3245-45F4-8A25-1A1347D70E46}" srcOrd="2" destOrd="0" presId="urn:microsoft.com/office/officeart/2005/8/layout/vList2"/>
    <dgm:cxn modelId="{D76B7FC4-8995-472F-8708-30DFED360189}" type="presParOf" srcId="{71E7A911-DFA9-4603-B716-B029A93AC75B}" destId="{222624DB-6D85-4604-9580-505B028AAB6A}" srcOrd="3" destOrd="0" presId="urn:microsoft.com/office/officeart/2005/8/layout/vList2"/>
    <dgm:cxn modelId="{444B986B-0D2A-4646-B7D9-D7A31A71AC17}" type="presParOf" srcId="{71E7A911-DFA9-4603-B716-B029A93AC75B}" destId="{3442AA14-2018-4A2F-8A26-5D678F5F66EB}" srcOrd="4" destOrd="0" presId="urn:microsoft.com/office/officeart/2005/8/layout/vList2"/>
    <dgm:cxn modelId="{2A27FCEF-2F3A-40FF-972E-104FA01DABDD}" type="presParOf" srcId="{71E7A911-DFA9-4603-B716-B029A93AC75B}" destId="{0012135D-DBC4-4E22-8292-E11042F3A01E}" srcOrd="5" destOrd="0" presId="urn:microsoft.com/office/officeart/2005/8/layout/vList2"/>
    <dgm:cxn modelId="{6EC08E45-35C6-4F5B-A071-6DDE920F6D05}" type="presParOf" srcId="{71E7A911-DFA9-4603-B716-B029A93AC75B}" destId="{6334637A-5E7D-4E2A-B5C8-84689D055023}" srcOrd="6" destOrd="0" presId="urn:microsoft.com/office/officeart/2005/8/layout/vList2"/>
    <dgm:cxn modelId="{1C2F38C2-9B53-4F10-8C3A-7E03A05B8379}" type="presParOf" srcId="{71E7A911-DFA9-4603-B716-B029A93AC75B}" destId="{E6F2BD3A-2432-488C-ADAD-D0B1BBB4F56C}" srcOrd="7" destOrd="0" presId="urn:microsoft.com/office/officeart/2005/8/layout/vList2"/>
    <dgm:cxn modelId="{34C5A53C-A90E-447E-B9CA-B3F8D68C228A}" type="presParOf" srcId="{71E7A911-DFA9-4603-B716-B029A93AC75B}" destId="{4C4C3462-6C48-4B1F-BDD0-4DC5B49ECA4E}" srcOrd="8" destOrd="0" presId="urn:microsoft.com/office/officeart/2005/8/layout/vList2"/>
    <dgm:cxn modelId="{42152A41-C3A5-4713-90CA-2F64CB59466D}" type="presParOf" srcId="{71E7A911-DFA9-4603-B716-B029A93AC75B}" destId="{C51DCC60-DFF1-4FC8-A781-39F5438146A2}" srcOrd="9" destOrd="0" presId="urn:microsoft.com/office/officeart/2005/8/layout/vList2"/>
    <dgm:cxn modelId="{134B6D92-4DCE-40AC-8080-DC3E76C5B6C2}" type="presParOf" srcId="{71E7A911-DFA9-4603-B716-B029A93AC75B}" destId="{8B941EE7-52BF-4487-B887-60FFCA649195}" srcOrd="10" destOrd="0" presId="urn:microsoft.com/office/officeart/2005/8/layout/vList2"/>
    <dgm:cxn modelId="{194CE7B7-1971-4074-B205-ECBA5D4C3292}" type="presParOf" srcId="{71E7A911-DFA9-4603-B716-B029A93AC75B}" destId="{6035788F-D1D1-4432-87FC-39AB950F2AFE}" srcOrd="11" destOrd="0" presId="urn:microsoft.com/office/officeart/2005/8/layout/vList2"/>
    <dgm:cxn modelId="{620D824A-CE91-4206-A050-3C87F44F5440}" type="presParOf" srcId="{71E7A911-DFA9-4603-B716-B029A93AC75B}" destId="{87D02C99-5722-4665-8A5B-598B4A09E044}" srcOrd="12" destOrd="0" presId="urn:microsoft.com/office/officeart/2005/8/layout/vList2"/>
    <dgm:cxn modelId="{AFFBDB19-10A6-49EE-A0CF-1C4565392147}" type="presParOf" srcId="{71E7A911-DFA9-4603-B716-B029A93AC75B}" destId="{0A70D91B-EE7D-48C3-967A-299A8BCA62B4}" srcOrd="13" destOrd="0" presId="urn:microsoft.com/office/officeart/2005/8/layout/vList2"/>
    <dgm:cxn modelId="{FC3C194A-C342-4F4D-906D-F82282EC99F3}" type="presParOf" srcId="{71E7A911-DFA9-4603-B716-B029A93AC75B}" destId="{73C25627-D96B-47EF-99A1-9DF050602CB0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1E18B71-D27F-4EF7-B717-98CDADC0972A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A6FF4636-AD6F-4CFE-BE76-374F11B1684F}">
      <dgm:prSet custT="1"/>
      <dgm:spPr/>
      <dgm:t>
        <a:bodyPr/>
        <a:lstStyle/>
        <a:p>
          <a:pPr algn="just" rtl="0"/>
          <a:r>
            <a:rPr lang="ru-RU" sz="2000" i="0" smtClean="0">
              <a:solidFill>
                <a:srgbClr val="130701"/>
              </a:solidFill>
            </a:rPr>
            <a:t>- Вот это будет домик (квадрат).</a:t>
          </a:r>
          <a:endParaRPr lang="ru-RU" sz="2000" i="0">
            <a:solidFill>
              <a:srgbClr val="130701"/>
            </a:solidFill>
          </a:endParaRPr>
        </a:p>
      </dgm:t>
    </dgm:pt>
    <dgm:pt modelId="{F5C19736-500D-486F-852A-B5B5436811C8}" type="parTrans" cxnId="{CA82644B-906F-4868-8848-A2EB91718E76}">
      <dgm:prSet/>
      <dgm:spPr/>
      <dgm:t>
        <a:bodyPr/>
        <a:lstStyle/>
        <a:p>
          <a:pPr algn="just"/>
          <a:endParaRPr lang="ru-RU" sz="2000" i="0">
            <a:solidFill>
              <a:srgbClr val="130701"/>
            </a:solidFill>
          </a:endParaRPr>
        </a:p>
      </dgm:t>
    </dgm:pt>
    <dgm:pt modelId="{1376FE78-ABB5-4A19-9F7A-5CC0DFF203A0}" type="sibTrans" cxnId="{CA82644B-906F-4868-8848-A2EB91718E76}">
      <dgm:prSet/>
      <dgm:spPr/>
      <dgm:t>
        <a:bodyPr/>
        <a:lstStyle/>
        <a:p>
          <a:pPr algn="just"/>
          <a:endParaRPr lang="ru-RU" sz="2000" i="0">
            <a:solidFill>
              <a:srgbClr val="130701"/>
            </a:solidFill>
          </a:endParaRPr>
        </a:p>
      </dgm:t>
    </dgm:pt>
    <dgm:pt modelId="{A24DB4A3-6B3A-48DC-B159-3FE45776FD31}">
      <dgm:prSet custT="1"/>
      <dgm:spPr/>
      <dgm:t>
        <a:bodyPr/>
        <a:lstStyle/>
        <a:p>
          <a:pPr algn="just" rtl="0"/>
          <a:r>
            <a:rPr lang="ru-RU" sz="2000" i="0" smtClean="0">
              <a:solidFill>
                <a:srgbClr val="130701"/>
              </a:solidFill>
            </a:rPr>
            <a:t>- Теперь нужна крыша (треугольник) и труба (прямоугольник).</a:t>
          </a:r>
          <a:endParaRPr lang="ru-RU" sz="2000" i="0">
            <a:solidFill>
              <a:srgbClr val="130701"/>
            </a:solidFill>
          </a:endParaRPr>
        </a:p>
      </dgm:t>
    </dgm:pt>
    <dgm:pt modelId="{CE967560-0B7E-4F34-BF6F-2D593F9F73D0}" type="parTrans" cxnId="{4EFA4A50-9593-411A-8E0A-4085DEFD211F}">
      <dgm:prSet/>
      <dgm:spPr/>
      <dgm:t>
        <a:bodyPr/>
        <a:lstStyle/>
        <a:p>
          <a:pPr algn="just"/>
          <a:endParaRPr lang="ru-RU" sz="2000" i="0">
            <a:solidFill>
              <a:srgbClr val="130701"/>
            </a:solidFill>
          </a:endParaRPr>
        </a:p>
      </dgm:t>
    </dgm:pt>
    <dgm:pt modelId="{631E60BA-3101-4D5E-8EA0-91688F7EF955}" type="sibTrans" cxnId="{4EFA4A50-9593-411A-8E0A-4085DEFD211F}">
      <dgm:prSet/>
      <dgm:spPr/>
      <dgm:t>
        <a:bodyPr/>
        <a:lstStyle/>
        <a:p>
          <a:pPr algn="just"/>
          <a:endParaRPr lang="ru-RU" sz="2000" i="0">
            <a:solidFill>
              <a:srgbClr val="130701"/>
            </a:solidFill>
          </a:endParaRPr>
        </a:p>
      </dgm:t>
    </dgm:pt>
    <dgm:pt modelId="{D89222C1-46B5-43E4-BC5D-8CD324561366}">
      <dgm:prSet custT="1"/>
      <dgm:spPr/>
      <dgm:t>
        <a:bodyPr/>
        <a:lstStyle/>
        <a:p>
          <a:pPr algn="just" rtl="0"/>
          <a:r>
            <a:rPr lang="ru-RU" sz="2000" i="0" dirty="0" smtClean="0">
              <a:solidFill>
                <a:srgbClr val="130701"/>
              </a:solidFill>
            </a:rPr>
            <a:t>- А какой Колобок по форме? (Круглый) Какого цвета? (Жёлтый).</a:t>
          </a:r>
          <a:endParaRPr lang="ru-RU" sz="2000" i="0" dirty="0">
            <a:solidFill>
              <a:srgbClr val="130701"/>
            </a:solidFill>
          </a:endParaRPr>
        </a:p>
      </dgm:t>
    </dgm:pt>
    <dgm:pt modelId="{303C3DA8-2E5F-4328-BBDB-C0A565F25137}" type="parTrans" cxnId="{E0425BB1-1538-46D8-A7D1-807E821971E0}">
      <dgm:prSet/>
      <dgm:spPr/>
      <dgm:t>
        <a:bodyPr/>
        <a:lstStyle/>
        <a:p>
          <a:pPr algn="just"/>
          <a:endParaRPr lang="ru-RU" sz="2000" i="0">
            <a:solidFill>
              <a:srgbClr val="130701"/>
            </a:solidFill>
          </a:endParaRPr>
        </a:p>
      </dgm:t>
    </dgm:pt>
    <dgm:pt modelId="{490215CB-6797-4F9A-881A-6E66EFD9CF0E}" type="sibTrans" cxnId="{E0425BB1-1538-46D8-A7D1-807E821971E0}">
      <dgm:prSet/>
      <dgm:spPr/>
      <dgm:t>
        <a:bodyPr/>
        <a:lstStyle/>
        <a:p>
          <a:pPr algn="just"/>
          <a:endParaRPr lang="ru-RU" sz="2000" i="0">
            <a:solidFill>
              <a:srgbClr val="130701"/>
            </a:solidFill>
          </a:endParaRPr>
        </a:p>
      </dgm:t>
    </dgm:pt>
    <dgm:pt modelId="{8584C050-12A8-4430-AF27-A6C7EEE2FB37}">
      <dgm:prSet custT="1"/>
      <dgm:spPr/>
      <dgm:t>
        <a:bodyPr/>
        <a:lstStyle/>
        <a:p>
          <a:pPr algn="just" rtl="0"/>
          <a:r>
            <a:rPr lang="ru-RU" sz="2000" i="0" smtClean="0">
              <a:solidFill>
                <a:srgbClr val="130701"/>
              </a:solidFill>
            </a:rPr>
            <a:t>- Какой будет зайчик? (Маленький кружок серого цвета).</a:t>
          </a:r>
          <a:endParaRPr lang="ru-RU" sz="2000" i="0">
            <a:solidFill>
              <a:srgbClr val="130701"/>
            </a:solidFill>
          </a:endParaRPr>
        </a:p>
      </dgm:t>
    </dgm:pt>
    <dgm:pt modelId="{089FEFE4-D552-4A1A-8E87-36B06020DF63}" type="parTrans" cxnId="{A0D71706-A20B-4274-B782-CCE523BE3F90}">
      <dgm:prSet/>
      <dgm:spPr/>
      <dgm:t>
        <a:bodyPr/>
        <a:lstStyle/>
        <a:p>
          <a:pPr algn="just"/>
          <a:endParaRPr lang="ru-RU" sz="2000" i="0">
            <a:solidFill>
              <a:srgbClr val="130701"/>
            </a:solidFill>
          </a:endParaRPr>
        </a:p>
      </dgm:t>
    </dgm:pt>
    <dgm:pt modelId="{D4181D8B-FBD0-4E5E-804F-49290B913AC6}" type="sibTrans" cxnId="{A0D71706-A20B-4274-B782-CCE523BE3F90}">
      <dgm:prSet/>
      <dgm:spPr/>
      <dgm:t>
        <a:bodyPr/>
        <a:lstStyle/>
        <a:p>
          <a:pPr algn="just"/>
          <a:endParaRPr lang="ru-RU" sz="2000" i="0">
            <a:solidFill>
              <a:srgbClr val="130701"/>
            </a:solidFill>
          </a:endParaRPr>
        </a:p>
      </dgm:t>
    </dgm:pt>
    <dgm:pt modelId="{99DAB3CA-44C5-4139-89A2-212F8A97511D}">
      <dgm:prSet custT="1"/>
      <dgm:spPr/>
      <dgm:t>
        <a:bodyPr/>
        <a:lstStyle/>
        <a:p>
          <a:pPr algn="just" rtl="0"/>
          <a:r>
            <a:rPr lang="ru-RU" sz="2000" i="0" smtClean="0">
              <a:solidFill>
                <a:srgbClr val="130701"/>
              </a:solidFill>
            </a:rPr>
            <a:t>- А волк какого цвета? (Серый, как зайчик, только он больше зайчика). Найдите кружок волка.</a:t>
          </a:r>
          <a:endParaRPr lang="ru-RU" sz="2000" i="0">
            <a:solidFill>
              <a:srgbClr val="130701"/>
            </a:solidFill>
          </a:endParaRPr>
        </a:p>
      </dgm:t>
    </dgm:pt>
    <dgm:pt modelId="{1594FFA2-99A4-42F6-8C95-101EE106DE5D}" type="parTrans" cxnId="{6C790B4B-78DD-4F8D-A2FC-255B9CDBF758}">
      <dgm:prSet/>
      <dgm:spPr/>
      <dgm:t>
        <a:bodyPr/>
        <a:lstStyle/>
        <a:p>
          <a:pPr algn="just"/>
          <a:endParaRPr lang="ru-RU" sz="2000" i="0">
            <a:solidFill>
              <a:srgbClr val="130701"/>
            </a:solidFill>
          </a:endParaRPr>
        </a:p>
      </dgm:t>
    </dgm:pt>
    <dgm:pt modelId="{1A41D33C-DBCB-4BDF-99D0-35275BEE042F}" type="sibTrans" cxnId="{6C790B4B-78DD-4F8D-A2FC-255B9CDBF758}">
      <dgm:prSet/>
      <dgm:spPr/>
      <dgm:t>
        <a:bodyPr/>
        <a:lstStyle/>
        <a:p>
          <a:pPr algn="just"/>
          <a:endParaRPr lang="ru-RU" sz="2000" i="0">
            <a:solidFill>
              <a:srgbClr val="130701"/>
            </a:solidFill>
          </a:endParaRPr>
        </a:p>
      </dgm:t>
    </dgm:pt>
    <dgm:pt modelId="{D8FDA90D-2964-4C48-81C2-3B83E447B15A}">
      <dgm:prSet custT="1"/>
      <dgm:spPr/>
      <dgm:t>
        <a:bodyPr/>
        <a:lstStyle/>
        <a:p>
          <a:pPr algn="just" rtl="0"/>
          <a:r>
            <a:rPr lang="ru-RU" sz="2000" i="0" dirty="0" smtClean="0">
              <a:solidFill>
                <a:srgbClr val="130701"/>
              </a:solidFill>
            </a:rPr>
            <a:t>- Колобок встретил медведя. Какой медведь? (коричневый, большой)</a:t>
          </a:r>
          <a:endParaRPr lang="ru-RU" sz="2000" i="0" dirty="0">
            <a:solidFill>
              <a:srgbClr val="130701"/>
            </a:solidFill>
          </a:endParaRPr>
        </a:p>
      </dgm:t>
    </dgm:pt>
    <dgm:pt modelId="{EF9254AE-2822-4D93-B105-35EE41D07F50}" type="parTrans" cxnId="{B801AD45-DA12-4FFE-BEBA-DEF172579AB9}">
      <dgm:prSet/>
      <dgm:spPr/>
      <dgm:t>
        <a:bodyPr/>
        <a:lstStyle/>
        <a:p>
          <a:pPr algn="just"/>
          <a:endParaRPr lang="ru-RU" sz="2000" i="0">
            <a:solidFill>
              <a:srgbClr val="130701"/>
            </a:solidFill>
          </a:endParaRPr>
        </a:p>
      </dgm:t>
    </dgm:pt>
    <dgm:pt modelId="{6415F56A-F840-4641-B2B3-C69B1D9286BA}" type="sibTrans" cxnId="{B801AD45-DA12-4FFE-BEBA-DEF172579AB9}">
      <dgm:prSet/>
      <dgm:spPr/>
      <dgm:t>
        <a:bodyPr/>
        <a:lstStyle/>
        <a:p>
          <a:pPr algn="just"/>
          <a:endParaRPr lang="ru-RU" sz="2000" i="0">
            <a:solidFill>
              <a:srgbClr val="130701"/>
            </a:solidFill>
          </a:endParaRPr>
        </a:p>
      </dgm:t>
    </dgm:pt>
    <dgm:pt modelId="{7ED69E7A-9D06-43C4-A762-9D661A4E7CCB}">
      <dgm:prSet custT="1"/>
      <dgm:spPr/>
      <dgm:t>
        <a:bodyPr/>
        <a:lstStyle/>
        <a:p>
          <a:pPr algn="just" rtl="0"/>
          <a:r>
            <a:rPr lang="ru-RU" sz="2000" i="0" dirty="0" smtClean="0">
              <a:solidFill>
                <a:srgbClr val="130701"/>
              </a:solidFill>
            </a:rPr>
            <a:t>-В конце сказки с кем повстречался Колобок? Какая лиса? </a:t>
          </a:r>
        </a:p>
        <a:p>
          <a:pPr algn="just" rtl="0"/>
          <a:r>
            <a:rPr lang="ru-RU" sz="2000" i="0" dirty="0" smtClean="0">
              <a:solidFill>
                <a:srgbClr val="130701"/>
              </a:solidFill>
            </a:rPr>
            <a:t>Какой кружок нужно выложить? (Оранжевый).</a:t>
          </a:r>
          <a:endParaRPr lang="ru-RU" sz="2000" i="0" dirty="0">
            <a:solidFill>
              <a:srgbClr val="130701"/>
            </a:solidFill>
          </a:endParaRPr>
        </a:p>
      </dgm:t>
    </dgm:pt>
    <dgm:pt modelId="{0932DECA-8ED4-46B6-A106-72FADD463720}" type="parTrans" cxnId="{147FDB48-F144-41A8-9EBC-6C7D5AF343D5}">
      <dgm:prSet/>
      <dgm:spPr/>
      <dgm:t>
        <a:bodyPr/>
        <a:lstStyle/>
        <a:p>
          <a:pPr algn="just"/>
          <a:endParaRPr lang="ru-RU" sz="2000" i="0">
            <a:solidFill>
              <a:srgbClr val="130701"/>
            </a:solidFill>
          </a:endParaRPr>
        </a:p>
      </dgm:t>
    </dgm:pt>
    <dgm:pt modelId="{5F8582E8-7DD4-4CB8-963F-532F7503C0F4}" type="sibTrans" cxnId="{147FDB48-F144-41A8-9EBC-6C7D5AF343D5}">
      <dgm:prSet/>
      <dgm:spPr/>
      <dgm:t>
        <a:bodyPr/>
        <a:lstStyle/>
        <a:p>
          <a:pPr algn="just"/>
          <a:endParaRPr lang="ru-RU" sz="2000" i="0">
            <a:solidFill>
              <a:srgbClr val="130701"/>
            </a:solidFill>
          </a:endParaRPr>
        </a:p>
      </dgm:t>
    </dgm:pt>
    <dgm:pt modelId="{77CD10DC-6825-4D00-A72C-67E4C72FE371}" type="pres">
      <dgm:prSet presAssocID="{31E18B71-D27F-4EF7-B717-98CDADC097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7F1DB8-3458-4400-96A9-FB9AF8FB00E2}" type="pres">
      <dgm:prSet presAssocID="{A6FF4636-AD6F-4CFE-BE76-374F11B1684F}" presName="parentText" presStyleLbl="node1" presStyleIdx="0" presStyleCnt="7" custScaleY="80987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7B63502-12D6-4894-92B8-21D85F1C1E3C}" type="pres">
      <dgm:prSet presAssocID="{1376FE78-ABB5-4A19-9F7A-5CC0DFF203A0}" presName="spacer" presStyleCnt="0"/>
      <dgm:spPr/>
    </dgm:pt>
    <dgm:pt modelId="{E68846CC-D481-4497-B357-8DAED4A3B46C}" type="pres">
      <dgm:prSet presAssocID="{A24DB4A3-6B3A-48DC-B159-3FE45776FD31}" presName="parentText" presStyleLbl="node1" presStyleIdx="1" presStyleCnt="7" custScaleY="82466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73D9F030-2E4C-4B92-9030-2A96E9156959}" type="pres">
      <dgm:prSet presAssocID="{631E60BA-3101-4D5E-8EA0-91688F7EF955}" presName="spacer" presStyleCnt="0"/>
      <dgm:spPr/>
    </dgm:pt>
    <dgm:pt modelId="{C40D5F2B-8FEE-4FD6-B291-E659CE1904DC}" type="pres">
      <dgm:prSet presAssocID="{D89222C1-46B5-43E4-BC5D-8CD324561366}" presName="parentText" presStyleLbl="node1" presStyleIdx="2" presStyleCnt="7" custScaleY="81173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E7CA507A-31B6-48BA-AA66-64D064B9CAAF}" type="pres">
      <dgm:prSet presAssocID="{490215CB-6797-4F9A-881A-6E66EFD9CF0E}" presName="spacer" presStyleCnt="0"/>
      <dgm:spPr/>
    </dgm:pt>
    <dgm:pt modelId="{35A8AA81-2036-46A8-964E-0A6CAB8740D3}" type="pres">
      <dgm:prSet presAssocID="{8584C050-12A8-4430-AF27-A6C7EEE2FB37}" presName="parentText" presStyleLbl="node1" presStyleIdx="3" presStyleCnt="7" custScaleY="84445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003A0AEA-0BFF-428F-AF1D-7B3FE1596DE2}" type="pres">
      <dgm:prSet presAssocID="{D4181D8B-FBD0-4E5E-804F-49290B913AC6}" presName="spacer" presStyleCnt="0"/>
      <dgm:spPr/>
    </dgm:pt>
    <dgm:pt modelId="{0AEFC6D3-9A49-4040-95E7-9F0552C52416}" type="pres">
      <dgm:prSet presAssocID="{99DAB3CA-44C5-4139-89A2-212F8A97511D}" presName="parentText" presStyleLbl="node1" presStyleIdx="4" presStyleCnt="7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341287D6-6C69-40E8-87C0-D4761374B129}" type="pres">
      <dgm:prSet presAssocID="{1A41D33C-DBCB-4BDF-99D0-35275BEE042F}" presName="spacer" presStyleCnt="0"/>
      <dgm:spPr/>
    </dgm:pt>
    <dgm:pt modelId="{3AF3B882-D59D-42F4-A505-650931634809}" type="pres">
      <dgm:prSet presAssocID="{D8FDA90D-2964-4C48-81C2-3B83E447B15A}" presName="parentText" presStyleLbl="node1" presStyleIdx="5" presStyleCnt="7" custScaleY="72979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9EADE8AA-BBE8-4FC2-9F70-8FFB258918DF}" type="pres">
      <dgm:prSet presAssocID="{6415F56A-F840-4641-B2B3-C69B1D9286BA}" presName="spacer" presStyleCnt="0"/>
      <dgm:spPr/>
    </dgm:pt>
    <dgm:pt modelId="{ED0E3338-6DB2-4DCE-B01B-0E8D490F92B1}" type="pres">
      <dgm:prSet presAssocID="{7ED69E7A-9D06-43C4-A762-9D661A4E7CCB}" presName="parentText" presStyleLbl="node1" presStyleIdx="6" presStyleCnt="7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58270E5A-3CA9-4647-B374-3CB9E015A0C9}" type="presOf" srcId="{31E18B71-D27F-4EF7-B717-98CDADC0972A}" destId="{77CD10DC-6825-4D00-A72C-67E4C72FE371}" srcOrd="0" destOrd="0" presId="urn:microsoft.com/office/officeart/2005/8/layout/vList2"/>
    <dgm:cxn modelId="{CA82644B-906F-4868-8848-A2EB91718E76}" srcId="{31E18B71-D27F-4EF7-B717-98CDADC0972A}" destId="{A6FF4636-AD6F-4CFE-BE76-374F11B1684F}" srcOrd="0" destOrd="0" parTransId="{F5C19736-500D-486F-852A-B5B5436811C8}" sibTransId="{1376FE78-ABB5-4A19-9F7A-5CC0DFF203A0}"/>
    <dgm:cxn modelId="{B801AD45-DA12-4FFE-BEBA-DEF172579AB9}" srcId="{31E18B71-D27F-4EF7-B717-98CDADC0972A}" destId="{D8FDA90D-2964-4C48-81C2-3B83E447B15A}" srcOrd="5" destOrd="0" parTransId="{EF9254AE-2822-4D93-B105-35EE41D07F50}" sibTransId="{6415F56A-F840-4641-B2B3-C69B1D9286BA}"/>
    <dgm:cxn modelId="{4EFA4A50-9593-411A-8E0A-4085DEFD211F}" srcId="{31E18B71-D27F-4EF7-B717-98CDADC0972A}" destId="{A24DB4A3-6B3A-48DC-B159-3FE45776FD31}" srcOrd="1" destOrd="0" parTransId="{CE967560-0B7E-4F34-BF6F-2D593F9F73D0}" sibTransId="{631E60BA-3101-4D5E-8EA0-91688F7EF955}"/>
    <dgm:cxn modelId="{B546B4A3-8E64-4D27-A299-CA5524328851}" type="presOf" srcId="{A6FF4636-AD6F-4CFE-BE76-374F11B1684F}" destId="{FE7F1DB8-3458-4400-96A9-FB9AF8FB00E2}" srcOrd="0" destOrd="0" presId="urn:microsoft.com/office/officeart/2005/8/layout/vList2"/>
    <dgm:cxn modelId="{54E4C49F-94D5-41BA-9C1A-864F34508369}" type="presOf" srcId="{D89222C1-46B5-43E4-BC5D-8CD324561366}" destId="{C40D5F2B-8FEE-4FD6-B291-E659CE1904DC}" srcOrd="0" destOrd="0" presId="urn:microsoft.com/office/officeart/2005/8/layout/vList2"/>
    <dgm:cxn modelId="{A0D71706-A20B-4274-B782-CCE523BE3F90}" srcId="{31E18B71-D27F-4EF7-B717-98CDADC0972A}" destId="{8584C050-12A8-4430-AF27-A6C7EEE2FB37}" srcOrd="3" destOrd="0" parTransId="{089FEFE4-D552-4A1A-8E87-36B06020DF63}" sibTransId="{D4181D8B-FBD0-4E5E-804F-49290B913AC6}"/>
    <dgm:cxn modelId="{03B7F4E6-D8FF-4BF5-879F-638AA5F7E68E}" type="presOf" srcId="{A24DB4A3-6B3A-48DC-B159-3FE45776FD31}" destId="{E68846CC-D481-4497-B357-8DAED4A3B46C}" srcOrd="0" destOrd="0" presId="urn:microsoft.com/office/officeart/2005/8/layout/vList2"/>
    <dgm:cxn modelId="{F78AB20E-FBD3-4C1D-A977-EDF19DDC8478}" type="presOf" srcId="{8584C050-12A8-4430-AF27-A6C7EEE2FB37}" destId="{35A8AA81-2036-46A8-964E-0A6CAB8740D3}" srcOrd="0" destOrd="0" presId="urn:microsoft.com/office/officeart/2005/8/layout/vList2"/>
    <dgm:cxn modelId="{147FDB48-F144-41A8-9EBC-6C7D5AF343D5}" srcId="{31E18B71-D27F-4EF7-B717-98CDADC0972A}" destId="{7ED69E7A-9D06-43C4-A762-9D661A4E7CCB}" srcOrd="6" destOrd="0" parTransId="{0932DECA-8ED4-46B6-A106-72FADD463720}" sibTransId="{5F8582E8-7DD4-4CB8-963F-532F7503C0F4}"/>
    <dgm:cxn modelId="{6C790B4B-78DD-4F8D-A2FC-255B9CDBF758}" srcId="{31E18B71-D27F-4EF7-B717-98CDADC0972A}" destId="{99DAB3CA-44C5-4139-89A2-212F8A97511D}" srcOrd="4" destOrd="0" parTransId="{1594FFA2-99A4-42F6-8C95-101EE106DE5D}" sibTransId="{1A41D33C-DBCB-4BDF-99D0-35275BEE042F}"/>
    <dgm:cxn modelId="{E0425BB1-1538-46D8-A7D1-807E821971E0}" srcId="{31E18B71-D27F-4EF7-B717-98CDADC0972A}" destId="{D89222C1-46B5-43E4-BC5D-8CD324561366}" srcOrd="2" destOrd="0" parTransId="{303C3DA8-2E5F-4328-BBDB-C0A565F25137}" sibTransId="{490215CB-6797-4F9A-881A-6E66EFD9CF0E}"/>
    <dgm:cxn modelId="{0F7D7024-E620-4B78-930E-C532A108D9A3}" type="presOf" srcId="{7ED69E7A-9D06-43C4-A762-9D661A4E7CCB}" destId="{ED0E3338-6DB2-4DCE-B01B-0E8D490F92B1}" srcOrd="0" destOrd="0" presId="urn:microsoft.com/office/officeart/2005/8/layout/vList2"/>
    <dgm:cxn modelId="{11D06510-29B4-4BC7-ACE1-BF79149FFE92}" type="presOf" srcId="{D8FDA90D-2964-4C48-81C2-3B83E447B15A}" destId="{3AF3B882-D59D-42F4-A505-650931634809}" srcOrd="0" destOrd="0" presId="urn:microsoft.com/office/officeart/2005/8/layout/vList2"/>
    <dgm:cxn modelId="{2089866D-D902-42E2-BA89-FC38026CC50B}" type="presOf" srcId="{99DAB3CA-44C5-4139-89A2-212F8A97511D}" destId="{0AEFC6D3-9A49-4040-95E7-9F0552C52416}" srcOrd="0" destOrd="0" presId="urn:microsoft.com/office/officeart/2005/8/layout/vList2"/>
    <dgm:cxn modelId="{66466211-7FAA-4F28-A336-7E736B5976E5}" type="presParOf" srcId="{77CD10DC-6825-4D00-A72C-67E4C72FE371}" destId="{FE7F1DB8-3458-4400-96A9-FB9AF8FB00E2}" srcOrd="0" destOrd="0" presId="urn:microsoft.com/office/officeart/2005/8/layout/vList2"/>
    <dgm:cxn modelId="{D58F45CE-376D-433B-8915-848425A3584E}" type="presParOf" srcId="{77CD10DC-6825-4D00-A72C-67E4C72FE371}" destId="{67B63502-12D6-4894-92B8-21D85F1C1E3C}" srcOrd="1" destOrd="0" presId="urn:microsoft.com/office/officeart/2005/8/layout/vList2"/>
    <dgm:cxn modelId="{0D0535B2-2FD8-4652-B9EF-76FE13E961DE}" type="presParOf" srcId="{77CD10DC-6825-4D00-A72C-67E4C72FE371}" destId="{E68846CC-D481-4497-B357-8DAED4A3B46C}" srcOrd="2" destOrd="0" presId="urn:microsoft.com/office/officeart/2005/8/layout/vList2"/>
    <dgm:cxn modelId="{7B544D86-C1AD-4D22-AF22-3AED40445F0D}" type="presParOf" srcId="{77CD10DC-6825-4D00-A72C-67E4C72FE371}" destId="{73D9F030-2E4C-4B92-9030-2A96E9156959}" srcOrd="3" destOrd="0" presId="urn:microsoft.com/office/officeart/2005/8/layout/vList2"/>
    <dgm:cxn modelId="{38AD2BB8-7952-4177-9538-45B539DD3388}" type="presParOf" srcId="{77CD10DC-6825-4D00-A72C-67E4C72FE371}" destId="{C40D5F2B-8FEE-4FD6-B291-E659CE1904DC}" srcOrd="4" destOrd="0" presId="urn:microsoft.com/office/officeart/2005/8/layout/vList2"/>
    <dgm:cxn modelId="{F1D7C007-F1EE-45ED-93FE-BD888AB6DBAA}" type="presParOf" srcId="{77CD10DC-6825-4D00-A72C-67E4C72FE371}" destId="{E7CA507A-31B6-48BA-AA66-64D064B9CAAF}" srcOrd="5" destOrd="0" presId="urn:microsoft.com/office/officeart/2005/8/layout/vList2"/>
    <dgm:cxn modelId="{0D5C02E1-66EF-4440-BF65-20F0F74D022E}" type="presParOf" srcId="{77CD10DC-6825-4D00-A72C-67E4C72FE371}" destId="{35A8AA81-2036-46A8-964E-0A6CAB8740D3}" srcOrd="6" destOrd="0" presId="urn:microsoft.com/office/officeart/2005/8/layout/vList2"/>
    <dgm:cxn modelId="{B685070F-C345-4FBA-AB7C-870EBFD53D83}" type="presParOf" srcId="{77CD10DC-6825-4D00-A72C-67E4C72FE371}" destId="{003A0AEA-0BFF-428F-AF1D-7B3FE1596DE2}" srcOrd="7" destOrd="0" presId="urn:microsoft.com/office/officeart/2005/8/layout/vList2"/>
    <dgm:cxn modelId="{6D487C15-A448-42B9-95B4-7EC560B9DD3E}" type="presParOf" srcId="{77CD10DC-6825-4D00-A72C-67E4C72FE371}" destId="{0AEFC6D3-9A49-4040-95E7-9F0552C52416}" srcOrd="8" destOrd="0" presId="urn:microsoft.com/office/officeart/2005/8/layout/vList2"/>
    <dgm:cxn modelId="{27AA6EFA-18A5-4098-AFE1-D3CAD92580FD}" type="presParOf" srcId="{77CD10DC-6825-4D00-A72C-67E4C72FE371}" destId="{341287D6-6C69-40E8-87C0-D4761374B129}" srcOrd="9" destOrd="0" presId="urn:microsoft.com/office/officeart/2005/8/layout/vList2"/>
    <dgm:cxn modelId="{BF27A39A-F5F1-4459-9521-DDD6356EB454}" type="presParOf" srcId="{77CD10DC-6825-4D00-A72C-67E4C72FE371}" destId="{3AF3B882-D59D-42F4-A505-650931634809}" srcOrd="10" destOrd="0" presId="urn:microsoft.com/office/officeart/2005/8/layout/vList2"/>
    <dgm:cxn modelId="{F72750A3-9BD7-4067-BA51-A50466BBC0CC}" type="presParOf" srcId="{77CD10DC-6825-4D00-A72C-67E4C72FE371}" destId="{9EADE8AA-BBE8-4FC2-9F70-8FFB258918DF}" srcOrd="11" destOrd="0" presId="urn:microsoft.com/office/officeart/2005/8/layout/vList2"/>
    <dgm:cxn modelId="{E76404A0-4DE9-4DCB-BCB3-C55A9E845EC6}" type="presParOf" srcId="{77CD10DC-6825-4D00-A72C-67E4C72FE371}" destId="{ED0E3338-6DB2-4DCE-B01B-0E8D490F92B1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89501-7424-4CFC-87B5-4F03DCDED2F1}">
      <dsp:nvSpPr>
        <dsp:cNvPr id="0" name=""/>
        <dsp:cNvSpPr/>
      </dsp:nvSpPr>
      <dsp:spPr>
        <a:xfrm>
          <a:off x="0" y="211405"/>
          <a:ext cx="7016028" cy="12168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130701"/>
              </a:solidFill>
            </a:rPr>
            <a:t>- «дружба помогает победить зло»</a:t>
          </a:r>
          <a:br>
            <a:rPr lang="ru-RU" sz="2800" kern="1200" dirty="0" smtClean="0">
              <a:solidFill>
                <a:srgbClr val="130701"/>
              </a:solidFill>
            </a:rPr>
          </a:br>
          <a:r>
            <a:rPr lang="ru-RU" sz="2800" kern="1200" dirty="0" smtClean="0">
              <a:solidFill>
                <a:srgbClr val="130701"/>
              </a:solidFill>
            </a:rPr>
            <a:t> («Мешок яблок»),</a:t>
          </a:r>
          <a:endParaRPr lang="ru-RU" sz="2800" kern="1200" dirty="0">
            <a:solidFill>
              <a:srgbClr val="130701"/>
            </a:solidFill>
          </a:endParaRPr>
        </a:p>
      </dsp:txBody>
      <dsp:txXfrm>
        <a:off x="0" y="211405"/>
        <a:ext cx="7016028" cy="1216800"/>
      </dsp:txXfrm>
    </dsp:sp>
    <dsp:sp modelId="{68FE355B-1D7A-4D9D-B350-C047512D4A10}">
      <dsp:nvSpPr>
        <dsp:cNvPr id="0" name=""/>
        <dsp:cNvSpPr/>
      </dsp:nvSpPr>
      <dsp:spPr>
        <a:xfrm>
          <a:off x="0" y="1615405"/>
          <a:ext cx="7016028" cy="12168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130701"/>
              </a:solidFill>
            </a:rPr>
            <a:t>- «добрые и миролюбивые побеждают»</a:t>
          </a:r>
          <a:br>
            <a:rPr lang="ru-RU" sz="2800" kern="1200" dirty="0" smtClean="0">
              <a:solidFill>
                <a:srgbClr val="130701"/>
              </a:solidFill>
            </a:rPr>
          </a:br>
          <a:r>
            <a:rPr lang="ru-RU" sz="2800" kern="1200" dirty="0" smtClean="0">
              <a:solidFill>
                <a:srgbClr val="130701"/>
              </a:solidFill>
            </a:rPr>
            <a:t> («Три поросенка»),</a:t>
          </a:r>
          <a:endParaRPr lang="ru-RU" sz="2800" kern="1200" dirty="0">
            <a:solidFill>
              <a:srgbClr val="130701"/>
            </a:solidFill>
          </a:endParaRPr>
        </a:p>
      </dsp:txBody>
      <dsp:txXfrm>
        <a:off x="0" y="1615405"/>
        <a:ext cx="7016028" cy="1216800"/>
      </dsp:txXfrm>
    </dsp:sp>
    <dsp:sp modelId="{83695931-FF11-42C2-9446-4422A98BBC9E}">
      <dsp:nvSpPr>
        <dsp:cNvPr id="0" name=""/>
        <dsp:cNvSpPr/>
      </dsp:nvSpPr>
      <dsp:spPr>
        <a:xfrm>
          <a:off x="0" y="3019405"/>
          <a:ext cx="7016028" cy="9527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130701"/>
              </a:solidFill>
            </a:rPr>
            <a:t>- «зло наказуемо» («Кошкин дом») и др.</a:t>
          </a:r>
          <a:endParaRPr lang="ru-RU" sz="2800" kern="1200" dirty="0">
            <a:solidFill>
              <a:srgbClr val="130701"/>
            </a:solidFill>
          </a:endParaRPr>
        </a:p>
      </dsp:txBody>
      <dsp:txXfrm>
        <a:off x="0" y="3019405"/>
        <a:ext cx="7016028" cy="9527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491C0-6F09-4A9B-AEF9-684E0475FBEF}">
      <dsp:nvSpPr>
        <dsp:cNvPr id="0" name=""/>
        <dsp:cNvSpPr/>
      </dsp:nvSpPr>
      <dsp:spPr>
        <a:xfrm>
          <a:off x="0" y="427432"/>
          <a:ext cx="7754587" cy="8660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solidFill>
                <a:srgbClr val="130701"/>
              </a:solidFill>
            </a:rPr>
            <a:t>- углубить знания детей о геометрических фигурах, закрепить понятия «маленький и большой», «высокий и низкий», «поровну»; </a:t>
          </a:r>
          <a:endParaRPr lang="ru-RU" sz="2000" kern="1200">
            <a:solidFill>
              <a:srgbClr val="130701"/>
            </a:solidFill>
          </a:endParaRPr>
        </a:p>
      </dsp:txBody>
      <dsp:txXfrm>
        <a:off x="0" y="427432"/>
        <a:ext cx="7754587" cy="866064"/>
      </dsp:txXfrm>
    </dsp:sp>
    <dsp:sp modelId="{767CF742-7DED-4081-A4BB-E4F9AE87D260}">
      <dsp:nvSpPr>
        <dsp:cNvPr id="0" name=""/>
        <dsp:cNvSpPr/>
      </dsp:nvSpPr>
      <dsp:spPr>
        <a:xfrm>
          <a:off x="0" y="1356857"/>
          <a:ext cx="7754587" cy="6109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130701"/>
              </a:solidFill>
            </a:rPr>
            <a:t>- уточнить представление о персонажах и последовательности сказки;</a:t>
          </a:r>
          <a:endParaRPr lang="ru-RU" sz="2000" kern="1200" dirty="0">
            <a:solidFill>
              <a:srgbClr val="130701"/>
            </a:solidFill>
          </a:endParaRPr>
        </a:p>
      </dsp:txBody>
      <dsp:txXfrm>
        <a:off x="0" y="1356857"/>
        <a:ext cx="7754587" cy="610936"/>
      </dsp:txXfrm>
    </dsp:sp>
    <dsp:sp modelId="{2980B7F5-D677-4E78-B493-88469A3E1582}">
      <dsp:nvSpPr>
        <dsp:cNvPr id="0" name=""/>
        <dsp:cNvSpPr/>
      </dsp:nvSpPr>
      <dsp:spPr>
        <a:xfrm>
          <a:off x="0" y="2031154"/>
          <a:ext cx="7754587" cy="7547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130701"/>
              </a:solidFill>
            </a:rPr>
            <a:t>- совершенствовать умение лепить округлую форму круговыми движениями ладоней, дополнять изображение мелкими деталями;</a:t>
          </a:r>
          <a:endParaRPr lang="ru-RU" sz="2000" kern="1200" dirty="0">
            <a:solidFill>
              <a:srgbClr val="130701"/>
            </a:solidFill>
          </a:endParaRPr>
        </a:p>
      </dsp:txBody>
      <dsp:txXfrm>
        <a:off x="0" y="2031154"/>
        <a:ext cx="7754587" cy="754736"/>
      </dsp:txXfrm>
    </dsp:sp>
    <dsp:sp modelId="{C4F6A149-540E-4226-843A-078674C67B4F}">
      <dsp:nvSpPr>
        <dsp:cNvPr id="0" name=""/>
        <dsp:cNvSpPr/>
      </dsp:nvSpPr>
      <dsp:spPr>
        <a:xfrm>
          <a:off x="0" y="2849250"/>
          <a:ext cx="7754587" cy="9577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130701"/>
              </a:solidFill>
            </a:rPr>
            <a:t>- развивать мелкую моторику кистей рук, умение следовать определенным правилам при решении задач, совершенствовать внимание, мышление, память, восприятие;</a:t>
          </a:r>
          <a:endParaRPr lang="ru-RU" sz="2000" kern="1200" dirty="0">
            <a:solidFill>
              <a:srgbClr val="130701"/>
            </a:solidFill>
          </a:endParaRPr>
        </a:p>
      </dsp:txBody>
      <dsp:txXfrm>
        <a:off x="0" y="2849250"/>
        <a:ext cx="7754587" cy="957731"/>
      </dsp:txXfrm>
    </dsp:sp>
    <dsp:sp modelId="{7724633B-AF31-4C41-9192-2D1C57F86166}">
      <dsp:nvSpPr>
        <dsp:cNvPr id="0" name=""/>
        <dsp:cNvSpPr/>
      </dsp:nvSpPr>
      <dsp:spPr>
        <a:xfrm>
          <a:off x="0" y="3870342"/>
          <a:ext cx="7754587" cy="7998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130701"/>
              </a:solidFill>
            </a:rPr>
            <a:t>- воспитывать интерес к занятию, вызвать желание выполнять несложные задания.</a:t>
          </a:r>
          <a:endParaRPr lang="ru-RU" sz="2000" kern="1200" dirty="0">
            <a:solidFill>
              <a:srgbClr val="130701"/>
            </a:solidFill>
          </a:endParaRPr>
        </a:p>
      </dsp:txBody>
      <dsp:txXfrm>
        <a:off x="0" y="3870342"/>
        <a:ext cx="7754587" cy="7998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26953C-1308-4DA6-9D26-DB311651B87F}">
      <dsp:nvSpPr>
        <dsp:cNvPr id="0" name=""/>
        <dsp:cNvSpPr/>
      </dsp:nvSpPr>
      <dsp:spPr>
        <a:xfrm>
          <a:off x="0" y="1555492"/>
          <a:ext cx="7633545" cy="7504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130701"/>
              </a:solidFill>
            </a:rPr>
            <a:t>На  столе разложены ёлочки и зайчики, нужно узнать, всем ли зайчикам хватит ёлочек, чтобы спрятаться. </a:t>
          </a:r>
          <a:endParaRPr lang="ru-RU" sz="2000" kern="1200" dirty="0">
            <a:solidFill>
              <a:srgbClr val="130701"/>
            </a:solidFill>
          </a:endParaRPr>
        </a:p>
      </dsp:txBody>
      <dsp:txXfrm>
        <a:off x="0" y="1555492"/>
        <a:ext cx="7633545" cy="750485"/>
      </dsp:txXfrm>
    </dsp:sp>
    <dsp:sp modelId="{786FB168-1B9B-4E32-9BFC-2E2F4A789F6B}">
      <dsp:nvSpPr>
        <dsp:cNvPr id="0" name=""/>
        <dsp:cNvSpPr/>
      </dsp:nvSpPr>
      <dsp:spPr>
        <a:xfrm>
          <a:off x="0" y="2425414"/>
          <a:ext cx="7633545" cy="7204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130701"/>
              </a:solidFill>
            </a:rPr>
            <a:t>Воспитатель: «Положите под каждую ёлочку зайчика и проверьте». </a:t>
          </a:r>
          <a:endParaRPr lang="ru-RU" sz="2000" kern="1200" dirty="0">
            <a:solidFill>
              <a:srgbClr val="130701"/>
            </a:solidFill>
          </a:endParaRPr>
        </a:p>
      </dsp:txBody>
      <dsp:txXfrm>
        <a:off x="0" y="2425414"/>
        <a:ext cx="7633545" cy="720491"/>
      </dsp:txXfrm>
    </dsp:sp>
    <dsp:sp modelId="{E01C2803-4D4C-47FC-8395-83E92ACDF93E}">
      <dsp:nvSpPr>
        <dsp:cNvPr id="0" name=""/>
        <dsp:cNvSpPr/>
      </dsp:nvSpPr>
      <dsp:spPr>
        <a:xfrm>
          <a:off x="0" y="3229781"/>
          <a:ext cx="7633545" cy="8262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130701"/>
              </a:solidFill>
            </a:rPr>
            <a:t>Дети пересчитывают объекты, сопоставляют количество елок и зайцев и </a:t>
          </a:r>
          <a:r>
            <a:rPr lang="ru-RU" sz="2000" kern="1200" dirty="0" smtClean="0">
              <a:solidFill>
                <a:srgbClr val="130701"/>
              </a:solidFill>
            </a:rPr>
            <a:t>делают </a:t>
          </a:r>
          <a:r>
            <a:rPr lang="ru-RU" sz="2000" kern="1200" dirty="0" smtClean="0">
              <a:solidFill>
                <a:srgbClr val="130701"/>
              </a:solidFill>
            </a:rPr>
            <a:t>вывод.</a:t>
          </a:r>
          <a:endParaRPr lang="ru-RU" sz="2000" kern="1200" dirty="0">
            <a:solidFill>
              <a:srgbClr val="130701"/>
            </a:solidFill>
          </a:endParaRPr>
        </a:p>
      </dsp:txBody>
      <dsp:txXfrm>
        <a:off x="0" y="3229781"/>
        <a:ext cx="7633545" cy="8262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5E4A0B-A4D0-4339-9607-4736F675ED65}">
      <dsp:nvSpPr>
        <dsp:cNvPr id="0" name=""/>
        <dsp:cNvSpPr/>
      </dsp:nvSpPr>
      <dsp:spPr>
        <a:xfrm>
          <a:off x="0" y="322827"/>
          <a:ext cx="6777037" cy="655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smtClean="0">
              <a:solidFill>
                <a:srgbClr val="130701"/>
              </a:solidFill>
            </a:rPr>
            <a:t>- Когда мы идём в садик? (утром)</a:t>
          </a:r>
          <a:endParaRPr lang="ru-RU" sz="2800" b="0" kern="1200">
            <a:solidFill>
              <a:srgbClr val="130701"/>
            </a:solidFill>
          </a:endParaRPr>
        </a:p>
      </dsp:txBody>
      <dsp:txXfrm>
        <a:off x="31984" y="354811"/>
        <a:ext cx="6713069" cy="591232"/>
      </dsp:txXfrm>
    </dsp:sp>
    <dsp:sp modelId="{DE227D1E-A24C-4CD3-B490-09C1261E936D}">
      <dsp:nvSpPr>
        <dsp:cNvPr id="0" name=""/>
        <dsp:cNvSpPr/>
      </dsp:nvSpPr>
      <dsp:spPr>
        <a:xfrm>
          <a:off x="0" y="1058667"/>
          <a:ext cx="6777037" cy="655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smtClean="0">
              <a:solidFill>
                <a:srgbClr val="130701"/>
              </a:solidFill>
            </a:rPr>
            <a:t>- А когда в садике обедают? (днем)</a:t>
          </a:r>
          <a:endParaRPr lang="ru-RU" sz="2800" b="0" kern="1200">
            <a:solidFill>
              <a:srgbClr val="130701"/>
            </a:solidFill>
          </a:endParaRPr>
        </a:p>
      </dsp:txBody>
      <dsp:txXfrm>
        <a:off x="31984" y="1090651"/>
        <a:ext cx="6713069" cy="591232"/>
      </dsp:txXfrm>
    </dsp:sp>
    <dsp:sp modelId="{632F9FE8-4403-4042-8CA4-60217A60F99C}">
      <dsp:nvSpPr>
        <dsp:cNvPr id="0" name=""/>
        <dsp:cNvSpPr/>
      </dsp:nvSpPr>
      <dsp:spPr>
        <a:xfrm>
          <a:off x="0" y="1794507"/>
          <a:ext cx="6777037" cy="655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>
              <a:solidFill>
                <a:srgbClr val="130701"/>
              </a:solidFill>
            </a:rPr>
            <a:t>- А домой когда </a:t>
          </a:r>
          <a:r>
            <a:rPr lang="ru-RU" sz="2800" b="0" kern="1200" dirty="0" smtClean="0">
              <a:solidFill>
                <a:srgbClr val="130701"/>
              </a:solidFill>
            </a:rPr>
            <a:t>из </a:t>
          </a:r>
          <a:r>
            <a:rPr lang="ru-RU" sz="2800" b="0" kern="1200" dirty="0" smtClean="0">
              <a:solidFill>
                <a:srgbClr val="130701"/>
              </a:solidFill>
            </a:rPr>
            <a:t>садика идем? (вечером)</a:t>
          </a:r>
          <a:endParaRPr lang="ru-RU" sz="2800" b="0" kern="1200" dirty="0">
            <a:solidFill>
              <a:srgbClr val="130701"/>
            </a:solidFill>
          </a:endParaRPr>
        </a:p>
      </dsp:txBody>
      <dsp:txXfrm>
        <a:off x="31984" y="1826491"/>
        <a:ext cx="6713069" cy="591232"/>
      </dsp:txXfrm>
    </dsp:sp>
    <dsp:sp modelId="{DE4B1177-66EE-4DE0-9B0B-0B8D549F3780}">
      <dsp:nvSpPr>
        <dsp:cNvPr id="0" name=""/>
        <dsp:cNvSpPr/>
      </dsp:nvSpPr>
      <dsp:spPr>
        <a:xfrm>
          <a:off x="0" y="2530347"/>
          <a:ext cx="6777037" cy="655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smtClean="0">
              <a:solidFill>
                <a:srgbClr val="130701"/>
              </a:solidFill>
            </a:rPr>
            <a:t>- А спать когда ложимся? (ночью)</a:t>
          </a:r>
          <a:endParaRPr lang="ru-RU" sz="2800" b="0" kern="1200">
            <a:solidFill>
              <a:srgbClr val="130701"/>
            </a:solidFill>
          </a:endParaRPr>
        </a:p>
      </dsp:txBody>
      <dsp:txXfrm>
        <a:off x="31984" y="2562331"/>
        <a:ext cx="6713069" cy="5912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1C0D40-7D32-4B1D-9B99-1C380D16E50A}">
      <dsp:nvSpPr>
        <dsp:cNvPr id="0" name=""/>
        <dsp:cNvSpPr/>
      </dsp:nvSpPr>
      <dsp:spPr>
        <a:xfrm>
          <a:off x="0" y="54739"/>
          <a:ext cx="7928643" cy="7113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900" kern="1200" dirty="0" smtClean="0">
              <a:solidFill>
                <a:srgbClr val="130701"/>
              </a:solidFill>
            </a:rPr>
            <a:t>Задание: построить  домики  для медведя и его друзей. Медведь – один, ему построим маленький домик, друзей – много, им -  большой домик</a:t>
          </a:r>
          <a:endParaRPr lang="ru-RU" sz="1900" kern="1200" dirty="0">
            <a:solidFill>
              <a:srgbClr val="130701"/>
            </a:solidFill>
          </a:endParaRPr>
        </a:p>
      </dsp:txBody>
      <dsp:txXfrm>
        <a:off x="0" y="54739"/>
        <a:ext cx="7928643" cy="711360"/>
      </dsp:txXfrm>
    </dsp:sp>
    <dsp:sp modelId="{02526B92-810B-4409-BEC0-CC48C7E5F7C6}">
      <dsp:nvSpPr>
        <dsp:cNvPr id="0" name=""/>
        <dsp:cNvSpPr/>
      </dsp:nvSpPr>
      <dsp:spPr>
        <a:xfrm>
          <a:off x="0" y="875539"/>
          <a:ext cx="7928643" cy="4849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900" kern="1200" dirty="0" smtClean="0">
              <a:solidFill>
                <a:srgbClr val="130701"/>
              </a:solidFill>
            </a:rPr>
            <a:t>Какой мы  будем делать домик для одного медведя? (маленький)</a:t>
          </a:r>
          <a:endParaRPr lang="ru-RU" sz="1900" kern="1200" dirty="0">
            <a:solidFill>
              <a:srgbClr val="130701"/>
            </a:solidFill>
          </a:endParaRPr>
        </a:p>
      </dsp:txBody>
      <dsp:txXfrm>
        <a:off x="0" y="875539"/>
        <a:ext cx="7928643" cy="484912"/>
      </dsp:txXfrm>
    </dsp:sp>
    <dsp:sp modelId="{E2E395B6-35B1-4A9F-ADF0-9988EB4A8D53}">
      <dsp:nvSpPr>
        <dsp:cNvPr id="0" name=""/>
        <dsp:cNvSpPr/>
      </dsp:nvSpPr>
      <dsp:spPr>
        <a:xfrm>
          <a:off x="0" y="1469892"/>
          <a:ext cx="7928643" cy="4076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900" kern="1200" dirty="0" smtClean="0">
              <a:solidFill>
                <a:srgbClr val="130701"/>
              </a:solidFill>
            </a:rPr>
            <a:t>Какую вы возьмете стену, большую или маленькую? (маленькую)</a:t>
          </a:r>
          <a:endParaRPr lang="ru-RU" sz="1900" kern="1200" dirty="0">
            <a:solidFill>
              <a:srgbClr val="130701"/>
            </a:solidFill>
          </a:endParaRPr>
        </a:p>
      </dsp:txBody>
      <dsp:txXfrm>
        <a:off x="0" y="1469892"/>
        <a:ext cx="7928643" cy="407616"/>
      </dsp:txXfrm>
    </dsp:sp>
    <dsp:sp modelId="{A02C0A89-3562-4705-8B9C-7163BB53831E}">
      <dsp:nvSpPr>
        <dsp:cNvPr id="0" name=""/>
        <dsp:cNvSpPr/>
      </dsp:nvSpPr>
      <dsp:spPr>
        <a:xfrm>
          <a:off x="0" y="1986948"/>
          <a:ext cx="7928643" cy="6183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900" kern="1200" dirty="0" smtClean="0">
              <a:solidFill>
                <a:srgbClr val="130701"/>
              </a:solidFill>
            </a:rPr>
            <a:t>Какую вы возьмете крышу? (маленькую) Какого она цвета?</a:t>
          </a:r>
          <a:endParaRPr lang="ru-RU" sz="1900" kern="1200" dirty="0">
            <a:solidFill>
              <a:srgbClr val="130701"/>
            </a:solidFill>
          </a:endParaRPr>
        </a:p>
      </dsp:txBody>
      <dsp:txXfrm>
        <a:off x="0" y="1986948"/>
        <a:ext cx="7928643" cy="618321"/>
      </dsp:txXfrm>
    </dsp:sp>
    <dsp:sp modelId="{1D02412B-F767-462E-8757-1C1C5100CF72}">
      <dsp:nvSpPr>
        <dsp:cNvPr id="0" name=""/>
        <dsp:cNvSpPr/>
      </dsp:nvSpPr>
      <dsp:spPr>
        <a:xfrm>
          <a:off x="0" y="2714709"/>
          <a:ext cx="7928643" cy="7113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900" kern="1200" dirty="0" smtClean="0">
              <a:solidFill>
                <a:srgbClr val="130701"/>
              </a:solidFill>
            </a:rPr>
            <a:t>Теперь будем строить домик для друзей медведя. Какой мы  будем делать домик для друзей медведя? (большой)</a:t>
          </a:r>
          <a:endParaRPr lang="ru-RU" sz="1900" kern="1200" dirty="0">
            <a:solidFill>
              <a:srgbClr val="130701"/>
            </a:solidFill>
          </a:endParaRPr>
        </a:p>
      </dsp:txBody>
      <dsp:txXfrm>
        <a:off x="0" y="2714709"/>
        <a:ext cx="7928643" cy="711360"/>
      </dsp:txXfrm>
    </dsp:sp>
    <dsp:sp modelId="{EF69A61C-01D4-497B-B53F-7FF31DA15C84}">
      <dsp:nvSpPr>
        <dsp:cNvPr id="0" name=""/>
        <dsp:cNvSpPr/>
      </dsp:nvSpPr>
      <dsp:spPr>
        <a:xfrm>
          <a:off x="0" y="3535509"/>
          <a:ext cx="7928643" cy="5409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900" kern="1200" dirty="0" smtClean="0">
              <a:solidFill>
                <a:srgbClr val="130701"/>
              </a:solidFill>
            </a:rPr>
            <a:t>Какую вы возьмете стену, большую или маленькую? (большую)  Какого она цвета?</a:t>
          </a:r>
          <a:endParaRPr lang="ru-RU" sz="1900" kern="1200" dirty="0">
            <a:solidFill>
              <a:srgbClr val="130701"/>
            </a:solidFill>
          </a:endParaRPr>
        </a:p>
      </dsp:txBody>
      <dsp:txXfrm>
        <a:off x="0" y="3535509"/>
        <a:ext cx="7928643" cy="540960"/>
      </dsp:txXfrm>
    </dsp:sp>
    <dsp:sp modelId="{D93F0431-552D-4437-BFF1-A37F6D20CD80}">
      <dsp:nvSpPr>
        <dsp:cNvPr id="0" name=""/>
        <dsp:cNvSpPr/>
      </dsp:nvSpPr>
      <dsp:spPr>
        <a:xfrm>
          <a:off x="0" y="4185910"/>
          <a:ext cx="7928643" cy="7113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900" kern="1200" dirty="0" smtClean="0">
              <a:solidFill>
                <a:srgbClr val="130701"/>
              </a:solidFill>
            </a:rPr>
            <a:t>Какую вы возьмете крышу? (большую) Какого она цвета?</a:t>
          </a:r>
          <a:endParaRPr lang="ru-RU" sz="1900" kern="1200" dirty="0">
            <a:solidFill>
              <a:srgbClr val="130701"/>
            </a:solidFill>
          </a:endParaRPr>
        </a:p>
      </dsp:txBody>
      <dsp:txXfrm>
        <a:off x="0" y="4185910"/>
        <a:ext cx="7928643" cy="7113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2FD8C-E020-4FD8-9325-A6DAB5ECEF3B}">
      <dsp:nvSpPr>
        <dsp:cNvPr id="0" name=""/>
        <dsp:cNvSpPr/>
      </dsp:nvSpPr>
      <dsp:spPr>
        <a:xfrm>
          <a:off x="0" y="18279"/>
          <a:ext cx="7234113" cy="8821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>
              <a:solidFill>
                <a:srgbClr val="130701"/>
              </a:solidFill>
            </a:rPr>
            <a:t>дети закрепляют понятия «маленький-большой», «высокий - низкий», «поровну», </a:t>
          </a:r>
          <a:endParaRPr lang="ru-RU" sz="2600" kern="1200">
            <a:solidFill>
              <a:srgbClr val="130701"/>
            </a:solidFill>
          </a:endParaRPr>
        </a:p>
      </dsp:txBody>
      <dsp:txXfrm>
        <a:off x="0" y="18279"/>
        <a:ext cx="7234113" cy="882180"/>
      </dsp:txXfrm>
    </dsp:sp>
    <dsp:sp modelId="{DD98719E-FADB-4557-AB51-88252FC6C84F}">
      <dsp:nvSpPr>
        <dsp:cNvPr id="0" name=""/>
        <dsp:cNvSpPr/>
      </dsp:nvSpPr>
      <dsp:spPr>
        <a:xfrm>
          <a:off x="0" y="975339"/>
          <a:ext cx="7234113" cy="8821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rgbClr val="130701"/>
              </a:solidFill>
            </a:rPr>
            <a:t>расширяют свои </a:t>
          </a:r>
          <a:r>
            <a:rPr lang="ru-RU" sz="2600" kern="1200" dirty="0" smtClean="0">
              <a:solidFill>
                <a:srgbClr val="130701"/>
              </a:solidFill>
            </a:rPr>
            <a:t>представления </a:t>
          </a:r>
          <a:r>
            <a:rPr lang="ru-RU" sz="2600" kern="1200" dirty="0" smtClean="0">
              <a:solidFill>
                <a:srgbClr val="130701"/>
              </a:solidFill>
            </a:rPr>
            <a:t>о персонажах и последовательности сказки, </a:t>
          </a:r>
          <a:endParaRPr lang="ru-RU" sz="2600" kern="1200" dirty="0">
            <a:solidFill>
              <a:srgbClr val="130701"/>
            </a:solidFill>
          </a:endParaRPr>
        </a:p>
      </dsp:txBody>
      <dsp:txXfrm>
        <a:off x="0" y="975339"/>
        <a:ext cx="7234113" cy="882180"/>
      </dsp:txXfrm>
    </dsp:sp>
    <dsp:sp modelId="{7C21CB25-ACE5-4E9B-9036-99BCF2DAF517}">
      <dsp:nvSpPr>
        <dsp:cNvPr id="0" name=""/>
        <dsp:cNvSpPr/>
      </dsp:nvSpPr>
      <dsp:spPr>
        <a:xfrm>
          <a:off x="0" y="1932399"/>
          <a:ext cx="7234113" cy="8821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>
              <a:solidFill>
                <a:srgbClr val="130701"/>
              </a:solidFill>
            </a:rPr>
            <a:t>углубляют знания  о геометрических фигурах,</a:t>
          </a:r>
          <a:endParaRPr lang="ru-RU" sz="2600" kern="1200">
            <a:solidFill>
              <a:srgbClr val="130701"/>
            </a:solidFill>
          </a:endParaRPr>
        </a:p>
      </dsp:txBody>
      <dsp:txXfrm>
        <a:off x="0" y="1932399"/>
        <a:ext cx="7234113" cy="882180"/>
      </dsp:txXfrm>
    </dsp:sp>
    <dsp:sp modelId="{5F2C6204-C0C4-416F-88C9-B8929FB02C9D}">
      <dsp:nvSpPr>
        <dsp:cNvPr id="0" name=""/>
        <dsp:cNvSpPr/>
      </dsp:nvSpPr>
      <dsp:spPr>
        <a:xfrm>
          <a:off x="0" y="2889459"/>
          <a:ext cx="7234113" cy="8821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rgbClr val="130701"/>
              </a:solidFill>
            </a:rPr>
            <a:t>совершенствуют умение  лепить округлую форму из солёного теста.</a:t>
          </a:r>
          <a:endParaRPr lang="ru-RU" sz="2600" kern="1200" dirty="0">
            <a:solidFill>
              <a:srgbClr val="130701"/>
            </a:solidFill>
          </a:endParaRPr>
        </a:p>
      </dsp:txBody>
      <dsp:txXfrm>
        <a:off x="0" y="2889459"/>
        <a:ext cx="7234113" cy="8821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7A8838-6024-403B-A9D4-4C0FD9439752}">
      <dsp:nvSpPr>
        <dsp:cNvPr id="0" name=""/>
        <dsp:cNvSpPr/>
      </dsp:nvSpPr>
      <dsp:spPr>
        <a:xfrm>
          <a:off x="0" y="53912"/>
          <a:ext cx="8027720" cy="6364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130701"/>
              </a:solidFill>
            </a:rPr>
            <a:t>- обогащение и уточнение представлений о русских сказках, закрепление названий знакомых сказок,</a:t>
          </a:r>
          <a:endParaRPr lang="ru-RU" sz="1800" kern="1200" dirty="0">
            <a:solidFill>
              <a:srgbClr val="130701"/>
            </a:solidFill>
          </a:endParaRPr>
        </a:p>
      </dsp:txBody>
      <dsp:txXfrm>
        <a:off x="0" y="53912"/>
        <a:ext cx="8027720" cy="636480"/>
      </dsp:txXfrm>
    </dsp:sp>
    <dsp:sp modelId="{11227FB4-3245-45F4-8A25-1A1347D70E46}">
      <dsp:nvSpPr>
        <dsp:cNvPr id="0" name=""/>
        <dsp:cNvSpPr/>
      </dsp:nvSpPr>
      <dsp:spPr>
        <a:xfrm>
          <a:off x="0" y="788312"/>
          <a:ext cx="8027720" cy="6364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130701"/>
              </a:solidFill>
            </a:rPr>
            <a:t>- формирование коммуникативных способностей детей, развитие речи, активизация словаря детей, насыщение речи словосочетаниями  </a:t>
          </a:r>
          <a:endParaRPr lang="ru-RU" sz="1800" kern="1200" dirty="0">
            <a:solidFill>
              <a:srgbClr val="130701"/>
            </a:solidFill>
          </a:endParaRPr>
        </a:p>
      </dsp:txBody>
      <dsp:txXfrm>
        <a:off x="0" y="788312"/>
        <a:ext cx="8027720" cy="636480"/>
      </dsp:txXfrm>
    </dsp:sp>
    <dsp:sp modelId="{3442AA14-2018-4A2F-8A26-5D678F5F66EB}">
      <dsp:nvSpPr>
        <dsp:cNvPr id="0" name=""/>
        <dsp:cNvSpPr/>
      </dsp:nvSpPr>
      <dsp:spPr>
        <a:xfrm>
          <a:off x="0" y="1522712"/>
          <a:ext cx="8027720" cy="3895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130701"/>
              </a:solidFill>
            </a:rPr>
            <a:t>- развитие познавательного интереса; любознательности, интереса к природе, </a:t>
          </a:r>
          <a:endParaRPr lang="ru-RU" sz="1800" kern="1200" dirty="0">
            <a:solidFill>
              <a:srgbClr val="130701"/>
            </a:solidFill>
          </a:endParaRPr>
        </a:p>
      </dsp:txBody>
      <dsp:txXfrm>
        <a:off x="0" y="1522712"/>
        <a:ext cx="8027720" cy="389544"/>
      </dsp:txXfrm>
    </dsp:sp>
    <dsp:sp modelId="{6334637A-5E7D-4E2A-B5C8-84689D055023}">
      <dsp:nvSpPr>
        <dsp:cNvPr id="0" name=""/>
        <dsp:cNvSpPr/>
      </dsp:nvSpPr>
      <dsp:spPr>
        <a:xfrm>
          <a:off x="0" y="2010177"/>
          <a:ext cx="8027720" cy="4032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130701"/>
              </a:solidFill>
            </a:rPr>
            <a:t>- развитие  умения слушать сказку,  точно отвечать на вопросы, </a:t>
          </a:r>
          <a:endParaRPr lang="ru-RU" sz="1800" kern="1200" dirty="0">
            <a:solidFill>
              <a:srgbClr val="130701"/>
            </a:solidFill>
          </a:endParaRPr>
        </a:p>
      </dsp:txBody>
      <dsp:txXfrm>
        <a:off x="0" y="2010177"/>
        <a:ext cx="8027720" cy="403273"/>
      </dsp:txXfrm>
    </dsp:sp>
    <dsp:sp modelId="{4C4C3462-6C48-4B1F-BDD0-4DC5B49ECA4E}">
      <dsp:nvSpPr>
        <dsp:cNvPr id="0" name=""/>
        <dsp:cNvSpPr/>
      </dsp:nvSpPr>
      <dsp:spPr>
        <a:xfrm>
          <a:off x="0" y="2511371"/>
          <a:ext cx="8027720" cy="6364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solidFill>
                <a:srgbClr val="130701"/>
              </a:solidFill>
            </a:rPr>
            <a:t>- повышение уровня эмпатии: способности эмоционально и активно воспринимать сказку, сопереживать героям произведения,</a:t>
          </a:r>
          <a:endParaRPr lang="ru-RU" sz="1800" kern="1200">
            <a:solidFill>
              <a:srgbClr val="130701"/>
            </a:solidFill>
          </a:endParaRPr>
        </a:p>
      </dsp:txBody>
      <dsp:txXfrm>
        <a:off x="0" y="2511371"/>
        <a:ext cx="8027720" cy="636480"/>
      </dsp:txXfrm>
    </dsp:sp>
    <dsp:sp modelId="{8B941EE7-52BF-4487-B887-60FFCA649195}">
      <dsp:nvSpPr>
        <dsp:cNvPr id="0" name=""/>
        <dsp:cNvSpPr/>
      </dsp:nvSpPr>
      <dsp:spPr>
        <a:xfrm>
          <a:off x="0" y="3245771"/>
          <a:ext cx="8027720" cy="4929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130701"/>
              </a:solidFill>
            </a:rPr>
            <a:t>- участие детей в рассказывании произведений,  моделирование сказки, </a:t>
          </a:r>
          <a:endParaRPr lang="ru-RU" sz="1800" kern="1200" dirty="0">
            <a:solidFill>
              <a:srgbClr val="130701"/>
            </a:solidFill>
          </a:endParaRPr>
        </a:p>
      </dsp:txBody>
      <dsp:txXfrm>
        <a:off x="0" y="3245771"/>
        <a:ext cx="8027720" cy="492960"/>
      </dsp:txXfrm>
    </dsp:sp>
    <dsp:sp modelId="{87D02C99-5722-4665-8A5B-598B4A09E044}">
      <dsp:nvSpPr>
        <dsp:cNvPr id="0" name=""/>
        <dsp:cNvSpPr/>
      </dsp:nvSpPr>
      <dsp:spPr>
        <a:xfrm>
          <a:off x="0" y="3836651"/>
          <a:ext cx="8027720" cy="4220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130701"/>
              </a:solidFill>
            </a:rPr>
            <a:t>- активизация творческой инициативы воспитанников,</a:t>
          </a:r>
          <a:endParaRPr lang="ru-RU" sz="1800" kern="1200" dirty="0">
            <a:solidFill>
              <a:srgbClr val="130701"/>
            </a:solidFill>
          </a:endParaRPr>
        </a:p>
      </dsp:txBody>
      <dsp:txXfrm>
        <a:off x="0" y="3836651"/>
        <a:ext cx="8027720" cy="422049"/>
      </dsp:txXfrm>
    </dsp:sp>
    <dsp:sp modelId="{73C25627-D96B-47EF-99A1-9DF050602CB0}">
      <dsp:nvSpPr>
        <dsp:cNvPr id="0" name=""/>
        <dsp:cNvSpPr/>
      </dsp:nvSpPr>
      <dsp:spPr>
        <a:xfrm>
          <a:off x="0" y="4356621"/>
          <a:ext cx="8027720" cy="6364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130701"/>
              </a:solidFill>
            </a:rPr>
            <a:t>- развитие мелкой моторики, отработка умения аккуратно пользоваться пластилином, раскатывать комочки круговыми движениями рук и т.д. </a:t>
          </a:r>
          <a:endParaRPr lang="ru-RU" sz="1800" kern="1200" dirty="0">
            <a:solidFill>
              <a:srgbClr val="130701"/>
            </a:solidFill>
          </a:endParaRPr>
        </a:p>
      </dsp:txBody>
      <dsp:txXfrm>
        <a:off x="0" y="4356621"/>
        <a:ext cx="8027720" cy="6364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F1DB8-3458-4400-96A9-FB9AF8FB00E2}">
      <dsp:nvSpPr>
        <dsp:cNvPr id="0" name=""/>
        <dsp:cNvSpPr/>
      </dsp:nvSpPr>
      <dsp:spPr>
        <a:xfrm>
          <a:off x="0" y="21185"/>
          <a:ext cx="7742712" cy="6355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kern="1200" smtClean="0">
              <a:solidFill>
                <a:srgbClr val="130701"/>
              </a:solidFill>
            </a:rPr>
            <a:t>- Вот это будет домик (квадрат).</a:t>
          </a:r>
          <a:endParaRPr lang="ru-RU" sz="2000" i="0" kern="1200">
            <a:solidFill>
              <a:srgbClr val="130701"/>
            </a:solidFill>
          </a:endParaRPr>
        </a:p>
      </dsp:txBody>
      <dsp:txXfrm>
        <a:off x="0" y="21185"/>
        <a:ext cx="7742712" cy="635586"/>
      </dsp:txXfrm>
    </dsp:sp>
    <dsp:sp modelId="{E68846CC-D481-4497-B357-8DAED4A3B46C}">
      <dsp:nvSpPr>
        <dsp:cNvPr id="0" name=""/>
        <dsp:cNvSpPr/>
      </dsp:nvSpPr>
      <dsp:spPr>
        <a:xfrm>
          <a:off x="0" y="717252"/>
          <a:ext cx="7742712" cy="6471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kern="1200" smtClean="0">
              <a:solidFill>
                <a:srgbClr val="130701"/>
              </a:solidFill>
            </a:rPr>
            <a:t>- Теперь нужна крыша (треугольник) и труба (прямоугольник).</a:t>
          </a:r>
          <a:endParaRPr lang="ru-RU" sz="2000" i="0" kern="1200">
            <a:solidFill>
              <a:srgbClr val="130701"/>
            </a:solidFill>
          </a:endParaRPr>
        </a:p>
      </dsp:txBody>
      <dsp:txXfrm>
        <a:off x="0" y="717252"/>
        <a:ext cx="7742712" cy="647193"/>
      </dsp:txXfrm>
    </dsp:sp>
    <dsp:sp modelId="{C40D5F2B-8FEE-4FD6-B291-E659CE1904DC}">
      <dsp:nvSpPr>
        <dsp:cNvPr id="0" name=""/>
        <dsp:cNvSpPr/>
      </dsp:nvSpPr>
      <dsp:spPr>
        <a:xfrm>
          <a:off x="0" y="1424925"/>
          <a:ext cx="7742712" cy="6370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kern="1200" dirty="0" smtClean="0">
              <a:solidFill>
                <a:srgbClr val="130701"/>
              </a:solidFill>
            </a:rPr>
            <a:t>- А какой Колобок по форме? (Круглый) Какого цвета? (Жёлтый).</a:t>
          </a:r>
          <a:endParaRPr lang="ru-RU" sz="2000" i="0" kern="1200" dirty="0">
            <a:solidFill>
              <a:srgbClr val="130701"/>
            </a:solidFill>
          </a:endParaRPr>
        </a:p>
      </dsp:txBody>
      <dsp:txXfrm>
        <a:off x="0" y="1424925"/>
        <a:ext cx="7742712" cy="637045"/>
      </dsp:txXfrm>
    </dsp:sp>
    <dsp:sp modelId="{35A8AA81-2036-46A8-964E-0A6CAB8740D3}">
      <dsp:nvSpPr>
        <dsp:cNvPr id="0" name=""/>
        <dsp:cNvSpPr/>
      </dsp:nvSpPr>
      <dsp:spPr>
        <a:xfrm>
          <a:off x="0" y="2122451"/>
          <a:ext cx="7742712" cy="6627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kern="1200" smtClean="0">
              <a:solidFill>
                <a:srgbClr val="130701"/>
              </a:solidFill>
            </a:rPr>
            <a:t>- Какой будет зайчик? (Маленький кружок серого цвета).</a:t>
          </a:r>
          <a:endParaRPr lang="ru-RU" sz="2000" i="0" kern="1200">
            <a:solidFill>
              <a:srgbClr val="130701"/>
            </a:solidFill>
          </a:endParaRPr>
        </a:p>
      </dsp:txBody>
      <dsp:txXfrm>
        <a:off x="0" y="2122451"/>
        <a:ext cx="7742712" cy="662724"/>
      </dsp:txXfrm>
    </dsp:sp>
    <dsp:sp modelId="{0AEFC6D3-9A49-4040-95E7-9F0552C52416}">
      <dsp:nvSpPr>
        <dsp:cNvPr id="0" name=""/>
        <dsp:cNvSpPr/>
      </dsp:nvSpPr>
      <dsp:spPr>
        <a:xfrm>
          <a:off x="0" y="2845656"/>
          <a:ext cx="7742712" cy="7848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kern="1200" smtClean="0">
              <a:solidFill>
                <a:srgbClr val="130701"/>
              </a:solidFill>
            </a:rPr>
            <a:t>- А волк какого цвета? (Серый, как зайчик, только он больше зайчика). Найдите кружок волка.</a:t>
          </a:r>
          <a:endParaRPr lang="ru-RU" sz="2000" i="0" kern="1200">
            <a:solidFill>
              <a:srgbClr val="130701"/>
            </a:solidFill>
          </a:endParaRPr>
        </a:p>
      </dsp:txBody>
      <dsp:txXfrm>
        <a:off x="0" y="2845656"/>
        <a:ext cx="7742712" cy="784800"/>
      </dsp:txXfrm>
    </dsp:sp>
    <dsp:sp modelId="{3AF3B882-D59D-42F4-A505-650931634809}">
      <dsp:nvSpPr>
        <dsp:cNvPr id="0" name=""/>
        <dsp:cNvSpPr/>
      </dsp:nvSpPr>
      <dsp:spPr>
        <a:xfrm>
          <a:off x="0" y="3690936"/>
          <a:ext cx="7742712" cy="5727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kern="1200" dirty="0" smtClean="0">
              <a:solidFill>
                <a:srgbClr val="130701"/>
              </a:solidFill>
            </a:rPr>
            <a:t>- Колобок встретил медведя. Какой медведь? (коричневый, большой)</a:t>
          </a:r>
          <a:endParaRPr lang="ru-RU" sz="2000" i="0" kern="1200" dirty="0">
            <a:solidFill>
              <a:srgbClr val="130701"/>
            </a:solidFill>
          </a:endParaRPr>
        </a:p>
      </dsp:txBody>
      <dsp:txXfrm>
        <a:off x="0" y="3690936"/>
        <a:ext cx="7742712" cy="572739"/>
      </dsp:txXfrm>
    </dsp:sp>
    <dsp:sp modelId="{ED0E3338-6DB2-4DCE-B01B-0E8D490F92B1}">
      <dsp:nvSpPr>
        <dsp:cNvPr id="0" name=""/>
        <dsp:cNvSpPr/>
      </dsp:nvSpPr>
      <dsp:spPr>
        <a:xfrm>
          <a:off x="0" y="4324155"/>
          <a:ext cx="7742712" cy="7848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kern="1200" dirty="0" smtClean="0">
              <a:solidFill>
                <a:srgbClr val="130701"/>
              </a:solidFill>
            </a:rPr>
            <a:t>-В конце сказки с кем повстречался Колобок? Какая лиса? </a:t>
          </a:r>
        </a:p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kern="1200" dirty="0" smtClean="0">
              <a:solidFill>
                <a:srgbClr val="130701"/>
              </a:solidFill>
            </a:rPr>
            <a:t>Какой кружок нужно выложить? (Оранжевый).</a:t>
          </a:r>
          <a:endParaRPr lang="ru-RU" sz="2000" i="0" kern="1200" dirty="0">
            <a:solidFill>
              <a:srgbClr val="130701"/>
            </a:solidFill>
          </a:endParaRPr>
        </a:p>
      </dsp:txBody>
      <dsp:txXfrm>
        <a:off x="0" y="4324155"/>
        <a:ext cx="7742712" cy="78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9F16A-8B45-4E45-B5EA-B93E364D240B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99B3D-6C2E-436C-94C1-471B1900DE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5172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 smtClean="0"/>
            </a:lvl1pPr>
          </a:lstStyle>
          <a:p>
            <a:fld id="{9C005DDD-1A26-4129-B4E1-DDACE004E8AE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 dirty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fld id="{E3F7E83A-8351-468D-8F63-BD3FE38363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7530821"/>
      </p:ext>
    </p:extLst>
  </p:cSld>
  <p:clrMapOvr>
    <a:masterClrMapping/>
  </p:clrMapOvr>
  <p:transition spd="slow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005DDD-1A26-4129-B4E1-DDACE004E8AE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7E83A-8351-468D-8F63-BD3FE38363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5495121"/>
      </p:ext>
    </p:extLst>
  </p:cSld>
  <p:clrMapOvr>
    <a:masterClrMapping/>
  </p:clrMapOvr>
  <p:transition spd="slow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005DDD-1A26-4129-B4E1-DDACE004E8AE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7E83A-8351-468D-8F63-BD3FE38363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1912355"/>
      </p:ext>
    </p:extLst>
  </p:cSld>
  <p:clrMapOvr>
    <a:masterClrMapping/>
  </p:clrMapOvr>
  <p:transition spd="slow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005DDD-1A26-4129-B4E1-DDACE004E8AE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7E83A-8351-468D-8F63-BD3FE38363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2105280"/>
      </p:ext>
    </p:extLst>
  </p:cSld>
  <p:clrMapOvr>
    <a:masterClrMapping/>
  </p:clrMapOvr>
  <p:transition spd="slow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005DDD-1A26-4129-B4E1-DDACE004E8AE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7E83A-8351-468D-8F63-BD3FE38363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2570246"/>
      </p:ext>
    </p:extLst>
  </p:cSld>
  <p:clrMapOvr>
    <a:masterClrMapping/>
  </p:clrMapOvr>
  <p:transition spd="slow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9C005DDD-1A26-4129-B4E1-DDACE004E8AE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E3F7E83A-8351-468D-8F63-BD3FE38363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8267266"/>
      </p:ext>
    </p:extLst>
  </p:cSld>
  <p:clrMapOvr>
    <a:masterClrMapping/>
  </p:clrMapOvr>
  <p:transition spd="slow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005DDD-1A26-4129-B4E1-DDACE004E8AE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7E83A-8351-468D-8F63-BD3FE38363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6486177"/>
      </p:ext>
    </p:extLst>
  </p:cSld>
  <p:clrMapOvr>
    <a:masterClrMapping/>
  </p:clrMapOvr>
  <p:transition spd="slow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005DDD-1A26-4129-B4E1-DDACE004E8AE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7E83A-8351-468D-8F63-BD3FE38363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356533"/>
      </p:ext>
    </p:extLst>
  </p:cSld>
  <p:clrMapOvr>
    <a:masterClrMapping/>
  </p:clrMapOvr>
  <p:transition spd="slow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005DDD-1A26-4129-B4E1-DDACE004E8AE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7E83A-8351-468D-8F63-BD3FE38363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1141636"/>
      </p:ext>
    </p:extLst>
  </p:cSld>
  <p:clrMapOvr>
    <a:masterClrMapping/>
  </p:clrMapOvr>
  <p:transition spd="slow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9C005DDD-1A26-4129-B4E1-DDACE004E8AE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E3F7E83A-8351-468D-8F63-BD3FE38363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 dirty="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1398628"/>
      </p:ext>
    </p:extLst>
  </p:cSld>
  <p:clrMapOvr>
    <a:masterClrMapping/>
  </p:clrMapOvr>
  <p:transition spd="slow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9C005DDD-1A26-4129-B4E1-DDACE004E8AE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 dirty="0"/>
            </a:lvl1pPr>
          </a:lstStyle>
          <a:p>
            <a:endParaRPr lang="ru-RU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3F7E83A-8351-468D-8F63-BD3FE38363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9041237"/>
      </p:ext>
    </p:extLst>
  </p:cSld>
  <p:clrMapOvr>
    <a:masterClrMapping/>
  </p:clrMapOvr>
  <p:transition spd="slow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Arial" charset="0"/>
                <a:cs typeface="+mn-cs"/>
              </a:defRPr>
            </a:lvl1pPr>
          </a:lstStyle>
          <a:p>
            <a:fld id="{9C005DDD-1A26-4129-B4E1-DDACE004E8AE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accent1"/>
                </a:solidFill>
                <a:latin typeface="Arial" charset="0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Arial" charset="0"/>
                <a:cs typeface="+mn-cs"/>
              </a:defRPr>
            </a:lvl1pPr>
          </a:lstStyle>
          <a:p>
            <a:fld id="{E3F7E83A-8351-468D-8F63-BD3FE38363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866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heel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Times New Roman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Data" Target="../diagrams/data3.xml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4.xml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microsoft.com/office/2007/relationships/diagramDrawing" Target="../diagrams/drawing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diagramData" Target="../diagrams/data5.xml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gif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diagramData" Target="../diagrams/data8.xml"/><Relationship Id="rId7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581525" y="2495550"/>
            <a:ext cx="3581400" cy="211511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ПРОЕКТ «СКАЗКИ- ЛУЧШИЕ ДРУЗЬЯ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!»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733365" y="4886324"/>
            <a:ext cx="3309803" cy="111442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130701"/>
                </a:solidFill>
              </a:rPr>
              <a:t>Морозова </a:t>
            </a:r>
            <a:r>
              <a:rPr lang="ru-RU" b="1" dirty="0">
                <a:solidFill>
                  <a:srgbClr val="130701"/>
                </a:solidFill>
              </a:rPr>
              <a:t>Н.И., </a:t>
            </a:r>
            <a:endParaRPr lang="ru-RU" b="1" dirty="0" smtClean="0">
              <a:solidFill>
                <a:srgbClr val="130701"/>
              </a:solidFill>
            </a:endParaRPr>
          </a:p>
          <a:p>
            <a:pPr algn="ctr"/>
            <a:r>
              <a:rPr lang="ru-RU" b="1" dirty="0" err="1" smtClean="0">
                <a:solidFill>
                  <a:srgbClr val="130701"/>
                </a:solidFill>
              </a:rPr>
              <a:t>Сергейчук</a:t>
            </a:r>
            <a:r>
              <a:rPr lang="ru-RU" b="1" dirty="0" smtClean="0">
                <a:solidFill>
                  <a:srgbClr val="130701"/>
                </a:solidFill>
              </a:rPr>
              <a:t> </a:t>
            </a:r>
            <a:r>
              <a:rPr lang="ru-RU" b="1" dirty="0">
                <a:solidFill>
                  <a:srgbClr val="130701"/>
                </a:solidFill>
              </a:rPr>
              <a:t>Е.Р.</a:t>
            </a:r>
          </a:p>
        </p:txBody>
      </p:sp>
    </p:spTree>
    <p:extLst>
      <p:ext uri="{BB962C8B-B14F-4D97-AF65-F5344CB8AC3E}">
        <p14:creationId xmlns:p14="http://schemas.microsoft.com/office/powerpoint/2010/main" xmlns="" val="330560775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39737956"/>
              </p:ext>
            </p:extLst>
          </p:nvPr>
        </p:nvGraphicFramePr>
        <p:xfrm>
          <a:off x="762310" y="2300350"/>
          <a:ext cx="7633545" cy="4056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9097" y="408373"/>
            <a:ext cx="5299969" cy="334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6084672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30511" y="946562"/>
            <a:ext cx="6777037" cy="5406737"/>
          </a:xfrm>
        </p:spPr>
        <p:txBody>
          <a:bodyPr/>
          <a:lstStyle/>
          <a:p>
            <a:pPr marL="69850" indent="0">
              <a:buNone/>
            </a:pPr>
            <a:r>
              <a:rPr lang="ru-RU" dirty="0">
                <a:solidFill>
                  <a:srgbClr val="130701"/>
                </a:solidFill>
              </a:rPr>
              <a:t>Не успел костер в лесу</a:t>
            </a:r>
          </a:p>
          <a:p>
            <a:pPr marL="69850" indent="0">
              <a:buNone/>
            </a:pPr>
            <a:r>
              <a:rPr lang="ru-RU" dirty="0">
                <a:solidFill>
                  <a:srgbClr val="130701"/>
                </a:solidFill>
              </a:rPr>
              <a:t>Сильно разгореться,</a:t>
            </a:r>
            <a:r>
              <a:rPr lang="ru-RU" i="1" dirty="0">
                <a:solidFill>
                  <a:srgbClr val="130701"/>
                </a:solidFill>
              </a:rPr>
              <a:t> 	дети водят хоровод</a:t>
            </a:r>
            <a:endParaRPr lang="ru-RU" dirty="0">
              <a:solidFill>
                <a:srgbClr val="130701"/>
              </a:solidFill>
            </a:endParaRPr>
          </a:p>
          <a:p>
            <a:pPr marL="69850" indent="0">
              <a:buNone/>
            </a:pPr>
            <a:r>
              <a:rPr lang="ru-RU" dirty="0">
                <a:solidFill>
                  <a:srgbClr val="130701"/>
                </a:solidFill>
              </a:rPr>
              <a:t>А уж зайчики бегут          </a:t>
            </a:r>
            <a:r>
              <a:rPr lang="ru-RU" i="1" dirty="0">
                <a:solidFill>
                  <a:srgbClr val="130701"/>
                </a:solidFill>
              </a:rPr>
              <a:t> </a:t>
            </a:r>
            <a:endParaRPr lang="ru-RU" dirty="0">
              <a:solidFill>
                <a:srgbClr val="130701"/>
              </a:solidFill>
            </a:endParaRPr>
          </a:p>
          <a:p>
            <a:pPr marL="69850" indent="0">
              <a:buNone/>
            </a:pPr>
            <a:r>
              <a:rPr lang="ru-RU" dirty="0">
                <a:solidFill>
                  <a:srgbClr val="130701"/>
                </a:solidFill>
              </a:rPr>
              <a:t>Все к нему погреться</a:t>
            </a:r>
          </a:p>
          <a:p>
            <a:pPr marL="69850" indent="0">
              <a:buNone/>
            </a:pPr>
            <a:r>
              <a:rPr lang="ru-RU" dirty="0">
                <a:solidFill>
                  <a:srgbClr val="130701"/>
                </a:solidFill>
              </a:rPr>
              <a:t>Нет у зайцев рукавиц        </a:t>
            </a:r>
            <a:r>
              <a:rPr lang="ru-RU" i="1" dirty="0">
                <a:solidFill>
                  <a:srgbClr val="130701"/>
                </a:solidFill>
              </a:rPr>
              <a:t>повороты рук</a:t>
            </a:r>
            <a:endParaRPr lang="ru-RU" dirty="0">
              <a:solidFill>
                <a:srgbClr val="130701"/>
              </a:solidFill>
            </a:endParaRPr>
          </a:p>
          <a:p>
            <a:pPr marL="69850" indent="0">
              <a:buNone/>
            </a:pPr>
            <a:r>
              <a:rPr lang="ru-RU" dirty="0">
                <a:solidFill>
                  <a:srgbClr val="130701"/>
                </a:solidFill>
              </a:rPr>
              <a:t>Нет у зайцев шапки          </a:t>
            </a:r>
            <a:r>
              <a:rPr lang="ru-RU" i="1" dirty="0">
                <a:solidFill>
                  <a:srgbClr val="130701"/>
                </a:solidFill>
              </a:rPr>
              <a:t> руки на голове, качаем</a:t>
            </a:r>
            <a:endParaRPr lang="ru-RU" dirty="0">
              <a:solidFill>
                <a:srgbClr val="130701"/>
              </a:solidFill>
            </a:endParaRPr>
          </a:p>
          <a:p>
            <a:pPr marL="69850" indent="0">
              <a:buNone/>
            </a:pPr>
            <a:r>
              <a:rPr lang="ru-RU" dirty="0">
                <a:solidFill>
                  <a:srgbClr val="130701"/>
                </a:solidFill>
              </a:rPr>
              <a:t>Греют зайцы у костра        </a:t>
            </a:r>
            <a:r>
              <a:rPr lang="ru-RU" i="1" dirty="0">
                <a:solidFill>
                  <a:srgbClr val="130701"/>
                </a:solidFill>
              </a:rPr>
              <a:t> потереть руки</a:t>
            </a:r>
            <a:endParaRPr lang="ru-RU" dirty="0">
              <a:solidFill>
                <a:srgbClr val="130701"/>
              </a:solidFill>
            </a:endParaRPr>
          </a:p>
          <a:p>
            <a:pPr marL="69850" indent="0">
              <a:buNone/>
            </a:pPr>
            <a:r>
              <a:rPr lang="ru-RU" dirty="0">
                <a:solidFill>
                  <a:srgbClr val="130701"/>
                </a:solidFill>
              </a:rPr>
              <a:t>Беленькие лапки</a:t>
            </a:r>
          </a:p>
          <a:p>
            <a:pPr marL="69850" indent="0">
              <a:buNone/>
            </a:pPr>
            <a:r>
              <a:rPr lang="ru-RU" dirty="0">
                <a:solidFill>
                  <a:srgbClr val="130701"/>
                </a:solidFill>
              </a:rPr>
              <a:t>А вокруг белым-бело         </a:t>
            </a:r>
            <a:r>
              <a:rPr lang="ru-RU" dirty="0" smtClean="0">
                <a:solidFill>
                  <a:srgbClr val="130701"/>
                </a:solidFill>
              </a:rPr>
              <a:t>	</a:t>
            </a:r>
            <a:r>
              <a:rPr lang="ru-RU" i="1" dirty="0" smtClean="0">
                <a:solidFill>
                  <a:srgbClr val="130701"/>
                </a:solidFill>
              </a:rPr>
              <a:t>повороты </a:t>
            </a:r>
            <a:r>
              <a:rPr lang="ru-RU" i="1" dirty="0">
                <a:solidFill>
                  <a:srgbClr val="130701"/>
                </a:solidFill>
              </a:rPr>
              <a:t>туловища</a:t>
            </a:r>
            <a:endParaRPr lang="ru-RU" dirty="0">
              <a:solidFill>
                <a:srgbClr val="130701"/>
              </a:solidFill>
            </a:endParaRPr>
          </a:p>
          <a:p>
            <a:pPr marL="69850" indent="0">
              <a:buNone/>
            </a:pPr>
            <a:r>
              <a:rPr lang="ru-RU" dirty="0">
                <a:solidFill>
                  <a:srgbClr val="130701"/>
                </a:solidFill>
              </a:rPr>
              <a:t>Сели зайцы в санки         </a:t>
            </a:r>
            <a:r>
              <a:rPr lang="ru-RU" dirty="0" smtClean="0">
                <a:solidFill>
                  <a:srgbClr val="130701"/>
                </a:solidFill>
              </a:rPr>
              <a:t>	</a:t>
            </a:r>
            <a:r>
              <a:rPr lang="ru-RU" dirty="0">
                <a:solidFill>
                  <a:srgbClr val="130701"/>
                </a:solidFill>
              </a:rPr>
              <a:t> </a:t>
            </a:r>
            <a:r>
              <a:rPr lang="ru-RU" i="1" dirty="0">
                <a:solidFill>
                  <a:srgbClr val="130701"/>
                </a:solidFill>
              </a:rPr>
              <a:t>дети парами</a:t>
            </a:r>
            <a:endParaRPr lang="ru-RU" dirty="0">
              <a:solidFill>
                <a:srgbClr val="130701"/>
              </a:solidFill>
            </a:endParaRPr>
          </a:p>
          <a:p>
            <a:pPr marL="69850" indent="0">
              <a:buNone/>
            </a:pPr>
            <a:r>
              <a:rPr lang="ru-RU" dirty="0">
                <a:solidFill>
                  <a:srgbClr val="130701"/>
                </a:solidFill>
              </a:rPr>
              <a:t>И катаются весь день        </a:t>
            </a:r>
            <a:r>
              <a:rPr lang="ru-RU" dirty="0" smtClean="0">
                <a:solidFill>
                  <a:srgbClr val="130701"/>
                </a:solidFill>
              </a:rPr>
              <a:t>	</a:t>
            </a:r>
            <a:r>
              <a:rPr lang="ru-RU" i="1" dirty="0" smtClean="0">
                <a:solidFill>
                  <a:srgbClr val="130701"/>
                </a:solidFill>
              </a:rPr>
              <a:t>идем </a:t>
            </a:r>
            <a:r>
              <a:rPr lang="ru-RU" i="1" dirty="0">
                <a:solidFill>
                  <a:srgbClr val="130701"/>
                </a:solidFill>
              </a:rPr>
              <a:t>по кругу</a:t>
            </a:r>
            <a:endParaRPr lang="ru-RU" dirty="0">
              <a:solidFill>
                <a:srgbClr val="130701"/>
              </a:solidFill>
            </a:endParaRPr>
          </a:p>
          <a:p>
            <a:pPr marL="69850" indent="0">
              <a:buNone/>
            </a:pPr>
            <a:r>
              <a:rPr lang="ru-RU" dirty="0">
                <a:solidFill>
                  <a:srgbClr val="130701"/>
                </a:solidFill>
              </a:rPr>
              <a:t>На лесной полянке.          </a:t>
            </a:r>
            <a:r>
              <a:rPr lang="ru-RU" dirty="0" smtClean="0">
                <a:solidFill>
                  <a:srgbClr val="130701"/>
                </a:solidFill>
              </a:rPr>
              <a:t>	</a:t>
            </a:r>
            <a:r>
              <a:rPr lang="ru-RU" i="1" dirty="0" smtClean="0">
                <a:solidFill>
                  <a:srgbClr val="130701"/>
                </a:solidFill>
              </a:rPr>
              <a:t>упали</a:t>
            </a:r>
            <a:endParaRPr lang="ru-RU" dirty="0">
              <a:solidFill>
                <a:srgbClr val="130701"/>
              </a:solidFill>
            </a:endParaRPr>
          </a:p>
          <a:p>
            <a:pPr marL="69850" indent="0">
              <a:buNone/>
            </a:pPr>
            <a:r>
              <a:rPr lang="ru-RU" dirty="0">
                <a:solidFill>
                  <a:srgbClr val="130701"/>
                </a:solidFill>
              </a:rPr>
              <a:t/>
            </a:r>
            <a:br>
              <a:rPr lang="ru-RU" dirty="0">
                <a:solidFill>
                  <a:srgbClr val="130701"/>
                </a:solidFill>
              </a:rPr>
            </a:br>
            <a:endParaRPr lang="ru-RU" dirty="0">
              <a:solidFill>
                <a:srgbClr val="130701"/>
              </a:solidFill>
            </a:endParaRPr>
          </a:p>
        </p:txBody>
      </p:sp>
      <p:pic>
        <p:nvPicPr>
          <p:cNvPr id="12290" name="Picture 2" descr="Картинки по запросу костер  клипар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162"/>
            <a:ext cx="2645217" cy="200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Картинки по запросу зайчата   клипарт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1099" y="1793174"/>
            <a:ext cx="1404707" cy="107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Картинки по запросу зайчата   клипарт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760" y="3649930"/>
            <a:ext cx="1558118" cy="153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Картинки по запросу зайчата   клипарт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3020" y="5036574"/>
            <a:ext cx="1101887" cy="151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Картинки по запросу зайчата   клипарт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14017">
            <a:off x="4412859" y="5754965"/>
            <a:ext cx="1450821" cy="125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0108270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8769" y="835458"/>
            <a:ext cx="5415148" cy="2928525"/>
          </a:xfrm>
          <a:prstGeom prst="wedgeRoundRectCallout">
            <a:avLst>
              <a:gd name="adj1" fmla="val 45230"/>
              <a:gd name="adj2" fmla="val 59266"/>
              <a:gd name="adj3" fmla="val 16667"/>
            </a:avLst>
          </a:prstGeom>
          <a:ln w="28575"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marL="6985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130701"/>
                </a:solidFill>
              </a:rPr>
              <a:t>Колобок</a:t>
            </a:r>
            <a:r>
              <a:rPr lang="ru-RU" b="1" dirty="0">
                <a:solidFill>
                  <a:srgbClr val="130701"/>
                </a:solidFill>
              </a:rPr>
              <a:t>, помоги мне выполнить задание</a:t>
            </a:r>
            <a:r>
              <a:rPr lang="ru-RU" b="1" dirty="0" smtClean="0">
                <a:solidFill>
                  <a:srgbClr val="130701"/>
                </a:solidFill>
              </a:rPr>
              <a:t>,  </a:t>
            </a:r>
            <a:r>
              <a:rPr lang="ru-RU" b="1" dirty="0">
                <a:solidFill>
                  <a:srgbClr val="130701"/>
                </a:solidFill>
              </a:rPr>
              <a:t>а то я тебя съем</a:t>
            </a:r>
            <a:r>
              <a:rPr lang="ru-RU" b="1" dirty="0" smtClean="0">
                <a:solidFill>
                  <a:srgbClr val="130701"/>
                </a:solidFill>
              </a:rPr>
              <a:t>.</a:t>
            </a:r>
          </a:p>
          <a:p>
            <a:pPr marL="6985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130701"/>
                </a:solidFill>
              </a:rPr>
              <a:t> </a:t>
            </a:r>
            <a:r>
              <a:rPr lang="ru-RU" b="1" dirty="0">
                <a:solidFill>
                  <a:srgbClr val="130701"/>
                </a:solidFill>
              </a:rPr>
              <a:t>Я поспорил с друзьями, </a:t>
            </a:r>
            <a:endParaRPr lang="ru-RU" b="1" dirty="0" smtClean="0">
              <a:solidFill>
                <a:srgbClr val="130701"/>
              </a:solidFill>
            </a:endParaRPr>
          </a:p>
          <a:p>
            <a:pPr marL="6985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130701"/>
                </a:solidFill>
              </a:rPr>
              <a:t>что </a:t>
            </a:r>
            <a:r>
              <a:rPr lang="ru-RU" b="1" dirty="0">
                <a:solidFill>
                  <a:srgbClr val="130701"/>
                </a:solidFill>
              </a:rPr>
              <a:t>ночью </a:t>
            </a:r>
            <a:r>
              <a:rPr lang="ru-RU" b="1" dirty="0" smtClean="0">
                <a:solidFill>
                  <a:srgbClr val="130701"/>
                </a:solidFill>
              </a:rPr>
              <a:t>все гуляют</a:t>
            </a:r>
            <a:r>
              <a:rPr lang="ru-RU" b="1" dirty="0">
                <a:solidFill>
                  <a:srgbClr val="130701"/>
                </a:solidFill>
              </a:rPr>
              <a:t>, </a:t>
            </a:r>
            <a:endParaRPr lang="ru-RU" b="1" dirty="0" smtClean="0">
              <a:solidFill>
                <a:srgbClr val="130701"/>
              </a:solidFill>
            </a:endParaRPr>
          </a:p>
          <a:p>
            <a:pPr marL="6985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130701"/>
                </a:solidFill>
              </a:rPr>
              <a:t>вечером </a:t>
            </a:r>
            <a:r>
              <a:rPr lang="ru-RU" b="1" dirty="0">
                <a:solidFill>
                  <a:srgbClr val="130701"/>
                </a:solidFill>
              </a:rPr>
              <a:t>идут в детский сад, </a:t>
            </a:r>
            <a:endParaRPr lang="ru-RU" b="1" dirty="0" smtClean="0">
              <a:solidFill>
                <a:srgbClr val="130701"/>
              </a:solidFill>
            </a:endParaRPr>
          </a:p>
          <a:p>
            <a:pPr marL="6985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130701"/>
                </a:solidFill>
              </a:rPr>
              <a:t>днем </a:t>
            </a:r>
            <a:r>
              <a:rPr lang="ru-RU" b="1" dirty="0">
                <a:solidFill>
                  <a:srgbClr val="130701"/>
                </a:solidFill>
              </a:rPr>
              <a:t>ужинают, </a:t>
            </a:r>
            <a:endParaRPr lang="ru-RU" b="1" dirty="0" smtClean="0">
              <a:solidFill>
                <a:srgbClr val="130701"/>
              </a:solidFill>
            </a:endParaRPr>
          </a:p>
          <a:p>
            <a:pPr marL="6985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130701"/>
                </a:solidFill>
              </a:rPr>
              <a:t>а </a:t>
            </a:r>
            <a:r>
              <a:rPr lang="ru-RU" b="1" dirty="0">
                <a:solidFill>
                  <a:srgbClr val="130701"/>
                </a:solidFill>
              </a:rPr>
              <a:t>утром ложатся </a:t>
            </a:r>
            <a:r>
              <a:rPr lang="ru-RU" b="1" dirty="0" smtClean="0">
                <a:solidFill>
                  <a:srgbClr val="130701"/>
                </a:solidFill>
              </a:rPr>
              <a:t>спать</a:t>
            </a:r>
            <a:endParaRPr lang="ru-RU" b="1" dirty="0">
              <a:solidFill>
                <a:srgbClr val="130701"/>
              </a:solidFill>
            </a:endParaRPr>
          </a:p>
        </p:txBody>
      </p:sp>
      <p:pic>
        <p:nvPicPr>
          <p:cNvPr id="3076" name="Picture 4" descr="Картинки по запросу волк  и колобок клипарт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8320" y="2928134"/>
            <a:ext cx="333375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и по запросу волк  и колобок клипар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059" y="3965863"/>
            <a:ext cx="3035061" cy="274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6485750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03428587"/>
              </p:ext>
            </p:extLst>
          </p:nvPr>
        </p:nvGraphicFramePr>
        <p:xfrm>
          <a:off x="1161741" y="1837211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314" name="Picture 2" descr="Картинки по запросу режим дня    клипарт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8626" b="42547"/>
          <a:stretch/>
        </p:blipFill>
        <p:spPr bwMode="auto">
          <a:xfrm flipH="1">
            <a:off x="6297400" y="1282535"/>
            <a:ext cx="2896789" cy="272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и по запросу режим дня    клипарт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150" t="48573"/>
          <a:stretch/>
        </p:blipFill>
        <p:spPr bwMode="auto">
          <a:xfrm>
            <a:off x="225629" y="4460485"/>
            <a:ext cx="3325091" cy="219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Картинки по запросу часы детские клипарт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231"/>
          <a:stretch/>
        </p:blipFill>
        <p:spPr bwMode="auto">
          <a:xfrm>
            <a:off x="707923" y="439387"/>
            <a:ext cx="1714643" cy="216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Картинки по запросу часы детские клипарт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6538" y="5177642"/>
            <a:ext cx="1253258" cy="133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47432954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2988" y="5157927"/>
            <a:ext cx="6777037" cy="133165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dirty="0"/>
              <a:t>«Покажи соответствующую картинку»: </a:t>
            </a:r>
            <a:r>
              <a:rPr lang="ru-RU" dirty="0"/>
              <a:t>воспитатель называет время суток, а дети показывают соответствующую картинку.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0260" y="550417"/>
            <a:ext cx="3160450" cy="450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1652869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3945" y="1864311"/>
            <a:ext cx="4126799" cy="4270005"/>
          </a:xfrm>
        </p:spPr>
        <p:txBody>
          <a:bodyPr/>
          <a:lstStyle/>
          <a:p>
            <a:pPr marL="69850" indent="0" algn="ctr">
              <a:buNone/>
            </a:pPr>
            <a:r>
              <a:rPr lang="ru-RU" b="1" dirty="0" smtClean="0">
                <a:solidFill>
                  <a:srgbClr val="130701"/>
                </a:solidFill>
              </a:rPr>
              <a:t> Мишка косолапый</a:t>
            </a:r>
            <a:r>
              <a:rPr lang="ru-RU" b="1" dirty="0">
                <a:solidFill>
                  <a:srgbClr val="130701"/>
                </a:solidFill>
              </a:rPr>
              <a:t> </a:t>
            </a:r>
          </a:p>
          <a:p>
            <a:pPr marL="69850" indent="0" algn="ctr">
              <a:buNone/>
            </a:pPr>
            <a:r>
              <a:rPr lang="ru-RU" b="1" dirty="0">
                <a:solidFill>
                  <a:srgbClr val="130701"/>
                </a:solidFill>
              </a:rPr>
              <a:t>По лесу идет.</a:t>
            </a:r>
          </a:p>
          <a:p>
            <a:pPr marL="69850" indent="0" algn="ctr">
              <a:buNone/>
            </a:pPr>
            <a:r>
              <a:rPr lang="ru-RU" b="1" dirty="0" smtClean="0">
                <a:solidFill>
                  <a:srgbClr val="130701"/>
                </a:solidFill>
              </a:rPr>
              <a:t>Разные фигуры</a:t>
            </a:r>
            <a:r>
              <a:rPr lang="ru-RU" b="1" dirty="0">
                <a:solidFill>
                  <a:srgbClr val="130701"/>
                </a:solidFill>
              </a:rPr>
              <a:t> </a:t>
            </a:r>
          </a:p>
          <a:p>
            <a:pPr marL="69850" indent="0" algn="ctr">
              <a:buNone/>
            </a:pPr>
            <a:r>
              <a:rPr lang="ru-RU" b="1" dirty="0" smtClean="0">
                <a:solidFill>
                  <a:srgbClr val="130701"/>
                </a:solidFill>
              </a:rPr>
              <a:t>Он в </a:t>
            </a:r>
            <a:r>
              <a:rPr lang="ru-RU" b="1" dirty="0">
                <a:solidFill>
                  <a:srgbClr val="130701"/>
                </a:solidFill>
              </a:rPr>
              <a:t>мешке несёт.</a:t>
            </a:r>
          </a:p>
          <a:p>
            <a:pPr marL="69850" indent="0" algn="ctr">
              <a:buNone/>
            </a:pPr>
            <a:r>
              <a:rPr lang="ru-RU" b="1" dirty="0">
                <a:solidFill>
                  <a:srgbClr val="130701"/>
                </a:solidFill>
              </a:rPr>
              <a:t>Очень хочет </a:t>
            </a:r>
            <a:r>
              <a:rPr lang="ru-RU" b="1" dirty="0" smtClean="0">
                <a:solidFill>
                  <a:srgbClr val="130701"/>
                </a:solidFill>
              </a:rPr>
              <a:t>мишка </a:t>
            </a:r>
            <a:r>
              <a:rPr lang="ru-RU" b="1" dirty="0">
                <a:solidFill>
                  <a:srgbClr val="130701"/>
                </a:solidFill>
              </a:rPr>
              <a:t>знать,</a:t>
            </a:r>
          </a:p>
          <a:p>
            <a:pPr marL="69850" indent="0" algn="ctr">
              <a:buNone/>
            </a:pPr>
            <a:r>
              <a:rPr lang="ru-RU" b="1" dirty="0">
                <a:solidFill>
                  <a:srgbClr val="130701"/>
                </a:solidFill>
              </a:rPr>
              <a:t>Как фигуры называть.</a:t>
            </a:r>
          </a:p>
          <a:p>
            <a:pPr marL="69850" indent="0" algn="ctr">
              <a:buNone/>
            </a:pPr>
            <a:endParaRPr lang="ru-RU" b="1" dirty="0">
              <a:solidFill>
                <a:srgbClr val="130701"/>
              </a:solidFill>
            </a:endParaRPr>
          </a:p>
        </p:txBody>
      </p:sp>
      <p:pic>
        <p:nvPicPr>
          <p:cNvPr id="6146" name="Picture 2" descr="Картинки по запросу медведь  и колобок клипар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975" y="2064171"/>
            <a:ext cx="3095871" cy="447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8797486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5512191" cy="1143000"/>
          </a:xfrm>
        </p:spPr>
        <p:txBody>
          <a:bodyPr/>
          <a:lstStyle/>
          <a:p>
            <a:pPr algn="ctr"/>
            <a:r>
              <a:rPr lang="ru-RU" b="1" dirty="0" smtClean="0"/>
              <a:t>Загадки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9850" indent="0">
              <a:buNone/>
            </a:pPr>
            <a:r>
              <a:rPr lang="ru-RU" b="1" dirty="0">
                <a:solidFill>
                  <a:srgbClr val="130701"/>
                </a:solidFill>
              </a:rPr>
              <a:t>Не овал я и не круг,</a:t>
            </a:r>
          </a:p>
          <a:p>
            <a:pPr marL="69850" indent="0">
              <a:buNone/>
            </a:pPr>
            <a:r>
              <a:rPr lang="ru-RU" b="1" dirty="0">
                <a:solidFill>
                  <a:srgbClr val="130701"/>
                </a:solidFill>
              </a:rPr>
              <a:t>Треугольнику я друг,</a:t>
            </a:r>
          </a:p>
          <a:p>
            <a:pPr marL="69850" indent="0">
              <a:buNone/>
            </a:pPr>
            <a:r>
              <a:rPr lang="ru-RU" b="1" dirty="0">
                <a:solidFill>
                  <a:srgbClr val="130701"/>
                </a:solidFill>
              </a:rPr>
              <a:t>Прямоугольнику я брат,</a:t>
            </a:r>
          </a:p>
          <a:p>
            <a:pPr marL="69850" indent="0">
              <a:buNone/>
            </a:pPr>
            <a:r>
              <a:rPr lang="ru-RU" b="1" dirty="0">
                <a:solidFill>
                  <a:srgbClr val="130701"/>
                </a:solidFill>
              </a:rPr>
              <a:t>Ведь зовут меня... </a:t>
            </a:r>
            <a:endParaRPr lang="ru-RU" b="1" dirty="0" smtClean="0">
              <a:solidFill>
                <a:srgbClr val="130701"/>
              </a:solidFill>
            </a:endParaRPr>
          </a:p>
          <a:p>
            <a:pPr marL="69850" indent="0">
              <a:buNone/>
            </a:pPr>
            <a:endParaRPr lang="ru-RU" b="1" dirty="0">
              <a:solidFill>
                <a:srgbClr val="130701"/>
              </a:solidFill>
            </a:endParaRPr>
          </a:p>
          <a:p>
            <a:pPr marL="69850" indent="0" algn="ctr">
              <a:buNone/>
            </a:pPr>
            <a:r>
              <a:rPr lang="ru-RU" b="1" dirty="0">
                <a:solidFill>
                  <a:srgbClr val="130701"/>
                </a:solidFill>
              </a:rPr>
              <a:t>Три угла, три стороны,</a:t>
            </a:r>
          </a:p>
          <a:p>
            <a:pPr marL="69850" indent="0" algn="ctr">
              <a:buNone/>
            </a:pPr>
            <a:r>
              <a:rPr lang="ru-RU" b="1" dirty="0">
                <a:solidFill>
                  <a:srgbClr val="130701"/>
                </a:solidFill>
              </a:rPr>
              <a:t>Могут разной быть длины.  </a:t>
            </a:r>
          </a:p>
          <a:p>
            <a:pPr marL="69850" indent="0" algn="ctr">
              <a:buNone/>
            </a:pPr>
            <a:r>
              <a:rPr lang="ru-RU" b="1" dirty="0">
                <a:solidFill>
                  <a:srgbClr val="130701"/>
                </a:solidFill>
              </a:rPr>
              <a:t>Если стукнешь по углам,</a:t>
            </a:r>
          </a:p>
          <a:p>
            <a:pPr marL="69850" indent="0" algn="ctr">
              <a:buNone/>
            </a:pPr>
            <a:r>
              <a:rPr lang="ru-RU" b="1" dirty="0">
                <a:solidFill>
                  <a:srgbClr val="130701"/>
                </a:solidFill>
              </a:rPr>
              <a:t>То скорей подскочишь сам</a:t>
            </a:r>
          </a:p>
          <a:p>
            <a:pPr marL="69850" indent="0">
              <a:buNone/>
            </a:pPr>
            <a:endParaRPr lang="ru-RU" b="1" dirty="0">
              <a:solidFill>
                <a:srgbClr val="130701"/>
              </a:solidFill>
            </a:endParaRPr>
          </a:p>
        </p:txBody>
      </p:sp>
      <p:pic>
        <p:nvPicPr>
          <p:cNvPr id="8194" name="Picture 2" descr="Картинки по запросу геометрические фигуры  клипар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1506" y="914401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9876256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512" y="152155"/>
            <a:ext cx="8253351" cy="1023502"/>
          </a:xfrm>
        </p:spPr>
        <p:txBody>
          <a:bodyPr/>
          <a:lstStyle/>
          <a:p>
            <a:pPr lvl="0" algn="ctr"/>
            <a:r>
              <a:rPr lang="ru-RU" sz="2200" b="1" dirty="0" smtClean="0">
                <a:solidFill>
                  <a:srgbClr val="130701"/>
                </a:solidFill>
              </a:rPr>
              <a:t>На  </a:t>
            </a:r>
            <a:r>
              <a:rPr lang="ru-RU" sz="2200" b="1" dirty="0">
                <a:solidFill>
                  <a:srgbClr val="130701"/>
                </a:solidFill>
              </a:rPr>
              <a:t>столе лежат квадраты и треугольники разной величины</a:t>
            </a:r>
            <a:endParaRPr lang="ru-RU" sz="2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63901755"/>
              </p:ext>
            </p:extLst>
          </p:nvPr>
        </p:nvGraphicFramePr>
        <p:xfrm>
          <a:off x="609715" y="1401289"/>
          <a:ext cx="7928643" cy="4952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218" name="Picture 2" descr="Картинки по запросу геометрические фигуры  клипарт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596101" y="2303812"/>
            <a:ext cx="1547899" cy="162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585735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645" y="314594"/>
            <a:ext cx="7640163" cy="1143000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130701"/>
                </a:solidFill>
              </a:rPr>
              <a:t>Физкультминутка «У медведя дом большой»</a:t>
            </a:r>
            <a:endParaRPr lang="ru-RU" sz="2800" dirty="0">
              <a:solidFill>
                <a:srgbClr val="13070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2207" y="1801585"/>
            <a:ext cx="6777037" cy="4432960"/>
          </a:xfrm>
        </p:spPr>
        <p:txBody>
          <a:bodyPr/>
          <a:lstStyle/>
          <a:p>
            <a:pPr marL="69850" indent="0" algn="ctr">
              <a:buNone/>
            </a:pPr>
            <a:r>
              <a:rPr lang="ru-RU" sz="2800" dirty="0">
                <a:solidFill>
                  <a:srgbClr val="130701"/>
                </a:solidFill>
              </a:rPr>
              <a:t>У медведя дом большой,</a:t>
            </a:r>
          </a:p>
          <a:p>
            <a:pPr marL="69850" indent="0" algn="ctr">
              <a:buNone/>
            </a:pPr>
            <a:r>
              <a:rPr lang="ru-RU" sz="2800" dirty="0">
                <a:solidFill>
                  <a:srgbClr val="130701"/>
                </a:solidFill>
              </a:rPr>
              <a:t>Ой -ой-ой </a:t>
            </a:r>
            <a:r>
              <a:rPr lang="ru-RU" sz="2800" i="1" dirty="0">
                <a:solidFill>
                  <a:srgbClr val="130701"/>
                </a:solidFill>
              </a:rPr>
              <a:t>(тянутся руками  вверх).</a:t>
            </a:r>
            <a:endParaRPr lang="ru-RU" sz="2800" dirty="0">
              <a:solidFill>
                <a:srgbClr val="130701"/>
              </a:solidFill>
            </a:endParaRPr>
          </a:p>
          <a:p>
            <a:pPr marL="69850" indent="0" algn="ctr">
              <a:buNone/>
            </a:pPr>
            <a:r>
              <a:rPr lang="ru-RU" sz="2800" dirty="0">
                <a:solidFill>
                  <a:srgbClr val="130701"/>
                </a:solidFill>
              </a:rPr>
              <a:t>А у зайки маленький,</a:t>
            </a:r>
          </a:p>
          <a:p>
            <a:pPr marL="69850" indent="0" algn="ctr">
              <a:buNone/>
            </a:pPr>
            <a:r>
              <a:rPr lang="ru-RU" sz="2800" dirty="0">
                <a:solidFill>
                  <a:srgbClr val="130701"/>
                </a:solidFill>
              </a:rPr>
              <a:t>Ай-ай-ай </a:t>
            </a:r>
            <a:r>
              <a:rPr lang="ru-RU" sz="2800" i="1" dirty="0">
                <a:solidFill>
                  <a:srgbClr val="130701"/>
                </a:solidFill>
              </a:rPr>
              <a:t>(приседают).</a:t>
            </a:r>
            <a:endParaRPr lang="ru-RU" sz="2800" dirty="0">
              <a:solidFill>
                <a:srgbClr val="130701"/>
              </a:solidFill>
            </a:endParaRPr>
          </a:p>
          <a:p>
            <a:pPr marL="69850" indent="0" algn="ctr">
              <a:buNone/>
            </a:pPr>
            <a:r>
              <a:rPr lang="ru-RU" sz="2800" dirty="0">
                <a:solidFill>
                  <a:srgbClr val="130701"/>
                </a:solidFill>
              </a:rPr>
              <a:t>Мишка сам пошел домой,</a:t>
            </a:r>
          </a:p>
          <a:p>
            <a:pPr marL="69850" indent="0" algn="ctr">
              <a:buNone/>
            </a:pPr>
            <a:r>
              <a:rPr lang="ru-RU" sz="2800" dirty="0">
                <a:solidFill>
                  <a:srgbClr val="130701"/>
                </a:solidFill>
              </a:rPr>
              <a:t>Ой-ой-ой </a:t>
            </a:r>
            <a:r>
              <a:rPr lang="ru-RU" sz="2800" i="1" dirty="0">
                <a:solidFill>
                  <a:srgbClr val="130701"/>
                </a:solidFill>
              </a:rPr>
              <a:t>(шагают на месте).</a:t>
            </a:r>
            <a:endParaRPr lang="ru-RU" sz="2800" dirty="0">
              <a:solidFill>
                <a:srgbClr val="130701"/>
              </a:solidFill>
            </a:endParaRPr>
          </a:p>
          <a:p>
            <a:pPr marL="69850" indent="0" algn="ctr">
              <a:buNone/>
            </a:pPr>
            <a:r>
              <a:rPr lang="ru-RU" sz="2800" dirty="0">
                <a:solidFill>
                  <a:srgbClr val="130701"/>
                </a:solidFill>
              </a:rPr>
              <a:t>И запрыгал заинька.</a:t>
            </a:r>
          </a:p>
          <a:p>
            <a:pPr marL="69850" indent="0" algn="ctr">
              <a:buNone/>
            </a:pPr>
            <a:r>
              <a:rPr lang="ru-RU" sz="2800" dirty="0">
                <a:solidFill>
                  <a:srgbClr val="130701"/>
                </a:solidFill>
              </a:rPr>
              <a:t>Ай-ай-ай </a:t>
            </a:r>
            <a:r>
              <a:rPr lang="ru-RU" sz="2800" i="1" dirty="0">
                <a:solidFill>
                  <a:srgbClr val="130701"/>
                </a:solidFill>
              </a:rPr>
              <a:t>(прыгают).</a:t>
            </a:r>
            <a:endParaRPr lang="ru-RU" sz="2800" dirty="0">
              <a:solidFill>
                <a:srgbClr val="130701"/>
              </a:solidFill>
            </a:endParaRPr>
          </a:p>
          <a:p>
            <a:pPr marL="69850" indent="0" algn="ctr">
              <a:buNone/>
            </a:pPr>
            <a:endParaRPr lang="ru-RU" sz="2800" dirty="0">
              <a:solidFill>
                <a:srgbClr val="130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2813319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0174" y="1451656"/>
            <a:ext cx="4813756" cy="1802183"/>
          </a:xfrm>
          <a:prstGeom prst="wedgeRoundRectCallout">
            <a:avLst>
              <a:gd name="adj1" fmla="val -65732"/>
              <a:gd name="adj2" fmla="val -9983"/>
              <a:gd name="adj3" fmla="val 16667"/>
            </a:avLst>
          </a:prstGeom>
          <a:ln w="28575"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marL="69850" indent="0" algn="ctr">
              <a:buNone/>
            </a:pPr>
            <a:r>
              <a:rPr lang="ru-RU" b="1" i="1" dirty="0" err="1" smtClean="0">
                <a:solidFill>
                  <a:srgbClr val="130701"/>
                </a:solidFill>
              </a:rPr>
              <a:t>Колобочек</a:t>
            </a:r>
            <a:r>
              <a:rPr lang="ru-RU" b="1" i="1" dirty="0">
                <a:solidFill>
                  <a:srgbClr val="130701"/>
                </a:solidFill>
              </a:rPr>
              <a:t>, мой дружочек!</a:t>
            </a:r>
            <a:endParaRPr lang="ru-RU" b="1" dirty="0">
              <a:solidFill>
                <a:srgbClr val="130701"/>
              </a:solidFill>
            </a:endParaRPr>
          </a:p>
          <a:p>
            <a:pPr marL="69850" indent="0" algn="ctr">
              <a:buNone/>
            </a:pPr>
            <a:r>
              <a:rPr lang="ru-RU" b="1" i="1" dirty="0">
                <a:solidFill>
                  <a:srgbClr val="130701"/>
                </a:solidFill>
              </a:rPr>
              <a:t>За тобой бежать нет мочи!</a:t>
            </a:r>
            <a:endParaRPr lang="ru-RU" b="1" dirty="0">
              <a:solidFill>
                <a:srgbClr val="130701"/>
              </a:solidFill>
            </a:endParaRPr>
          </a:p>
          <a:p>
            <a:pPr marL="69850" indent="0" algn="ctr">
              <a:buNone/>
            </a:pPr>
            <a:r>
              <a:rPr lang="ru-RU" b="1" i="1" dirty="0">
                <a:solidFill>
                  <a:srgbClr val="130701"/>
                </a:solidFill>
              </a:rPr>
              <a:t>Колобок, колобок, </a:t>
            </a:r>
            <a:endParaRPr lang="ru-RU" b="1" i="1" dirty="0" smtClean="0">
              <a:solidFill>
                <a:srgbClr val="130701"/>
              </a:solidFill>
            </a:endParaRPr>
          </a:p>
          <a:p>
            <a:pPr marL="69850" indent="0" algn="ctr">
              <a:buNone/>
            </a:pPr>
            <a:r>
              <a:rPr lang="ru-RU" b="1" i="1" dirty="0" smtClean="0">
                <a:solidFill>
                  <a:srgbClr val="130701"/>
                </a:solidFill>
              </a:rPr>
              <a:t>я </a:t>
            </a:r>
            <a:r>
              <a:rPr lang="ru-RU" b="1" i="1" dirty="0">
                <a:solidFill>
                  <a:srgbClr val="130701"/>
                </a:solidFill>
              </a:rPr>
              <a:t>тебя съем!</a:t>
            </a:r>
            <a:endParaRPr lang="ru-RU" b="1" dirty="0">
              <a:solidFill>
                <a:srgbClr val="130701"/>
              </a:solidFill>
            </a:endParaRPr>
          </a:p>
        </p:txBody>
      </p:sp>
      <p:pic>
        <p:nvPicPr>
          <p:cNvPr id="2050" name="Picture 2" descr="Картинки по запросу лиса и колобок клипар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960" y="2170113"/>
            <a:ext cx="2753959" cy="430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7084501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016" y="1027113"/>
            <a:ext cx="8063345" cy="956066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Морально-нравственные истины сказок</a:t>
            </a:r>
            <a:endParaRPr lang="ru-RU" sz="3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90097864"/>
              </p:ext>
            </p:extLst>
          </p:nvPr>
        </p:nvGraphicFramePr>
        <p:xfrm>
          <a:off x="1154195" y="2170113"/>
          <a:ext cx="7016028" cy="4183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026241255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137" y="658978"/>
            <a:ext cx="8039595" cy="1143000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Слепим 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из солёного теста колобков для лисы, чтобы ей в лесу не было скучно, и тогда она будет с ними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играть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8627" y="5086905"/>
            <a:ext cx="5355772" cy="5424255"/>
          </a:xfrm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r>
              <a:rPr lang="ru-RU" dirty="0" smtClean="0">
                <a:solidFill>
                  <a:srgbClr val="130701"/>
                </a:solidFill>
              </a:rPr>
              <a:t>Какими </a:t>
            </a:r>
            <a:r>
              <a:rPr lang="ru-RU" dirty="0">
                <a:solidFill>
                  <a:srgbClr val="130701"/>
                </a:solidFill>
              </a:rPr>
              <a:t>движениями вы лепили Колобка?  </a:t>
            </a:r>
            <a:endParaRPr lang="ru-RU" dirty="0" smtClean="0">
              <a:solidFill>
                <a:srgbClr val="130701"/>
              </a:solidFill>
            </a:endParaRPr>
          </a:p>
          <a:p>
            <a:r>
              <a:rPr lang="ru-RU" dirty="0" smtClean="0">
                <a:solidFill>
                  <a:srgbClr val="130701"/>
                </a:solidFill>
              </a:rPr>
              <a:t>Какой </a:t>
            </a:r>
            <a:r>
              <a:rPr lang="ru-RU" dirty="0">
                <a:solidFill>
                  <a:srgbClr val="130701"/>
                </a:solidFill>
              </a:rPr>
              <a:t>формы получился Колобок?</a:t>
            </a:r>
          </a:p>
          <a:p>
            <a:pPr marL="69850" indent="0">
              <a:buNone/>
            </a:pPr>
            <a:endParaRPr lang="ru-RU" dirty="0">
              <a:solidFill>
                <a:srgbClr val="130701"/>
              </a:solidFill>
            </a:endParaRPr>
          </a:p>
        </p:txBody>
      </p:sp>
      <p:pic>
        <p:nvPicPr>
          <p:cNvPr id="5122" name="Picture 2" descr="Картинки по запросу волк  и колобок клипарт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3127" y="3610099"/>
            <a:ext cx="2574079" cy="314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0952" y="1801978"/>
            <a:ext cx="5443447" cy="313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1340493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6115" y="1228993"/>
            <a:ext cx="7024687" cy="1143000"/>
          </a:xfrm>
        </p:spPr>
        <p:txBody>
          <a:bodyPr/>
          <a:lstStyle/>
          <a:p>
            <a:pPr algn="ctr"/>
            <a:r>
              <a:rPr lang="ru-RU" b="1" dirty="0" smtClean="0"/>
              <a:t>Итоги  </a:t>
            </a:r>
            <a:r>
              <a:rPr lang="ru-RU" b="1" dirty="0"/>
              <a:t>мероприятия: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75503794"/>
              </p:ext>
            </p:extLst>
          </p:nvPr>
        </p:nvGraphicFramePr>
        <p:xfrm>
          <a:off x="833562" y="2470068"/>
          <a:ext cx="7234113" cy="3789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942781028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572000" y="2708476"/>
            <a:ext cx="3669475" cy="32410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Игровое интегрированное занятие по экологическому воспитанию для младшей группы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62725501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1112" y="706479"/>
            <a:ext cx="7024687" cy="706686"/>
          </a:xfrm>
        </p:spPr>
        <p:txBody>
          <a:bodyPr/>
          <a:lstStyle/>
          <a:p>
            <a:pPr algn="ctr"/>
            <a:r>
              <a:rPr lang="ru-RU" sz="3600" b="1" dirty="0" smtClean="0"/>
              <a:t>Целеполагание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36525138"/>
              </p:ext>
            </p:extLst>
          </p:nvPr>
        </p:nvGraphicFramePr>
        <p:xfrm>
          <a:off x="581891" y="1413165"/>
          <a:ext cx="8027720" cy="5047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376628891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2886" y="266330"/>
            <a:ext cx="7024687" cy="1104216"/>
          </a:xfrm>
        </p:spPr>
        <p:txBody>
          <a:bodyPr/>
          <a:lstStyle/>
          <a:p>
            <a:pPr algn="ctr"/>
            <a:r>
              <a:rPr lang="ru-RU" b="1" dirty="0" smtClean="0"/>
              <a:t>«Приход Колобка»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6505" y="1464816"/>
            <a:ext cx="7477448" cy="47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265282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889" y="1086488"/>
            <a:ext cx="8063345" cy="1870466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130701"/>
                </a:solidFill>
              </a:rPr>
              <a:t>«Поможем Колобку найти его сказку</a:t>
            </a:r>
            <a:r>
              <a:rPr lang="ru-RU" sz="2400" b="1" dirty="0" smtClean="0">
                <a:solidFill>
                  <a:srgbClr val="130701"/>
                </a:solidFill>
              </a:rPr>
              <a:t>?</a:t>
            </a:r>
            <a:br>
              <a:rPr lang="ru-RU" sz="2400" b="1" dirty="0" smtClean="0">
                <a:solidFill>
                  <a:srgbClr val="130701"/>
                </a:solidFill>
              </a:rPr>
            </a:br>
            <a:r>
              <a:rPr lang="ru-RU" sz="2400" b="1" dirty="0">
                <a:solidFill>
                  <a:srgbClr val="130701"/>
                </a:solidFill>
              </a:rPr>
              <a:t> Из какой сказки к нам прикатился Колобок?</a:t>
            </a:r>
            <a:br>
              <a:rPr lang="ru-RU" sz="2400" b="1" dirty="0">
                <a:solidFill>
                  <a:srgbClr val="130701"/>
                </a:solidFill>
              </a:rPr>
            </a:br>
            <a:r>
              <a:rPr lang="ru-RU" sz="2400" b="1" dirty="0">
                <a:solidFill>
                  <a:srgbClr val="130701"/>
                </a:solidFill>
              </a:rPr>
              <a:t>  Помогите Колобку назвать сказки, </a:t>
            </a:r>
            <a:r>
              <a:rPr lang="ru-RU" sz="2400" b="1" dirty="0" smtClean="0">
                <a:solidFill>
                  <a:srgbClr val="130701"/>
                </a:solidFill>
              </a:rPr>
              <a:t>изображенные</a:t>
            </a:r>
            <a:br>
              <a:rPr lang="ru-RU" sz="2400" b="1" dirty="0" smtClean="0">
                <a:solidFill>
                  <a:srgbClr val="130701"/>
                </a:solidFill>
              </a:rPr>
            </a:br>
            <a:r>
              <a:rPr lang="ru-RU" sz="2400" b="1" dirty="0" smtClean="0">
                <a:solidFill>
                  <a:srgbClr val="130701"/>
                </a:solidFill>
              </a:rPr>
              <a:t> </a:t>
            </a:r>
            <a:r>
              <a:rPr lang="ru-RU" sz="2400" b="1" dirty="0">
                <a:solidFill>
                  <a:srgbClr val="130701"/>
                </a:solidFill>
              </a:rPr>
              <a:t>на картинках.  Какие ещё сказки вы знаете?» </a:t>
            </a:r>
            <a:br>
              <a:rPr lang="ru-RU" sz="2400" b="1" dirty="0">
                <a:solidFill>
                  <a:srgbClr val="130701"/>
                </a:solidFill>
              </a:rPr>
            </a:br>
            <a:endParaRPr lang="ru-RU" sz="2400" b="1" dirty="0">
              <a:solidFill>
                <a:srgbClr val="13070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402" y="2777090"/>
            <a:ext cx="2184364" cy="18193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9766" y="2764876"/>
            <a:ext cx="1947999" cy="18315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0833" y="2764876"/>
            <a:ext cx="1943408" cy="18315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402" y="4584188"/>
            <a:ext cx="2194448" cy="19328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9851" y="4584188"/>
            <a:ext cx="1947950" cy="19328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1408" y="4584188"/>
            <a:ext cx="2307263" cy="19328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5728" y="4584188"/>
            <a:ext cx="2174500" cy="19328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5727" y="2789300"/>
            <a:ext cx="2174500" cy="180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8292507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1027112"/>
            <a:ext cx="7024687" cy="3172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2988" y="4438835"/>
            <a:ext cx="6777037" cy="1953086"/>
          </a:xfrm>
        </p:spPr>
        <p:txBody>
          <a:bodyPr/>
          <a:lstStyle/>
          <a:p>
            <a:r>
              <a:rPr lang="ru-RU" dirty="0" smtClean="0"/>
              <a:t>В </a:t>
            </a:r>
            <a:r>
              <a:rPr lang="ru-RU" dirty="0"/>
              <a:t>процессе </a:t>
            </a:r>
            <a:r>
              <a:rPr lang="ru-RU" dirty="0" smtClean="0"/>
              <a:t>лепки </a:t>
            </a:r>
            <a:r>
              <a:rPr lang="ru-RU" dirty="0"/>
              <a:t>необходимо характеризовать колобка, подбирая соответствующие прилагательные и отвечая на вопрос «какой Колобок?»: жёлтый, круглый, румяный, горячий, вкусный, красивый и т.д.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51" y="825623"/>
            <a:ext cx="6400800" cy="361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6639050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1150"/>
            <a:ext cx="5001553" cy="114300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130701"/>
                </a:solidFill>
              </a:rPr>
              <a:t>Сказочное моделирование</a:t>
            </a:r>
            <a:r>
              <a:rPr lang="ru-RU" sz="2400" dirty="0">
                <a:solidFill>
                  <a:srgbClr val="130701"/>
                </a:solidFill>
              </a:rPr>
              <a:t/>
            </a:r>
            <a:br>
              <a:rPr lang="ru-RU" sz="2400" dirty="0">
                <a:solidFill>
                  <a:srgbClr val="130701"/>
                </a:solidFill>
              </a:rPr>
            </a:br>
            <a:endParaRPr lang="ru-RU" sz="2400" dirty="0">
              <a:solidFill>
                <a:srgbClr val="13070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50717323"/>
              </p:ext>
            </p:extLst>
          </p:nvPr>
        </p:nvGraphicFramePr>
        <p:xfrm>
          <a:off x="593767" y="1258785"/>
          <a:ext cx="7742712" cy="5130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C:\Users\КМ\Desktop\дом.jpg"/>
          <p:cNvPicPr/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579"/>
          <a:stretch/>
        </p:blipFill>
        <p:spPr bwMode="auto">
          <a:xfrm>
            <a:off x="4441372" y="632464"/>
            <a:ext cx="3776353" cy="18791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879817092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9161" y="250159"/>
            <a:ext cx="7024687" cy="114300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Пальчиковая гимнастика «Сказки»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899" y="1683225"/>
            <a:ext cx="8201087" cy="4622572"/>
          </a:xfrm>
        </p:spPr>
        <p:txBody>
          <a:bodyPr/>
          <a:lstStyle/>
          <a:p>
            <a:pPr marL="69850" indent="0" algn="ctr">
              <a:spcBef>
                <a:spcPts val="0"/>
              </a:spcBef>
              <a:buNone/>
            </a:pPr>
            <a:r>
              <a:rPr lang="ru-RU" sz="2600" b="1" dirty="0">
                <a:solidFill>
                  <a:srgbClr val="130701"/>
                </a:solidFill>
              </a:rPr>
              <a:t>Будем пальчики считать – </a:t>
            </a:r>
            <a:endParaRPr lang="ru-RU" sz="2600" b="1" dirty="0" smtClean="0">
              <a:solidFill>
                <a:srgbClr val="130701"/>
              </a:solidFill>
            </a:endParaRPr>
          </a:p>
          <a:p>
            <a:pPr marL="69850" indent="0" algn="ctr"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rgbClr val="130701"/>
                </a:solidFill>
              </a:rPr>
              <a:t>будем </a:t>
            </a:r>
            <a:r>
              <a:rPr lang="ru-RU" sz="2600" b="1" dirty="0">
                <a:solidFill>
                  <a:srgbClr val="130701"/>
                </a:solidFill>
              </a:rPr>
              <a:t>сказки называть: </a:t>
            </a:r>
          </a:p>
          <a:p>
            <a:pPr marL="69850" indent="0" algn="ctr">
              <a:spcBef>
                <a:spcPts val="0"/>
              </a:spcBef>
              <a:buNone/>
            </a:pPr>
            <a:r>
              <a:rPr lang="ru-RU" sz="2600" i="1" dirty="0">
                <a:solidFill>
                  <a:srgbClr val="130701"/>
                </a:solidFill>
              </a:rPr>
              <a:t>(сжимают и разжимаю кулачки)</a:t>
            </a:r>
            <a:endParaRPr lang="ru-RU" sz="2600" dirty="0">
              <a:solidFill>
                <a:srgbClr val="130701"/>
              </a:solidFill>
            </a:endParaRPr>
          </a:p>
          <a:p>
            <a:pPr marL="69850" indent="0" algn="ctr">
              <a:spcBef>
                <a:spcPts val="0"/>
              </a:spcBef>
              <a:buNone/>
            </a:pPr>
            <a:r>
              <a:rPr lang="ru-RU" sz="2600" b="1" dirty="0">
                <a:solidFill>
                  <a:srgbClr val="130701"/>
                </a:solidFill>
              </a:rPr>
              <a:t>Эта сказка – «Теремок</a:t>
            </a:r>
            <a:r>
              <a:rPr lang="ru-RU" sz="2600" b="1" dirty="0" smtClean="0">
                <a:solidFill>
                  <a:srgbClr val="130701"/>
                </a:solidFill>
              </a:rPr>
              <a:t>»,</a:t>
            </a:r>
          </a:p>
          <a:p>
            <a:pPr marL="69850" indent="0" algn="ctr"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rgbClr val="130701"/>
                </a:solidFill>
              </a:rPr>
              <a:t> </a:t>
            </a:r>
            <a:r>
              <a:rPr lang="ru-RU" sz="2600" b="1" dirty="0">
                <a:solidFill>
                  <a:srgbClr val="130701"/>
                </a:solidFill>
              </a:rPr>
              <a:t>эта сказка «Колобок»</a:t>
            </a:r>
          </a:p>
          <a:p>
            <a:pPr marL="69850" indent="0" algn="ctr">
              <a:spcBef>
                <a:spcPts val="0"/>
              </a:spcBef>
              <a:buNone/>
            </a:pPr>
            <a:r>
              <a:rPr lang="ru-RU" sz="2600" i="1" dirty="0">
                <a:solidFill>
                  <a:srgbClr val="130701"/>
                </a:solidFill>
              </a:rPr>
              <a:t>(соединяют каждый пальчик правой и левой руки)</a:t>
            </a:r>
            <a:endParaRPr lang="ru-RU" sz="2600" dirty="0">
              <a:solidFill>
                <a:srgbClr val="130701"/>
              </a:solidFill>
            </a:endParaRPr>
          </a:p>
          <a:p>
            <a:pPr marL="69850" indent="0" algn="ctr">
              <a:spcBef>
                <a:spcPts val="0"/>
              </a:spcBef>
              <a:buNone/>
            </a:pPr>
            <a:r>
              <a:rPr lang="ru-RU" sz="2600" b="1" dirty="0">
                <a:solidFill>
                  <a:srgbClr val="130701"/>
                </a:solidFill>
              </a:rPr>
              <a:t>Эта сказка «Репка»: </a:t>
            </a:r>
            <a:endParaRPr lang="ru-RU" sz="2600" b="1" dirty="0" smtClean="0">
              <a:solidFill>
                <a:srgbClr val="130701"/>
              </a:solidFill>
            </a:endParaRPr>
          </a:p>
          <a:p>
            <a:pPr marL="69850" indent="0" algn="ctr"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rgbClr val="130701"/>
                </a:solidFill>
              </a:rPr>
              <a:t>про </a:t>
            </a:r>
            <a:r>
              <a:rPr lang="ru-RU" sz="2600" b="1" dirty="0">
                <a:solidFill>
                  <a:srgbClr val="130701"/>
                </a:solidFill>
              </a:rPr>
              <a:t>внучку, бабку, дедку.</a:t>
            </a:r>
          </a:p>
          <a:p>
            <a:pPr marL="69850" indent="0" algn="ctr">
              <a:spcBef>
                <a:spcPts val="0"/>
              </a:spcBef>
              <a:buNone/>
            </a:pPr>
            <a:r>
              <a:rPr lang="ru-RU" sz="2600" b="1" dirty="0">
                <a:solidFill>
                  <a:srgbClr val="130701"/>
                </a:solidFill>
              </a:rPr>
              <a:t>«Волк и семеро </a:t>
            </a:r>
            <a:r>
              <a:rPr lang="ru-RU" sz="2600" b="1" dirty="0" smtClean="0">
                <a:solidFill>
                  <a:srgbClr val="130701"/>
                </a:solidFill>
              </a:rPr>
              <a:t>козлят»!  </a:t>
            </a:r>
          </a:p>
          <a:p>
            <a:pPr marL="69850" indent="0" algn="ctr"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rgbClr val="130701"/>
                </a:solidFill>
              </a:rPr>
              <a:t>Этим сказкам </a:t>
            </a:r>
            <a:r>
              <a:rPr lang="ru-RU" sz="2600" b="1" dirty="0">
                <a:solidFill>
                  <a:srgbClr val="130701"/>
                </a:solidFill>
              </a:rPr>
              <a:t>каждый рад.</a:t>
            </a:r>
          </a:p>
          <a:p>
            <a:pPr marL="69850" indent="0" algn="ctr">
              <a:spcBef>
                <a:spcPts val="0"/>
              </a:spcBef>
              <a:buNone/>
            </a:pPr>
            <a:r>
              <a:rPr lang="ru-RU" sz="2600" i="1" dirty="0">
                <a:solidFill>
                  <a:srgbClr val="130701"/>
                </a:solidFill>
              </a:rPr>
              <a:t>(большой палец вверх)</a:t>
            </a:r>
            <a:endParaRPr lang="ru-RU" sz="2600" dirty="0">
              <a:solidFill>
                <a:srgbClr val="130701"/>
              </a:solidFill>
            </a:endParaRPr>
          </a:p>
          <a:p>
            <a:pPr marL="69850" indent="0" algn="ctr">
              <a:spcBef>
                <a:spcPts val="0"/>
              </a:spcBef>
              <a:buNone/>
            </a:pPr>
            <a:r>
              <a:rPr lang="ru-RU" sz="2600" dirty="0">
                <a:solidFill>
                  <a:srgbClr val="130701"/>
                </a:solidFill>
              </a:rPr>
              <a:t/>
            </a:r>
            <a:br>
              <a:rPr lang="ru-RU" sz="2600" dirty="0">
                <a:solidFill>
                  <a:srgbClr val="130701"/>
                </a:solidFill>
              </a:rPr>
            </a:br>
            <a:endParaRPr lang="ru-RU" sz="2600" dirty="0">
              <a:solidFill>
                <a:srgbClr val="130701"/>
              </a:solidFill>
            </a:endParaRPr>
          </a:p>
        </p:txBody>
      </p:sp>
      <p:pic>
        <p:nvPicPr>
          <p:cNvPr id="14338" name="Picture 2" descr="Картинки по запросу теремок  клипарт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748" y="1573007"/>
            <a:ext cx="2120817" cy="206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Картинки по запросу репка сказка   клипар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0954" y="4331368"/>
            <a:ext cx="2525789" cy="233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Картинки по запросу волк и семеро козлят  клипарт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192" y="4271763"/>
            <a:ext cx="147193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3865916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Подвижная игра «Колобок»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6076" y="1686757"/>
            <a:ext cx="6951380" cy="4536490"/>
          </a:xfrm>
        </p:spPr>
      </p:pic>
    </p:spTree>
    <p:extLst>
      <p:ext uri="{BB962C8B-B14F-4D97-AF65-F5344CB8AC3E}">
        <p14:creationId xmlns:p14="http://schemas.microsoft.com/office/powerpoint/2010/main" xmlns="" val="281677108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19385" y="2379216"/>
            <a:ext cx="3657600" cy="302509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130701"/>
                </a:solidFill>
              </a:rPr>
              <a:t>Занятие по математике для второй младшей группы на основе сказки "Колобок</a:t>
            </a:r>
            <a:r>
              <a:rPr lang="ru-RU" b="1" dirty="0" smtClean="0">
                <a:solidFill>
                  <a:srgbClr val="130701"/>
                </a:solidFill>
              </a:rPr>
              <a:t>"</a:t>
            </a:r>
            <a:endParaRPr lang="ru-RU" dirty="0">
              <a:solidFill>
                <a:srgbClr val="130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7744862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919" y="701337"/>
            <a:ext cx="7248756" cy="585926"/>
          </a:xfrm>
        </p:spPr>
        <p:txBody>
          <a:bodyPr/>
          <a:lstStyle/>
          <a:p>
            <a:r>
              <a:rPr lang="ru-RU" dirty="0" smtClean="0"/>
              <a:t> Наши рисунки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5349" y="1287263"/>
            <a:ext cx="7248756" cy="4997974"/>
          </a:xfrm>
        </p:spPr>
      </p:pic>
    </p:spTree>
    <p:extLst>
      <p:ext uri="{BB962C8B-B14F-4D97-AF65-F5344CB8AC3E}">
        <p14:creationId xmlns:p14="http://schemas.microsoft.com/office/powerpoint/2010/main" xmlns="" val="3880464973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581525" y="2495550"/>
            <a:ext cx="3581400" cy="211511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ПРОЕКТ «СКАЗКИ- ЛУЧШИЕ ДРУЗЬЯ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!»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733365" y="4886324"/>
            <a:ext cx="3309803" cy="111442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130701"/>
                </a:solidFill>
              </a:rPr>
              <a:t>Морозова </a:t>
            </a:r>
            <a:r>
              <a:rPr lang="ru-RU" b="1" dirty="0">
                <a:solidFill>
                  <a:srgbClr val="130701"/>
                </a:solidFill>
              </a:rPr>
              <a:t>Н.И., </a:t>
            </a:r>
            <a:endParaRPr lang="ru-RU" b="1" dirty="0" smtClean="0">
              <a:solidFill>
                <a:srgbClr val="130701"/>
              </a:solidFill>
            </a:endParaRPr>
          </a:p>
          <a:p>
            <a:pPr algn="ctr"/>
            <a:r>
              <a:rPr lang="ru-RU" b="1" dirty="0" err="1" smtClean="0">
                <a:solidFill>
                  <a:srgbClr val="130701"/>
                </a:solidFill>
              </a:rPr>
              <a:t>Сергейчук</a:t>
            </a:r>
            <a:r>
              <a:rPr lang="ru-RU" b="1" dirty="0" smtClean="0">
                <a:solidFill>
                  <a:srgbClr val="130701"/>
                </a:solidFill>
              </a:rPr>
              <a:t> </a:t>
            </a:r>
            <a:r>
              <a:rPr lang="ru-RU" b="1" dirty="0">
                <a:solidFill>
                  <a:srgbClr val="130701"/>
                </a:solidFill>
              </a:rPr>
              <a:t>Е.Р.</a:t>
            </a:r>
          </a:p>
        </p:txBody>
      </p:sp>
    </p:spTree>
    <p:extLst>
      <p:ext uri="{BB962C8B-B14F-4D97-AF65-F5344CB8AC3E}">
        <p14:creationId xmlns:p14="http://schemas.microsoft.com/office/powerpoint/2010/main" xmlns="" val="1856178901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9718" y="516474"/>
            <a:ext cx="7024687" cy="1143000"/>
          </a:xfrm>
        </p:spPr>
        <p:txBody>
          <a:bodyPr/>
          <a:lstStyle/>
          <a:p>
            <a:pPr algn="ctr"/>
            <a:r>
              <a:rPr lang="ru-RU" b="1" dirty="0" smtClean="0"/>
              <a:t>Целеполагание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05482850"/>
              </p:ext>
            </p:extLst>
          </p:nvPr>
        </p:nvGraphicFramePr>
        <p:xfrm>
          <a:off x="748145" y="1493219"/>
          <a:ext cx="7754587" cy="509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298051672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7335"/>
            <a:ext cx="6127668" cy="1477081"/>
          </a:xfrm>
        </p:spPr>
        <p:txBody>
          <a:bodyPr/>
          <a:lstStyle/>
          <a:p>
            <a:pPr algn="ctr"/>
            <a:r>
              <a:rPr lang="ru-RU" b="1" dirty="0" smtClean="0"/>
              <a:t>Колобок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6788" y="1578777"/>
            <a:ext cx="5535942" cy="1425679"/>
          </a:xfrm>
        </p:spPr>
        <p:txBody>
          <a:bodyPr/>
          <a:lstStyle/>
          <a:p>
            <a:pPr marL="69850" indent="0" algn="ctr">
              <a:buNone/>
            </a:pPr>
            <a:r>
              <a:rPr lang="ru-RU" sz="3200" b="1" i="1" dirty="0" smtClean="0"/>
              <a:t>Не лежалось на окошке,</a:t>
            </a:r>
            <a:endParaRPr lang="ru-RU" sz="3200" b="1" dirty="0" smtClean="0"/>
          </a:p>
          <a:p>
            <a:pPr marL="69850" indent="0" algn="ctr">
              <a:buNone/>
            </a:pPr>
            <a:r>
              <a:rPr lang="ru-RU" sz="3200" b="1" i="1" dirty="0" smtClean="0"/>
              <a:t>  Покатился по дорожке</a:t>
            </a:r>
            <a:endParaRPr lang="ru-RU" sz="3200" b="1" dirty="0"/>
          </a:p>
        </p:txBody>
      </p:sp>
      <p:pic>
        <p:nvPicPr>
          <p:cNvPr id="10242" name="Picture 2" descr="Картинки по запросу колобок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932" y="4227615"/>
            <a:ext cx="2569192" cy="24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Картинки по запросу колобок клипар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9460" y="2838284"/>
            <a:ext cx="2850078" cy="376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Картинки по запросу колобок клипарт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4759" y="3004456"/>
            <a:ext cx="3933825" cy="36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7579538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6123" y="1009403"/>
            <a:ext cx="6777037" cy="4906200"/>
          </a:xfrm>
        </p:spPr>
        <p:txBody>
          <a:bodyPr/>
          <a:lstStyle/>
          <a:p>
            <a:pPr marL="69850" indent="0" algn="ctr">
              <a:buNone/>
            </a:pPr>
            <a:r>
              <a:rPr lang="ru-RU" sz="3200" b="1" dirty="0">
                <a:solidFill>
                  <a:srgbClr val="130701"/>
                </a:solidFill>
              </a:rPr>
              <a:t>Жил веселый Колобок,</a:t>
            </a:r>
          </a:p>
          <a:p>
            <a:pPr marL="69850" indent="0" algn="ctr">
              <a:buNone/>
            </a:pPr>
            <a:r>
              <a:rPr lang="ru-RU" sz="3200" b="1" dirty="0">
                <a:solidFill>
                  <a:srgbClr val="130701"/>
                </a:solidFill>
              </a:rPr>
              <a:t>Колобок, румяный бок.</a:t>
            </a:r>
          </a:p>
          <a:p>
            <a:pPr marL="69850" indent="0" algn="ctr">
              <a:buNone/>
            </a:pPr>
            <a:r>
              <a:rPr lang="ru-RU" sz="3200" b="1" dirty="0">
                <a:solidFill>
                  <a:srgbClr val="130701"/>
                </a:solidFill>
              </a:rPr>
              <a:t>Он от бабушки ушел,</a:t>
            </a:r>
          </a:p>
          <a:p>
            <a:pPr marL="69850" indent="0" algn="ctr">
              <a:buNone/>
            </a:pPr>
            <a:r>
              <a:rPr lang="ru-RU" sz="3200" b="1" dirty="0">
                <a:solidFill>
                  <a:srgbClr val="130701"/>
                </a:solidFill>
              </a:rPr>
              <a:t>Он от дедушки ушел,</a:t>
            </a:r>
          </a:p>
          <a:p>
            <a:pPr marL="69850" indent="0" algn="ctr">
              <a:buNone/>
            </a:pPr>
            <a:r>
              <a:rPr lang="ru-RU" sz="3200" b="1" dirty="0">
                <a:solidFill>
                  <a:srgbClr val="130701"/>
                </a:solidFill>
              </a:rPr>
              <a:t>По дорожке покатился,</a:t>
            </a:r>
          </a:p>
          <a:p>
            <a:pPr marL="69850" indent="0" algn="ctr">
              <a:buNone/>
            </a:pPr>
            <a:r>
              <a:rPr lang="ru-RU" sz="3200" b="1" dirty="0">
                <a:solidFill>
                  <a:srgbClr val="130701"/>
                </a:solidFill>
              </a:rPr>
              <a:t>В густом лесу очутился.</a:t>
            </a:r>
          </a:p>
          <a:p>
            <a:pPr marL="69850" indent="0" algn="ctr">
              <a:buNone/>
            </a:pPr>
            <a:r>
              <a:rPr lang="ru-RU" sz="3200" b="1" dirty="0">
                <a:solidFill>
                  <a:srgbClr val="130701"/>
                </a:solidFill>
              </a:rPr>
              <a:t>Считать научился,</a:t>
            </a:r>
          </a:p>
          <a:p>
            <a:pPr marL="69850" indent="0" algn="ctr">
              <a:buNone/>
            </a:pPr>
            <a:r>
              <a:rPr lang="ru-RU" sz="3200" b="1" dirty="0">
                <a:solidFill>
                  <a:srgbClr val="130701"/>
                </a:solidFill>
              </a:rPr>
              <a:t>С математикой подружился.</a:t>
            </a:r>
          </a:p>
          <a:p>
            <a:pPr marL="69850" indent="0" algn="ctr">
              <a:buNone/>
            </a:pPr>
            <a:endParaRPr lang="ru-RU" sz="3200" b="1" dirty="0">
              <a:solidFill>
                <a:srgbClr val="130701"/>
              </a:solidFill>
            </a:endParaRPr>
          </a:p>
        </p:txBody>
      </p:sp>
      <p:pic>
        <p:nvPicPr>
          <p:cNvPr id="11266" name="Picture 2" descr="Картинки по запросу колобок клипар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08878">
            <a:off x="1199" y="3642591"/>
            <a:ext cx="2923923" cy="323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Картинки по запросу математика  клипарт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0523" y="1737389"/>
            <a:ext cx="2268098" cy="175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Картинки по запросу геометрия  клипарт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842" b="27297"/>
          <a:stretch/>
        </p:blipFill>
        <p:spPr bwMode="auto">
          <a:xfrm>
            <a:off x="6988427" y="4218789"/>
            <a:ext cx="2013073" cy="230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3099221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72104" y="1279072"/>
            <a:ext cx="5743740" cy="2865416"/>
          </a:xfrm>
          <a:prstGeom prst="wedgeRoundRectCallout">
            <a:avLst>
              <a:gd name="adj1" fmla="val -38820"/>
              <a:gd name="adj2" fmla="val 69131"/>
              <a:gd name="adj3" fmla="val 16667"/>
            </a:avLst>
          </a:prstGeom>
          <a:ln w="28575"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marL="69850" indent="0" algn="ctr">
              <a:spcBef>
                <a:spcPts val="0"/>
              </a:spcBef>
              <a:buNone/>
            </a:pPr>
            <a:r>
              <a:rPr lang="ru-RU" b="1" dirty="0">
                <a:solidFill>
                  <a:srgbClr val="130701"/>
                </a:solidFill>
              </a:rPr>
              <a:t> Колобок,  румяный бок</a:t>
            </a:r>
            <a:r>
              <a:rPr lang="ru-RU" b="1" dirty="0" smtClean="0">
                <a:solidFill>
                  <a:srgbClr val="130701"/>
                </a:solidFill>
              </a:rPr>
              <a:t>,</a:t>
            </a:r>
          </a:p>
          <a:p>
            <a:pPr marL="6985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130701"/>
                </a:solidFill>
              </a:rPr>
              <a:t> </a:t>
            </a:r>
            <a:r>
              <a:rPr lang="ru-RU" b="1" dirty="0">
                <a:solidFill>
                  <a:srgbClr val="130701"/>
                </a:solidFill>
              </a:rPr>
              <a:t>мне в лесной школе задание дали: </a:t>
            </a:r>
            <a:endParaRPr lang="ru-RU" b="1" dirty="0" smtClean="0">
              <a:solidFill>
                <a:srgbClr val="130701"/>
              </a:solidFill>
            </a:endParaRPr>
          </a:p>
          <a:p>
            <a:pPr marL="6985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130701"/>
                </a:solidFill>
              </a:rPr>
              <a:t>расставить </a:t>
            </a:r>
            <a:r>
              <a:rPr lang="ru-RU" b="1" dirty="0">
                <a:solidFill>
                  <a:srgbClr val="130701"/>
                </a:solidFill>
              </a:rPr>
              <a:t>ёлочки по высоте </a:t>
            </a:r>
            <a:endParaRPr lang="ru-RU" b="1" dirty="0" smtClean="0">
              <a:solidFill>
                <a:srgbClr val="130701"/>
              </a:solidFill>
            </a:endParaRPr>
          </a:p>
          <a:p>
            <a:pPr marL="69850" indent="0" algn="ctr">
              <a:spcBef>
                <a:spcPts val="0"/>
              </a:spcBef>
              <a:buNone/>
            </a:pPr>
            <a:r>
              <a:rPr lang="ru-RU" b="1" dirty="0">
                <a:solidFill>
                  <a:srgbClr val="130701"/>
                </a:solidFill>
              </a:rPr>
              <a:t> от самой низкой до самой высокой, </a:t>
            </a:r>
            <a:endParaRPr lang="ru-RU" b="1" dirty="0" smtClean="0">
              <a:solidFill>
                <a:srgbClr val="130701"/>
              </a:solidFill>
            </a:endParaRPr>
          </a:p>
          <a:p>
            <a:pPr marL="6985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130701"/>
                </a:solidFill>
              </a:rPr>
              <a:t>спрятать </a:t>
            </a:r>
            <a:r>
              <a:rPr lang="ru-RU" b="1" dirty="0">
                <a:solidFill>
                  <a:srgbClr val="130701"/>
                </a:solidFill>
              </a:rPr>
              <a:t>зайчиков под ёлочки.</a:t>
            </a:r>
          </a:p>
          <a:p>
            <a:pPr marL="69850" indent="0" algn="ctr">
              <a:spcBef>
                <a:spcPts val="0"/>
              </a:spcBef>
              <a:buNone/>
            </a:pPr>
            <a:r>
              <a:rPr lang="ru-RU" b="1" dirty="0">
                <a:solidFill>
                  <a:srgbClr val="130701"/>
                </a:solidFill>
              </a:rPr>
              <a:t>Помоги мне, </a:t>
            </a:r>
            <a:r>
              <a:rPr lang="ru-RU" b="1" dirty="0" smtClean="0">
                <a:solidFill>
                  <a:srgbClr val="130701"/>
                </a:solidFill>
              </a:rPr>
              <a:t>пожалуйста!</a:t>
            </a:r>
            <a:endParaRPr lang="ru-RU" b="1" dirty="0">
              <a:solidFill>
                <a:srgbClr val="130701"/>
              </a:solidFill>
            </a:endParaRPr>
          </a:p>
          <a:p>
            <a:pPr marL="69850" indent="0" algn="ctr">
              <a:spcBef>
                <a:spcPts val="0"/>
              </a:spcBef>
              <a:buNone/>
            </a:pPr>
            <a:endParaRPr lang="ru-RU" b="1" dirty="0">
              <a:solidFill>
                <a:srgbClr val="130701"/>
              </a:solidFill>
            </a:endParaRPr>
          </a:p>
        </p:txBody>
      </p:sp>
      <p:pic>
        <p:nvPicPr>
          <p:cNvPr id="7170" name="Picture 2" descr="Картинки по запросу заяц и колобок клипар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829" y="2145148"/>
            <a:ext cx="2528249" cy="471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Картинки по запросу елочки клипарт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7039"/>
          <a:stretch/>
        </p:blipFill>
        <p:spPr bwMode="auto">
          <a:xfrm>
            <a:off x="3599421" y="3627912"/>
            <a:ext cx="4762500" cy="299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03684622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2988" y="5477522"/>
            <a:ext cx="6777037" cy="354953"/>
          </a:xfrm>
        </p:spPr>
        <p:txBody>
          <a:bodyPr/>
          <a:lstStyle/>
          <a:p>
            <a:r>
              <a:rPr lang="ru-RU" dirty="0" smtClean="0"/>
              <a:t>ёлочки разного размера, которые необходимо расставить в порядке возрастания.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9394" y="443883"/>
            <a:ext cx="3284223" cy="503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9956198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Воспитатель: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013" y="2324100"/>
            <a:ext cx="8229600" cy="3508375"/>
          </a:xfrm>
        </p:spPr>
        <p:txBody>
          <a:bodyPr/>
          <a:lstStyle/>
          <a:p>
            <a:pPr marL="69850" indent="0" algn="ctr">
              <a:buNone/>
            </a:pPr>
            <a:r>
              <a:rPr lang="ru-RU" sz="2200" b="1" dirty="0">
                <a:solidFill>
                  <a:srgbClr val="130701"/>
                </a:solidFill>
              </a:rPr>
              <a:t>- Посмотрите, сколько ёлок лежит? </a:t>
            </a:r>
          </a:p>
          <a:p>
            <a:pPr marL="69850" indent="0" algn="ctr">
              <a:buNone/>
            </a:pPr>
            <a:r>
              <a:rPr lang="ru-RU" sz="2200" b="1" dirty="0">
                <a:solidFill>
                  <a:srgbClr val="130701"/>
                </a:solidFill>
              </a:rPr>
              <a:t>- Что можно сказать о их высоте, какие они? (разной высоты) </a:t>
            </a:r>
          </a:p>
          <a:p>
            <a:pPr marL="69850" indent="0" algn="ctr">
              <a:buNone/>
            </a:pPr>
            <a:r>
              <a:rPr lang="ru-RU" sz="2200" b="1" dirty="0">
                <a:solidFill>
                  <a:srgbClr val="130701"/>
                </a:solidFill>
              </a:rPr>
              <a:t>- Как можно узнать их высоту? (надо </a:t>
            </a:r>
            <a:r>
              <a:rPr lang="ru-RU" sz="2200" b="1" dirty="0" smtClean="0">
                <a:solidFill>
                  <a:srgbClr val="130701"/>
                </a:solidFill>
              </a:rPr>
              <a:t>приложить друг </a:t>
            </a:r>
            <a:r>
              <a:rPr lang="ru-RU" sz="2200" b="1" dirty="0">
                <a:solidFill>
                  <a:srgbClr val="130701"/>
                </a:solidFill>
              </a:rPr>
              <a:t>к другу)</a:t>
            </a:r>
          </a:p>
          <a:p>
            <a:pPr marL="69850" indent="0" algn="ctr">
              <a:buNone/>
            </a:pPr>
            <a:r>
              <a:rPr lang="ru-RU" sz="2200" b="1" dirty="0">
                <a:solidFill>
                  <a:srgbClr val="130701"/>
                </a:solidFill>
              </a:rPr>
              <a:t>- Что можно </a:t>
            </a:r>
            <a:r>
              <a:rPr lang="ru-RU" sz="2200" b="1" dirty="0" smtClean="0">
                <a:solidFill>
                  <a:srgbClr val="130701"/>
                </a:solidFill>
              </a:rPr>
              <a:t>сказать о </a:t>
            </a:r>
            <a:r>
              <a:rPr lang="ru-RU" sz="2200" b="1" dirty="0">
                <a:solidFill>
                  <a:srgbClr val="130701"/>
                </a:solidFill>
              </a:rPr>
              <a:t>первой ёлочке?</a:t>
            </a:r>
          </a:p>
          <a:p>
            <a:pPr marL="69850" indent="0" algn="ctr">
              <a:buNone/>
            </a:pPr>
            <a:r>
              <a:rPr lang="ru-RU" sz="2200" b="1" dirty="0">
                <a:solidFill>
                  <a:srgbClr val="130701"/>
                </a:solidFill>
              </a:rPr>
              <a:t>- Что можно </a:t>
            </a:r>
            <a:r>
              <a:rPr lang="ru-RU" sz="2200" b="1" dirty="0" smtClean="0">
                <a:solidFill>
                  <a:srgbClr val="130701"/>
                </a:solidFill>
              </a:rPr>
              <a:t>сказать о </a:t>
            </a:r>
            <a:r>
              <a:rPr lang="ru-RU" sz="2200" b="1" dirty="0">
                <a:solidFill>
                  <a:srgbClr val="130701"/>
                </a:solidFill>
              </a:rPr>
              <a:t>последней ёлочке?</a:t>
            </a:r>
          </a:p>
          <a:p>
            <a:pPr marL="69850" indent="0" algn="ctr">
              <a:buNone/>
            </a:pPr>
            <a:r>
              <a:rPr lang="ru-RU" sz="2200" b="1" dirty="0">
                <a:solidFill>
                  <a:srgbClr val="130701"/>
                </a:solidFill>
              </a:rPr>
              <a:t>- Покажите самую высокую ёлку. </a:t>
            </a:r>
          </a:p>
          <a:p>
            <a:pPr marL="69850" indent="0" algn="ctr">
              <a:buNone/>
            </a:pPr>
            <a:r>
              <a:rPr lang="ru-RU" sz="2200" b="1" dirty="0">
                <a:solidFill>
                  <a:srgbClr val="130701"/>
                </a:solidFill>
              </a:rPr>
              <a:t>- Покажите самую низкую ёлку</a:t>
            </a:r>
            <a:r>
              <a:rPr lang="ru-RU" sz="2200" b="1" dirty="0" smtClean="0">
                <a:solidFill>
                  <a:srgbClr val="130701"/>
                </a:solidFill>
              </a:rPr>
              <a:t>.</a:t>
            </a:r>
            <a:endParaRPr lang="ru-RU" sz="2200" b="1" dirty="0">
              <a:solidFill>
                <a:srgbClr val="130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7343916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Тема1">
  <a:themeElements>
    <a:clrScheme name="Другая 20">
      <a:dk1>
        <a:srgbClr val="194A5D"/>
      </a:dk1>
      <a:lt1>
        <a:sysClr val="window" lastClr="FFFFFF"/>
      </a:lt1>
      <a:dk2>
        <a:srgbClr val="194A5D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" id="{9DB5AFA3-BE5A-490C-9E41-E0C2F685F935}" vid="{70D20E2A-9E8E-4143-97A2-7537F2772F0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27960</TotalTime>
  <Words>824</Words>
  <Application>Microsoft Office PowerPoint</Application>
  <PresentationFormat>Экран (4:3)</PresentationFormat>
  <Paragraphs>154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Тема1</vt:lpstr>
      <vt:lpstr>ПРОЕКТ «СКАЗКИ- ЛУЧШИЕ ДРУЗЬЯ!»</vt:lpstr>
      <vt:lpstr>Морально-нравственные истины сказок</vt:lpstr>
      <vt:lpstr>Занятие по математике для второй младшей группы на основе сказки "Колобок"</vt:lpstr>
      <vt:lpstr>Целеполагание</vt:lpstr>
      <vt:lpstr>Колобок </vt:lpstr>
      <vt:lpstr>Слайд 6</vt:lpstr>
      <vt:lpstr>Слайд 7</vt:lpstr>
      <vt:lpstr>Слайд 8</vt:lpstr>
      <vt:lpstr>Воспитатель: </vt:lpstr>
      <vt:lpstr> </vt:lpstr>
      <vt:lpstr>Слайд 11</vt:lpstr>
      <vt:lpstr>Слайд 12</vt:lpstr>
      <vt:lpstr>Слайд 13</vt:lpstr>
      <vt:lpstr> </vt:lpstr>
      <vt:lpstr>Слайд 15</vt:lpstr>
      <vt:lpstr>Загадки </vt:lpstr>
      <vt:lpstr>На  столе лежат квадраты и треугольники разной величины</vt:lpstr>
      <vt:lpstr>Физкультминутка «У медведя дом большой»</vt:lpstr>
      <vt:lpstr>Слайд 19</vt:lpstr>
      <vt:lpstr>Слепим  из солёного теста колобков для лисы, чтобы ей в лесу не было скучно, и тогда она будет с ними играть</vt:lpstr>
      <vt:lpstr>Итоги  мероприятия:  </vt:lpstr>
      <vt:lpstr>Игровое интегрированное занятие по экологическому воспитанию для младшей группы</vt:lpstr>
      <vt:lpstr>Целеполагание</vt:lpstr>
      <vt:lpstr>«Приход Колобка»</vt:lpstr>
      <vt:lpstr>«Поможем Колобку найти его сказку?  Из какой сказки к нам прикатился Колобок?   Помогите Колобку назвать сказки, изображенные  на картинках.  Какие ещё сказки вы знаете?»  </vt:lpstr>
      <vt:lpstr>Слайд 26</vt:lpstr>
      <vt:lpstr>Сказочное моделирование </vt:lpstr>
      <vt:lpstr>Пальчиковая гимнастика «Сказки»</vt:lpstr>
      <vt:lpstr>Подвижная игра «Колобок» </vt:lpstr>
      <vt:lpstr> Наши рисунки</vt:lpstr>
      <vt:lpstr>ПРОЕКТ «СКАЗКИ- ЛУЧШИЕ ДРУЗЬЯ!»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Dmitry</dc:creator>
  <cp:lastModifiedBy>depo</cp:lastModifiedBy>
  <cp:revision>452</cp:revision>
  <dcterms:created xsi:type="dcterms:W3CDTF">2015-10-31T07:36:41Z</dcterms:created>
  <dcterms:modified xsi:type="dcterms:W3CDTF">2016-10-25T16:38:24Z</dcterms:modified>
</cp:coreProperties>
</file>