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2" r:id="rId15"/>
    <p:sldId id="274" r:id="rId16"/>
    <p:sldId id="275" r:id="rId17"/>
    <p:sldId id="27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D610"/>
    <a:srgbClr val="190504"/>
    <a:srgbClr val="DDC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1" autoAdjust="0"/>
    <p:restoredTop sz="94599" autoAdjust="0"/>
  </p:normalViewPr>
  <p:slideViewPr>
    <p:cSldViewPr snapToGrid="0">
      <p:cViewPr>
        <p:scale>
          <a:sx n="77" d="100"/>
          <a:sy n="77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FC883-5D57-4B83-A5CB-1A16CE0CC182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AD20D-92E3-483E-8303-37033E69B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59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9EDF1-26F5-4BB5-B683-09FA24EDDFB1}" type="datetime1">
              <a:rPr lang="ru-RU" smtClean="0"/>
              <a:t>23.03.2017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00F7B-5557-4328-8B26-C5013EA8A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32D0C-CA63-47E3-9EB5-9DE90444E14D}" type="datetime1">
              <a:rPr lang="ru-RU" smtClean="0"/>
              <a:t>23.03.2017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32E8-462B-4BA1-84AE-499703E8A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BF6E-11F9-4AB4-8711-271FB57B5F31}" type="datetime1">
              <a:rPr lang="ru-RU" smtClean="0"/>
              <a:t>23.03.2017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B7E06-82C9-4434-AADE-81CA6C437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67150" cy="2098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825625"/>
            <a:ext cx="3867150" cy="2098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67150" cy="21002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76700"/>
            <a:ext cx="3867150" cy="21002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AE490-95EC-4ABB-9400-694072CA6CE5}" type="datetime1">
              <a:rPr lang="ru-RU" smtClean="0"/>
              <a:t>23.03.2017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53DB2-852A-447E-AF38-0DDB21DC1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439F6-97B6-4073-A8AB-173D5CC5A48E}" type="datetime1">
              <a:rPr lang="ru-RU" smtClean="0"/>
              <a:t>23.03.2017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CDF29-6EF6-4EC5-AE16-21A6A6FE4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2ECD4-0F2B-44A4-AA5C-3ABE679E569D}" type="datetime1">
              <a:rPr lang="ru-RU" smtClean="0"/>
              <a:t>23.03.2017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0A2FC-066D-4E70-8892-0C1EA1B61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1711-0D0C-4708-8361-DD85F75AE8E2}" type="datetime1">
              <a:rPr lang="ru-RU" smtClean="0"/>
              <a:t>23.03.2017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F126F-FC1D-4585-8216-0CF417D8A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CBC00-4497-4A5E-B5A0-032C766980E5}" type="datetime1">
              <a:rPr lang="ru-RU" smtClean="0"/>
              <a:t>23.03.2017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FD688-1952-45EA-B41E-DF08A737FE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B6405-D6F4-48E3-827E-33B6A2139D17}" type="datetime1">
              <a:rPr lang="ru-RU" smtClean="0"/>
              <a:t>23.03.2017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E2BAC-A0A8-4258-A5D1-77CCD525D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D6566-84CD-4CB1-8A55-48BBB49C7322}" type="datetime1">
              <a:rPr lang="ru-RU" smtClean="0"/>
              <a:t>23.03.2017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2CF07-89BB-4C90-9A80-76818AD74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8F507-9762-4E39-B306-BD2D860C94C0}" type="datetime1">
              <a:rPr lang="ru-RU" smtClean="0"/>
              <a:t>23.03.2017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63742-8CAD-41D7-B5E1-2CFA29AD7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094C-992F-44F5-B01B-334BB1B70E34}" type="datetime1">
              <a:rPr lang="ru-RU" smtClean="0"/>
              <a:t>23.03.2017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8AB49-AAFB-4E19-A484-45E3C96EC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4F6B7-1364-48CB-AF75-A46D057D4B6D}" type="datetime1">
              <a:rPr lang="ru-RU" smtClean="0"/>
              <a:t>23.03.2017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BAA17-3164-416C-B8A0-70981646A4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63E6B3-BD83-4FD8-BACB-FBC58EB41BD1}" type="datetime1">
              <a:rPr lang="ru-RU" smtClean="0"/>
              <a:t>23.03.2017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AAC335-EC28-4867-84BC-053C5A1BF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  <p:sldLayoutId id="2147483673" r:id="rId13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13313" y="3910013"/>
            <a:ext cx="3497262" cy="2012950"/>
          </a:xfrm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Выполнила воспитатель </a:t>
            </a:r>
            <a:endParaRPr lang="ru-RU" sz="27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sz="27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МДОУ д/с </a:t>
            </a:r>
            <a:r>
              <a:rPr lang="ru-RU" sz="27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№100 </a:t>
            </a:r>
          </a:p>
          <a:p>
            <a:r>
              <a:rPr lang="ru-RU" sz="27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Фоменко Л.А.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605088" y="257175"/>
            <a:ext cx="48482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95220" bIns="190440" anchor="ctr">
            <a:spAutoFit/>
          </a:bodyPr>
          <a:lstStyle/>
          <a:p>
            <a:pPr algn="ctr"/>
            <a:r>
              <a:rPr lang="ru-RU" sz="2400" b="1">
                <a:solidFill>
                  <a:srgbClr val="10D610"/>
                </a:solidFill>
                <a:latin typeface="Comic Sans MS" pitchFamily="66" charset="0"/>
              </a:rPr>
              <a:t>Проект с использованием инновационных педагогических технологий (Здоровьесберегающая коррекционная технология «Сказкотерапия»). Творческое название проекта "Там на неведомых дорожках"</a:t>
            </a:r>
          </a:p>
          <a:p>
            <a:pPr eaLnBrk="0" hangingPunct="0"/>
            <a:endParaRPr lang="ru-RU" sz="2400">
              <a:solidFill>
                <a:srgbClr val="10D610"/>
              </a:solidFill>
              <a:latin typeface="Comic Sans MS" pitchFamily="66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Теоретико-методологические основания исследовательской деятельности.</a:t>
            </a:r>
            <a:r>
              <a:rPr lang="ru-RU" sz="4000" smtClean="0"/>
              <a:t> 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1654175" y="1812925"/>
            <a:ext cx="7318375" cy="43513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smtClean="0">
                <a:latin typeface="Comic Sans MS" pitchFamily="66" charset="0"/>
              </a:rPr>
              <a:t>    Есть у здоровьесберегающих технологий один особенно приятный метод - </a:t>
            </a:r>
            <a:r>
              <a:rPr lang="ru-RU" sz="2000" b="1" smtClean="0">
                <a:latin typeface="Comic Sans MS" pitchFamily="66" charset="0"/>
              </a:rPr>
              <a:t>метод сказкотерапии</a:t>
            </a:r>
            <a:r>
              <a:rPr lang="ru-RU" sz="2000" smtClean="0">
                <a:latin typeface="Comic Sans MS" pitchFamily="66" charset="0"/>
              </a:rPr>
              <a:t>.  Сказкотерапия – один из видов здоровьесберегающих технологий. Она нацелена на развитие самосознания ребенка и обеспечивает контакт как с самим собой, так и с другими, способствуя построению взаимопонимания между людьми . Принципы сказкотерапии заключаются в знакомстве ребенка со своими сильными сторонами, в «расширении» его поля сознания и поведения, в поиске нестандартных, оптимальных выходов из различных ситуаций, обмене жизненным опытом. Сказкотерапию используют и в воспитании, и в образовании, и в развитии, и в тренинговом воздействии, и как инструмент психотерапии.  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1519238" y="365125"/>
            <a:ext cx="6996112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Методическая разработка по теме исследования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2247900" y="1825625"/>
            <a:ext cx="6267450" cy="43513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  </a:t>
            </a:r>
            <a:r>
              <a:rPr lang="ru-RU" sz="2400" b="1" smtClean="0">
                <a:latin typeface="Comic Sans MS" pitchFamily="66" charset="0"/>
              </a:rPr>
              <a:t>Овладение педагогами ДОУ основами применения сказкотерапии</a:t>
            </a:r>
            <a:r>
              <a:rPr lang="ru-RU" sz="2400" smtClean="0">
                <a:latin typeface="Comic Sans MS" pitchFamily="66" charset="0"/>
              </a:rPr>
              <a:t>:</a:t>
            </a:r>
          </a:p>
          <a:p>
            <a:r>
              <a:rPr lang="ru-RU" smtClean="0"/>
              <a:t>- </a:t>
            </a:r>
            <a:r>
              <a:rPr lang="ru-RU" sz="2400" smtClean="0">
                <a:latin typeface="Comic Sans MS" pitchFamily="66" charset="0"/>
              </a:rPr>
              <a:t>изучение научной литературы;</a:t>
            </a:r>
          </a:p>
          <a:p>
            <a:r>
              <a:rPr lang="ru-RU" sz="2400" smtClean="0">
                <a:latin typeface="Comic Sans MS" pitchFamily="66" charset="0"/>
              </a:rPr>
              <a:t>- изучение опыта других педагогов по данному направлению</a:t>
            </a:r>
            <a:r>
              <a:rPr lang="ru-RU" smtClean="0"/>
              <a:t>;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smtClean="0">
                <a:solidFill>
                  <a:srgbClr val="10D610"/>
                </a:solidFill>
                <a:latin typeface="Comic Sans MS" pitchFamily="66" charset="0"/>
              </a:rPr>
              <a:t>Работа с родителями:</a:t>
            </a:r>
            <a:r>
              <a:rPr lang="ru-RU" smtClean="0"/>
              <a:t>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1628775" y="1752600"/>
            <a:ext cx="7194550" cy="43513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</a:t>
            </a:r>
            <a:r>
              <a:rPr lang="ru-RU" sz="2400" dirty="0" smtClean="0">
                <a:latin typeface="Comic Sans MS" pitchFamily="66" charset="0"/>
              </a:rPr>
              <a:t>Разработка консультаций на тему: </a:t>
            </a:r>
          </a:p>
          <a:p>
            <a:r>
              <a:rPr lang="ru-RU" sz="2400" dirty="0" smtClean="0">
                <a:latin typeface="Comic Sans MS" pitchFamily="66" charset="0"/>
              </a:rPr>
              <a:t>  «</a:t>
            </a:r>
            <a:r>
              <a:rPr lang="ru-RU" sz="2400" dirty="0" err="1" smtClean="0">
                <a:latin typeface="Comic Sans MS" pitchFamily="66" charset="0"/>
              </a:rPr>
              <a:t>Сказкотерапия</a:t>
            </a:r>
            <a:r>
              <a:rPr lang="ru-RU" sz="2400" dirty="0" smtClean="0">
                <a:latin typeface="Comic Sans MS" pitchFamily="66" charset="0"/>
              </a:rPr>
              <a:t> как средство снятия детской тревожности» </a:t>
            </a:r>
          </a:p>
          <a:p>
            <a:r>
              <a:rPr lang="ru-RU" sz="2400" dirty="0" smtClean="0">
                <a:latin typeface="Comic Sans MS" pitchFamily="66" charset="0"/>
              </a:rPr>
              <a:t>   «Сказка как средство оптимизации психоэмоциональной сферы у детей»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smtClean="0">
                <a:solidFill>
                  <a:srgbClr val="10D610"/>
                </a:solidFill>
                <a:latin typeface="Comic Sans MS" pitchFamily="66" charset="0"/>
              </a:rPr>
              <a:t>Работа с детьми: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2012950" y="1825625"/>
            <a:ext cx="6502400" cy="4351338"/>
          </a:xfrm>
        </p:spPr>
        <p:txBody>
          <a:bodyPr/>
          <a:lstStyle/>
          <a:p>
            <a:r>
              <a:rPr lang="ru-RU" i="1" dirty="0" smtClean="0">
                <a:latin typeface="Comic Sans MS" pitchFamily="66" charset="0"/>
              </a:rPr>
              <a:t>- «Слушаем сказку»,</a:t>
            </a:r>
          </a:p>
          <a:p>
            <a:r>
              <a:rPr lang="ru-RU" i="1" dirty="0" smtClean="0">
                <a:latin typeface="Comic Sans MS" pitchFamily="66" charset="0"/>
              </a:rPr>
              <a:t>- «Рассказываем сказку»,</a:t>
            </a:r>
          </a:p>
          <a:p>
            <a:r>
              <a:rPr lang="ru-RU" i="1" dirty="0" smtClean="0">
                <a:latin typeface="Comic Sans MS" pitchFamily="66" charset="0"/>
              </a:rPr>
              <a:t>-«Показываем сказку»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1085421" y="525763"/>
            <a:ext cx="6873875" cy="1686097"/>
          </a:xfrm>
        </p:spPr>
        <p:txBody>
          <a:bodyPr/>
          <a:lstStyle/>
          <a:p>
            <a:pPr algn="ctr"/>
            <a:r>
              <a:rPr lang="ru-RU" sz="2400" b="1" i="1" dirty="0" smtClean="0">
                <a:latin typeface="Comic Sans MS" pitchFamily="66" charset="0"/>
              </a:rPr>
              <a:t> </a:t>
            </a:r>
            <a:r>
              <a:rPr lang="ru-RU" sz="2400" dirty="0" smtClean="0">
                <a:solidFill>
                  <a:srgbClr val="10D610"/>
                </a:solidFill>
                <a:latin typeface="Comic Sans MS" pitchFamily="66" charset="0"/>
              </a:rPr>
              <a:t>Конспект непосредственно-образовательной деятельности разработан по русской народной сказ­ке, отмеченной в ходе опроса, проводимого на организационном этапе, в качестве любимой «Репка».</a:t>
            </a:r>
            <a:r>
              <a:rPr lang="ru-RU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1655805" y="2792627"/>
            <a:ext cx="7180220" cy="3841536"/>
          </a:xfrm>
        </p:spPr>
        <p:txBody>
          <a:bodyPr/>
          <a:lstStyle/>
          <a:p>
            <a:r>
              <a:rPr lang="ru-RU" sz="2400" i="1" dirty="0" smtClean="0">
                <a:latin typeface="Comic Sans MS" pitchFamily="66" charset="0"/>
              </a:rPr>
              <a:t>"Слушаем сказку"</a:t>
            </a:r>
            <a:r>
              <a:rPr lang="ru-RU" sz="2400" dirty="0" smtClean="0">
                <a:latin typeface="Comic Sans MS" pitchFamily="66" charset="0"/>
              </a:rPr>
              <a:t>— предусматривает знакомство детей с русской народной сказкой.</a:t>
            </a:r>
          </a:p>
          <a:p>
            <a:r>
              <a:rPr lang="ru-RU" sz="2400" i="1" dirty="0" smtClean="0">
                <a:latin typeface="Comic Sans MS" pitchFamily="66" charset="0"/>
              </a:rPr>
              <a:t>."Показываем сказку"</a:t>
            </a:r>
            <a:r>
              <a:rPr lang="ru-RU" sz="2400" dirty="0" smtClean="0">
                <a:latin typeface="Comic Sans MS" pitchFamily="66" charset="0"/>
              </a:rPr>
              <a:t> — включает в себя инсценировку знакомой сказки.</a:t>
            </a:r>
            <a:r>
              <a:rPr lang="ru-RU" dirty="0" smtClean="0"/>
              <a:t> 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Формы реализации проекта:</a:t>
            </a:r>
            <a:r>
              <a:rPr lang="ru-RU" smtClean="0"/>
              <a:t> 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1790700" y="1825625"/>
            <a:ext cx="6724650" cy="4351338"/>
          </a:xfrm>
        </p:spPr>
        <p:txBody>
          <a:bodyPr/>
          <a:lstStyle/>
          <a:p>
            <a:r>
              <a:rPr lang="ru-RU" b="1" dirty="0" smtClean="0">
                <a:latin typeface="Comic Sans MS" pitchFamily="66" charset="0"/>
              </a:rPr>
              <a:t>Совместная деятельность взрослого с детьми;</a:t>
            </a:r>
          </a:p>
          <a:p>
            <a:r>
              <a:rPr lang="ru-RU" b="1" dirty="0" smtClean="0">
                <a:latin typeface="Comic Sans MS" pitchFamily="66" charset="0"/>
              </a:rPr>
              <a:t>Беседы;</a:t>
            </a:r>
          </a:p>
          <a:p>
            <a:r>
              <a:rPr lang="ru-RU" b="1" dirty="0" smtClean="0">
                <a:latin typeface="Comic Sans MS" pitchFamily="66" charset="0"/>
              </a:rPr>
              <a:t>Игровая деятельность;</a:t>
            </a:r>
            <a:r>
              <a:rPr lang="ru-RU" dirty="0" smtClean="0">
                <a:latin typeface="Comic Sans MS" pitchFamily="66" charset="0"/>
              </a:rPr>
              <a:t> </a:t>
            </a:r>
          </a:p>
          <a:p>
            <a:r>
              <a:rPr lang="ru-RU" b="1" dirty="0" smtClean="0">
                <a:latin typeface="Comic Sans MS" pitchFamily="66" charset="0"/>
              </a:rPr>
              <a:t>Дома с родителями;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b="1" dirty="0" smtClean="0">
                <a:latin typeface="Comic Sans MS" pitchFamily="66" charset="0"/>
              </a:rPr>
              <a:t>Итоговое мероприятие.</a:t>
            </a:r>
            <a:r>
              <a:rPr lang="ru-RU" dirty="0" smtClean="0">
                <a:latin typeface="Comic Sans MS" pitchFamily="66" charset="0"/>
              </a:rPr>
              <a:t>  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936625" y="0"/>
            <a:ext cx="7886700" cy="1325563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Заключение: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974725" y="949325"/>
            <a:ext cx="7886700" cy="55737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600" smtClean="0">
                <a:latin typeface="Comic Sans MS" pitchFamily="66" charset="0"/>
              </a:rPr>
              <a:t>    </a:t>
            </a:r>
            <a:r>
              <a:rPr lang="ru-RU" sz="1800" smtClean="0">
                <a:latin typeface="Comic Sans MS" pitchFamily="66" charset="0"/>
              </a:rPr>
              <a:t>Сказкотерапия— это процесс образования связи между сказочными событиями и поведением в реальной жизни, процесс переноса сказочных смыслов в реальность. Сказкотерапия- это увлекательная развивающая игра вместе с другими ребятами и со взрослым. </a:t>
            </a:r>
          </a:p>
          <a:p>
            <a:pPr>
              <a:buFont typeface="Arial" charset="0"/>
              <a:buNone/>
            </a:pPr>
            <a:r>
              <a:rPr lang="ru-RU" sz="1800" smtClean="0">
                <a:latin typeface="Comic Sans MS" pitchFamily="66" charset="0"/>
              </a:rPr>
              <a:t>    Сказка для ребенка — это «соединительный мост» между сознательным миром и уровнем бессознательного, эмоционального и телесного опыта. В заключение отметим, что на занятиях сказкотерапии дети проживают эмоциональные состояния, вербализуют свои собственные переживания, знакомятся со словами, обозначающими различные эмоциональные состояния, благодаря чему у них развивается способность к более глубокому пониманию себя и других людей, умение ориентироваться в эмоциональной реальности. Таким образом, подводя итог, можно отметить следующее – эмоциональное развитие ребенка предполагает не только наличие у ребенка природной эмоциональности, но и поддержку со стороны взрослого. Под влиянием эмоций качественно по-иному проявляются и внимание, и мышление, и речь, усиливается конкуренция мотивов, совершенствуется механизм «эмоциональной коррекции поведения».</a:t>
            </a:r>
          </a:p>
          <a:p>
            <a:endParaRPr lang="ru-RU" sz="1800" smtClean="0">
              <a:latin typeface="Comic Sans MS" pitchFamily="66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2" name="Picture 8" descr="622734717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133475" y="0"/>
            <a:ext cx="8010525" cy="5861050"/>
          </a:xfrm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1543050" y="365125"/>
            <a:ext cx="6972300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Актуальность</a:t>
            </a:r>
            <a:r>
              <a:rPr lang="ru-RU" sz="3200" smtClean="0">
                <a:solidFill>
                  <a:srgbClr val="10D610"/>
                </a:solidFill>
                <a:latin typeface="Comic Sans MS" pitchFamily="66" charset="0"/>
              </a:rPr>
              <a:t> данного проекта</a:t>
            </a:r>
            <a:r>
              <a:rPr lang="ru-RU" smtClean="0">
                <a:solidFill>
                  <a:srgbClr val="10D610"/>
                </a:solidFill>
              </a:rPr>
              <a:t>: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1604963" y="1825625"/>
            <a:ext cx="6910387" cy="43513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</a:t>
            </a:r>
            <a:r>
              <a:rPr lang="ru-RU" smtClean="0">
                <a:latin typeface="Comic Sans MS" pitchFamily="66" charset="0"/>
              </a:rPr>
              <a:t>Обусловлена  потребностью общества в развитии эмоционально устойчивых,   эстетически и нравственно воспитанных, коммуникабельных  личностях.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2752725" y="365125"/>
            <a:ext cx="6207125" cy="819150"/>
          </a:xfrm>
        </p:spPr>
        <p:txBody>
          <a:bodyPr/>
          <a:lstStyle/>
          <a:p>
            <a:r>
              <a:rPr lang="ru-RU" sz="2800" b="1" smtClean="0">
                <a:solidFill>
                  <a:srgbClr val="10D610"/>
                </a:solidFill>
                <a:latin typeface="Comic Sans MS" pitchFamily="66" charset="0"/>
              </a:rPr>
              <a:t> Вид проекта</a:t>
            </a:r>
            <a:r>
              <a:rPr lang="ru-RU" sz="2800" smtClean="0">
                <a:solidFill>
                  <a:srgbClr val="10D610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2801938" y="1058863"/>
            <a:ext cx="6342062" cy="406717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исследовательский,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Групповой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ru-RU" b="1" dirty="0" smtClean="0">
                <a:solidFill>
                  <a:srgbClr val="10D610"/>
                </a:solidFill>
                <a:latin typeface="Comic Sans MS" pitchFamily="66" charset="0"/>
              </a:rPr>
              <a:t> Участники проекта</a:t>
            </a:r>
            <a:r>
              <a:rPr lang="ru-RU" dirty="0" smtClean="0">
                <a:solidFill>
                  <a:srgbClr val="10D610"/>
                </a:solidFill>
                <a:latin typeface="Comic Sans MS" pitchFamily="66" charset="0"/>
              </a:rPr>
              <a:t>:</a:t>
            </a:r>
            <a:r>
              <a:rPr lang="ru-RU" sz="1800" dirty="0" smtClean="0"/>
              <a:t>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дети первой младшей группы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педагог-психолог,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воспитатели,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родители.</a:t>
            </a:r>
            <a:endParaRPr lang="ru-RU" sz="1800" b="1" dirty="0" smtClean="0">
              <a:latin typeface="Comic Sans MS" pitchFamily="66" charset="0"/>
            </a:endParaRP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ru-RU" b="1" dirty="0" smtClean="0">
                <a:solidFill>
                  <a:srgbClr val="10D610"/>
                </a:solidFill>
                <a:latin typeface="Comic Sans MS" pitchFamily="66" charset="0"/>
              </a:rPr>
              <a:t> Взаимодействие</a:t>
            </a:r>
            <a:r>
              <a:rPr lang="ru-RU" dirty="0" smtClean="0">
                <a:solidFill>
                  <a:srgbClr val="10D610"/>
                </a:solidFill>
                <a:latin typeface="Comic Sans MS" pitchFamily="66" charset="0"/>
              </a:rPr>
              <a:t>:</a:t>
            </a:r>
            <a:r>
              <a:rPr lang="ru-RU" dirty="0" smtClean="0"/>
              <a:t>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дети,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воспитатели,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педагог-психолог, </a:t>
            </a:r>
          </a:p>
          <a:p>
            <a:pPr>
              <a:lnSpc>
                <a:spcPct val="70000"/>
              </a:lnSpc>
            </a:pPr>
            <a:r>
              <a:rPr lang="ru-RU" sz="1800" dirty="0" smtClean="0">
                <a:latin typeface="Comic Sans MS" pitchFamily="66" charset="0"/>
              </a:rPr>
              <a:t>родители</a:t>
            </a:r>
            <a:r>
              <a:rPr lang="ru-RU" sz="1800" dirty="0" smtClean="0"/>
              <a:t>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06663" y="365125"/>
            <a:ext cx="6008687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Проблема:</a:t>
            </a:r>
            <a:r>
              <a:rPr lang="ru-RU" smtClean="0"/>
              <a:t> </a:t>
            </a:r>
          </a:p>
        </p:txBody>
      </p:sp>
      <p:sp>
        <p:nvSpPr>
          <p:cNvPr id="14340" name="Rectangle 4"/>
          <p:cNvSpPr>
            <a:spLocks noGrp="1"/>
          </p:cNvSpPr>
          <p:nvPr>
            <p:ph type="body" idx="4294967295"/>
          </p:nvPr>
        </p:nvSpPr>
        <p:spPr>
          <a:xfrm>
            <a:off x="1739900" y="1825625"/>
            <a:ext cx="6775450" cy="43513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</a:t>
            </a:r>
            <a:r>
              <a:rPr lang="ru-RU" smtClean="0">
                <a:latin typeface="Comic Sans MS" pitchFamily="66" charset="0"/>
              </a:rPr>
              <a:t>В результате диагностики было выявлено, что дети имеют завышенный уровень тревожности, испытывают трудности при установлении позитивных взаимоотношений со сверстниками. Исходя из этой проблемы, возникла необходимость в данном проекте.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2371725" y="365125"/>
            <a:ext cx="6143625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Цель проекта:</a:t>
            </a:r>
            <a:r>
              <a:rPr lang="ru-RU" smtClean="0"/>
              <a:t> 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1912938" y="1825625"/>
            <a:ext cx="6602412" cy="4351338"/>
          </a:xfrm>
        </p:spPr>
        <p:txBody>
          <a:bodyPr/>
          <a:lstStyle/>
          <a:p>
            <a:r>
              <a:rPr lang="ru-RU" smtClean="0">
                <a:latin typeface="Comic Sans MS" pitchFamily="66" charset="0"/>
              </a:rPr>
              <a:t>устранение тревожности и страхов, </a:t>
            </a:r>
          </a:p>
          <a:p>
            <a:r>
              <a:rPr lang="ru-RU" smtClean="0">
                <a:latin typeface="Comic Sans MS" pitchFamily="66" charset="0"/>
              </a:rPr>
              <a:t>развитие эмоциональной саморегуляции и позитивных взаимоотношений с другими детьми, </a:t>
            </a:r>
          </a:p>
          <a:p>
            <a:r>
              <a:rPr lang="ru-RU" smtClean="0">
                <a:latin typeface="Comic Sans MS" pitchFamily="66" charset="0"/>
              </a:rPr>
              <a:t> числа психосоматических заболеваний.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2482850" y="365125"/>
            <a:ext cx="6032500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Задачи: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1357313" y="1825625"/>
            <a:ext cx="7158037" cy="4351338"/>
          </a:xfrm>
        </p:spPr>
        <p:txBody>
          <a:bodyPr/>
          <a:lstStyle/>
          <a:p>
            <a:r>
              <a:rPr lang="ru-RU" sz="2400" dirty="0" smtClean="0">
                <a:latin typeface="Comic Sans MS" pitchFamily="66" charset="0"/>
              </a:rPr>
              <a:t>научить детей строить более конструктивные отношения со сверстниками и взрослыми;</a:t>
            </a:r>
          </a:p>
          <a:p>
            <a:r>
              <a:rPr lang="ru-RU" sz="2400" dirty="0" smtClean="0">
                <a:latin typeface="Comic Sans MS" pitchFamily="66" charset="0"/>
              </a:rPr>
              <a:t>способствовать решению  психических  проблем  (страхи, тревожность, агрессивность, </a:t>
            </a:r>
            <a:r>
              <a:rPr lang="ru-RU" sz="2400" dirty="0" err="1" smtClean="0">
                <a:latin typeface="Comic Sans MS" pitchFamily="66" charset="0"/>
              </a:rPr>
              <a:t>гиперактивность</a:t>
            </a:r>
            <a:r>
              <a:rPr lang="ru-RU" sz="2400" dirty="0" smtClean="0">
                <a:latin typeface="Comic Sans MS" pitchFamily="66" charset="0"/>
              </a:rPr>
              <a:t>);</a:t>
            </a:r>
          </a:p>
          <a:p>
            <a:r>
              <a:rPr lang="ru-RU" sz="2400" dirty="0" smtClean="0">
                <a:latin typeface="Comic Sans MS" pitchFamily="66" charset="0"/>
              </a:rPr>
              <a:t>способствовать снятию психоэмоционального напряжения. 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1863725" y="365125"/>
            <a:ext cx="6651625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Механизмы реализации: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1654175" y="1825625"/>
            <a:ext cx="6861175" cy="4351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smtClean="0">
                <a:latin typeface="Comic Sans MS" pitchFamily="66" charset="0"/>
              </a:rPr>
              <a:t>Релаксация;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Comic Sans MS" pitchFamily="66" charset="0"/>
              </a:rPr>
              <a:t>Подвижная игра;</a:t>
            </a:r>
          </a:p>
          <a:p>
            <a:pPr>
              <a:lnSpc>
                <a:spcPct val="80000"/>
              </a:lnSpc>
            </a:pPr>
            <a:r>
              <a:rPr lang="ru-RU" sz="2400" dirty="0" err="1" smtClean="0">
                <a:latin typeface="Comic Sans MS" pitchFamily="66" charset="0"/>
              </a:rPr>
              <a:t>Куклотерапия</a:t>
            </a:r>
            <a:r>
              <a:rPr lang="ru-RU" sz="2400" dirty="0" smtClean="0">
                <a:latin typeface="Comic Sans MS" pitchFamily="66" charset="0"/>
              </a:rPr>
              <a:t> (оживляя куклу, ребенок фактически отрабатывает механизм </a:t>
            </a:r>
            <a:r>
              <a:rPr lang="ru-RU" sz="2400" dirty="0" err="1" smtClean="0">
                <a:latin typeface="Comic Sans MS" pitchFamily="66" charset="0"/>
              </a:rPr>
              <a:t>саморегуляции</a:t>
            </a:r>
            <a:r>
              <a:rPr lang="ru-RU" sz="2400" dirty="0" smtClean="0">
                <a:latin typeface="Comic Sans MS" pitchFamily="66" charset="0"/>
              </a:rPr>
              <a:t>, учится адекватно выражать свои мысли);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Comic Sans MS" pitchFamily="66" charset="0"/>
              </a:rPr>
              <a:t>Решение сказочных задач;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Comic Sans MS" pitchFamily="66" charset="0"/>
              </a:rPr>
              <a:t>Сочинение собственных сказок;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2062163" y="365125"/>
            <a:ext cx="6453187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Предполагаемые результаты от реализации проекта: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1851025" y="1825625"/>
            <a:ext cx="6664325" cy="435133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2400" smtClean="0">
                <a:latin typeface="Comic Sans MS" pitchFamily="66" charset="0"/>
              </a:rPr>
              <a:t>Развитие личностных качеств (коммуникативных навыков, партнёрских взаимоотношений);</a:t>
            </a:r>
          </a:p>
          <a:p>
            <a:pPr>
              <a:lnSpc>
                <a:spcPct val="70000"/>
              </a:lnSpc>
            </a:pPr>
            <a:r>
              <a:rPr lang="ru-RU" sz="2400" smtClean="0">
                <a:latin typeface="Comic Sans MS" pitchFamily="66" charset="0"/>
              </a:rPr>
              <a:t>Умение строить более конструктивные отношения со сверстниками и взрослыми;</a:t>
            </a:r>
          </a:p>
          <a:p>
            <a:pPr>
              <a:lnSpc>
                <a:spcPct val="70000"/>
              </a:lnSpc>
            </a:pPr>
            <a:r>
              <a:rPr lang="ru-RU" sz="2400" smtClean="0">
                <a:latin typeface="Comic Sans MS" pitchFamily="66" charset="0"/>
              </a:rPr>
              <a:t>Умение решать психические проблемы (страх, тревожность);</a:t>
            </a:r>
          </a:p>
          <a:p>
            <a:pPr>
              <a:lnSpc>
                <a:spcPct val="70000"/>
              </a:lnSpc>
            </a:pPr>
            <a:r>
              <a:rPr lang="ru-RU" sz="2400" smtClean="0">
                <a:latin typeface="Comic Sans MS" pitchFamily="66" charset="0"/>
              </a:rPr>
              <a:t>Снижение агрессивности,  тревожности, детской конфликтности;</a:t>
            </a:r>
          </a:p>
          <a:p>
            <a:pPr>
              <a:lnSpc>
                <a:spcPct val="70000"/>
              </a:lnSpc>
            </a:pPr>
            <a:r>
              <a:rPr lang="ru-RU" sz="2400" smtClean="0">
                <a:latin typeface="Comic Sans MS" pitchFamily="66" charset="0"/>
              </a:rPr>
              <a:t>Раскрытие творческих способностей детей;</a:t>
            </a:r>
          </a:p>
          <a:p>
            <a:pPr>
              <a:lnSpc>
                <a:spcPct val="70000"/>
              </a:lnSpc>
            </a:pPr>
            <a:r>
              <a:rPr lang="ru-RU" sz="2400" smtClean="0">
                <a:latin typeface="Comic Sans MS" pitchFamily="66" charset="0"/>
              </a:rPr>
              <a:t>Уменьшение числа психосоматических заболеваний.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2247900" y="365125"/>
            <a:ext cx="6267450" cy="1325563"/>
          </a:xfrm>
        </p:spPr>
        <p:txBody>
          <a:bodyPr/>
          <a:lstStyle/>
          <a:p>
            <a:r>
              <a:rPr lang="ru-RU" sz="3200" b="1" smtClean="0">
                <a:solidFill>
                  <a:srgbClr val="10D610"/>
                </a:solidFill>
                <a:latin typeface="Comic Sans MS" pitchFamily="66" charset="0"/>
              </a:rPr>
              <a:t>Продукт детской деятельности: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2087563" y="1825625"/>
            <a:ext cx="6427787" cy="4351338"/>
          </a:xfrm>
        </p:spPr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Инсценировка сказки.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Фоменко Людмила Анатольевна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555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Актуальность данного проекта:</vt:lpstr>
      <vt:lpstr> Вид проекта:</vt:lpstr>
      <vt:lpstr>Проблема: </vt:lpstr>
      <vt:lpstr>Цель проекта: </vt:lpstr>
      <vt:lpstr>Задачи:</vt:lpstr>
      <vt:lpstr>Механизмы реализации:</vt:lpstr>
      <vt:lpstr>Предполагаемые результаты от реализации проекта:</vt:lpstr>
      <vt:lpstr>Продукт детской деятельности:</vt:lpstr>
      <vt:lpstr>Теоретико-методологические основания исследовательской деятельности. </vt:lpstr>
      <vt:lpstr>Методическая разработка по теме исследования</vt:lpstr>
      <vt:lpstr>Работа с родителями: </vt:lpstr>
      <vt:lpstr>Работа с детьми:</vt:lpstr>
      <vt:lpstr> Конспект непосредственно-образовательной деятельности разработан по русской народной сказ­ке, отмеченной в ходе опроса, проводимого на организационном этапе, в качестве любимой «Репка». </vt:lpstr>
      <vt:lpstr>Формы реализации проекта: </vt:lpstr>
      <vt:lpstr>Заключение: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1</cp:lastModifiedBy>
  <cp:revision>7</cp:revision>
  <dcterms:created xsi:type="dcterms:W3CDTF">2015-09-22T12:08:41Z</dcterms:created>
  <dcterms:modified xsi:type="dcterms:W3CDTF">2017-03-23T00:29:43Z</dcterms:modified>
</cp:coreProperties>
</file>