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6"/>
  </p:notesMasterIdLst>
  <p:sldIdLst>
    <p:sldId id="341" r:id="rId2"/>
    <p:sldId id="342" r:id="rId3"/>
    <p:sldId id="367" r:id="rId4"/>
    <p:sldId id="368" r:id="rId5"/>
    <p:sldId id="369" r:id="rId6"/>
    <p:sldId id="370" r:id="rId7"/>
    <p:sldId id="371" r:id="rId8"/>
    <p:sldId id="372" r:id="rId9"/>
    <p:sldId id="374" r:id="rId10"/>
    <p:sldId id="373" r:id="rId11"/>
    <p:sldId id="375" r:id="rId12"/>
    <p:sldId id="376" r:id="rId13"/>
    <p:sldId id="378" r:id="rId14"/>
    <p:sldId id="379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FF"/>
    <a:srgbClr val="0066FF"/>
    <a:srgbClr val="008000"/>
    <a:srgbClr val="CC00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0155" autoAdjust="0"/>
    <p:restoredTop sz="94660"/>
  </p:normalViewPr>
  <p:slideViewPr>
    <p:cSldViewPr>
      <p:cViewPr>
        <p:scale>
          <a:sx n="99" d="100"/>
          <a:sy n="99" d="100"/>
        </p:scale>
        <p:origin x="762" y="11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A1A06D-C606-4665-92B9-E1ED0FFE0AF4}" type="datetimeFigureOut">
              <a:rPr lang="ru-RU" smtClean="0"/>
              <a:pPr/>
              <a:t>24.02.2017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C6137E-7C0A-4592-BAF8-01DE692D465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34079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C6137E-7C0A-4592-BAF8-01DE692D4659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1157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C6137E-7C0A-4592-BAF8-01DE692D4659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373510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C6137E-7C0A-4592-BAF8-01DE692D4659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729576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C6137E-7C0A-4592-BAF8-01DE692D4659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41070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3EBBDAC-D485-42AA-86BF-5C85E846E258}" type="datetimeFigureOut">
              <a:rPr lang="ru-RU" smtClean="0"/>
              <a:pPr>
                <a:defRPr/>
              </a:pPr>
              <a:t>24.02.2017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9C76A9-95B9-4087-A524-87748EB075F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CD8D798-656F-42F2-909C-19FCAFBBA8C9}" type="datetimeFigureOut">
              <a:rPr lang="ru-RU" smtClean="0"/>
              <a:pPr>
                <a:defRPr/>
              </a:pPr>
              <a:t>24.02.2017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98429F-F5B7-4056-94CF-8A9024132F2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4EE822-4EE9-4FC6-AC74-861D29B1686C}" type="datetimeFigureOut">
              <a:rPr lang="ru-RU" smtClean="0"/>
              <a:pPr>
                <a:defRPr/>
              </a:pPr>
              <a:t>24.02.2017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E1B3BA-FF5B-408B-898F-458715DD578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A4B274C-A1E8-4D6B-BC29-903BAD311734}" type="datetimeFigureOut">
              <a:rPr lang="ru-RU" smtClean="0"/>
              <a:pPr>
                <a:defRPr/>
              </a:pPr>
              <a:t>24.02.2017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B1BFF5-BD96-4694-AFD4-4F18A07D296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0F2F29-B94D-481F-BA9E-6154B629F468}" type="datetimeFigureOut">
              <a:rPr lang="ru-RU" smtClean="0"/>
              <a:pPr>
                <a:defRPr/>
              </a:pPr>
              <a:t>24.02.2017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C99260-731D-4A7C-9B9C-C80621F558F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1E3E6F-2937-45D0-9F6A-6133DE952831}" type="datetimeFigureOut">
              <a:rPr lang="ru-RU" smtClean="0"/>
              <a:pPr>
                <a:defRPr/>
              </a:pPr>
              <a:t>24.02.2017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217EAF-8008-4330-B048-2401A9ACFCB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5A4FDF-5630-4349-ACC1-752ED76BDA38}" type="datetimeFigureOut">
              <a:rPr lang="ru-RU" smtClean="0"/>
              <a:pPr>
                <a:defRPr/>
              </a:pPr>
              <a:t>24.02.2017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D95598-BF7A-4D49-85B8-1FA94A27D61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67D0CB-C8E0-4C9F-B3EB-9A1CF2757399}" type="datetimeFigureOut">
              <a:rPr lang="ru-RU" smtClean="0"/>
              <a:pPr>
                <a:defRPr/>
              </a:pPr>
              <a:t>24.02.2017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10B630-AF0E-4A41-82CB-E24976E8A90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665E616-8B98-4F62-8A9B-471ABE9EEBB4}" type="datetimeFigureOut">
              <a:rPr lang="ru-RU" smtClean="0"/>
              <a:pPr>
                <a:defRPr/>
              </a:pPr>
              <a:t>24.02.2017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250597-AA7C-4DC5-8B0E-725C97C3C23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D5C4309-76C7-4CA8-936C-D1E8163FB842}" type="datetimeFigureOut">
              <a:rPr lang="ru-RU" smtClean="0"/>
              <a:pPr>
                <a:defRPr/>
              </a:pPr>
              <a:t>24.02.2017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06C6F1-43F3-413B-8A84-75B89025C26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2D0AE85-2221-4949-AE0B-18C5D4AB4A08}" type="datetimeFigureOut">
              <a:rPr lang="ru-RU" smtClean="0"/>
              <a:pPr>
                <a:defRPr/>
              </a:pPr>
              <a:t>24.02.2017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195A41-88E0-46C6-BC86-FB7656BADE7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3CB9FFD1-8A70-4829-91AB-1EDFA4EE3102}" type="datetimeFigureOut">
              <a:rPr lang="ru-RU" smtClean="0"/>
              <a:pPr>
                <a:defRPr/>
              </a:pPr>
              <a:t>24.02.2017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138E0415-AD07-44CE-BE26-7ECBBE5EBE2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53946"/>
            <a:ext cx="8280920" cy="59477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</a:rPr>
              <a:t>                                                                                                                                                                             Цель: сохранение и укрепление                                               физического, психического </a:t>
            </a:r>
          </a:p>
          <a:p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</a:rPr>
              <a:t>и социального здоровья дошкольников</a:t>
            </a:r>
          </a:p>
          <a:p>
            <a:endParaRPr lang="ru-RU" sz="105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FF"/>
              </a:solidFill>
            </a:endParaRPr>
          </a:p>
          <a:p>
            <a:r>
              <a:rPr lang="ru-RU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</a:rPr>
              <a:t>                                        Задачи: </a:t>
            </a:r>
          </a:p>
          <a:p>
            <a:pPr marL="457200" indent="-457200">
              <a:buAutoNum type="arabicPeriod"/>
            </a:pPr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</a:rPr>
              <a:t>Овладение педагогами здоровьесберегающими </a:t>
            </a:r>
          </a:p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</a:rPr>
              <a:t>технологиями и использование здоровьесберегающих технологий в образовательном процессе.</a:t>
            </a:r>
          </a:p>
          <a:p>
            <a:endParaRPr lang="ru-RU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FF"/>
              </a:solidFill>
            </a:endParaRPr>
          </a:p>
          <a:p>
            <a:r>
              <a:rPr lang="ru-RU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</a:rPr>
              <a:t>2</a:t>
            </a:r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</a:rPr>
              <a:t>. Снижение </a:t>
            </a:r>
            <a:r>
              <a:rPr lang="ru-RU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</a:rPr>
              <a:t>уровня заболеваемости детей </a:t>
            </a:r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</a:rPr>
              <a:t>(простудными заболеваниями).</a:t>
            </a:r>
          </a:p>
          <a:p>
            <a:endParaRPr lang="ru-RU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FF"/>
              </a:solidFill>
            </a:endParaRPr>
          </a:p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</a:rPr>
              <a:t>4. Воспитание потребности в </a:t>
            </a:r>
          </a:p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</a:rPr>
              <a:t>здоровом образе жизни всех участников педагогического процесса.</a:t>
            </a:r>
          </a:p>
          <a:p>
            <a:endParaRPr lang="ru-RU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FF"/>
              </a:solidFill>
            </a:endParaRPr>
          </a:p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</a:rPr>
              <a:t>5. Повышение родительской</a:t>
            </a:r>
          </a:p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</a:rPr>
              <a:t>компетентности</a:t>
            </a:r>
          </a:p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</a:rPr>
              <a:t> по вопросам</a:t>
            </a:r>
          </a:p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</a:rPr>
              <a:t>здоровьесбережения детей.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FF"/>
              </a:solidFill>
            </a:endParaRPr>
          </a:p>
          <a:p>
            <a:pPr marL="457200" indent="-457200">
              <a:buAutoNum type="arabicPeriod"/>
            </a:pPr>
            <a:endParaRPr lang="ru-RU" sz="2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Picture 3" descr="C:\Users\роман\Downloads\images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87951" y="332656"/>
            <a:ext cx="2668721" cy="176135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  <a:extLst/>
        </p:spPr>
      </p:pic>
      <p:pic>
        <p:nvPicPr>
          <p:cNvPr id="4" name="Picture 2" descr="C:\Users\роман\Downloads\images (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653136"/>
            <a:ext cx="2466975" cy="184785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xmlns="" val="337911665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332656"/>
            <a:ext cx="8424936" cy="5454134"/>
          </a:xfrm>
        </p:spPr>
        <p:txBody>
          <a:bodyPr>
            <a:normAutofit/>
          </a:bodyPr>
          <a:lstStyle/>
          <a:p>
            <a:pPr marL="0" lvl="0" indent="0" defTabSz="91440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ru-RU" sz="2400" b="1" dirty="0">
                <a:solidFill>
                  <a:srgbClr val="FF0000"/>
                </a:solidFill>
                <a:latin typeface="Arial"/>
              </a:rPr>
              <a:t>Таким образом</a:t>
            </a:r>
            <a:r>
              <a:rPr lang="ru-RU" sz="2400" b="1" dirty="0">
                <a:solidFill>
                  <a:srgbClr val="000000"/>
                </a:solidFill>
                <a:latin typeface="Arial"/>
              </a:rPr>
              <a:t>, </a:t>
            </a:r>
            <a:r>
              <a:rPr lang="ru-RU" sz="2400" dirty="0">
                <a:solidFill>
                  <a:srgbClr val="000000"/>
                </a:solidFill>
                <a:latin typeface="Arial"/>
              </a:rPr>
              <a:t>в ходе реализации проекта, направленного на формирование потребности  у детей ЗОЖ – в дошкольном учреждении и семьях была создана </a:t>
            </a:r>
            <a:r>
              <a:rPr lang="ru-RU" sz="2400" dirty="0" err="1">
                <a:solidFill>
                  <a:srgbClr val="000000"/>
                </a:solidFill>
                <a:latin typeface="Arial"/>
              </a:rPr>
              <a:t>здоровьесберегающая</a:t>
            </a:r>
            <a:r>
              <a:rPr lang="ru-RU" sz="2400" dirty="0">
                <a:solidFill>
                  <a:srgbClr val="000000"/>
                </a:solidFill>
                <a:latin typeface="Arial"/>
              </a:rPr>
              <a:t> среда, способствующая полноценному и гармоничному развитию ребёнка, формированию потребности быть здоровым.
В процессе совместной деятельности между детьми и родителями сложились доверительные отношения, что позитивно отразилось на эмоциональном состоянии всех участников проекта и на работе  дошкольного  учреждения.</a:t>
            </a:r>
            <a:endParaRPr lang="ru-RU" dirty="0">
              <a:solidFill>
                <a:prstClr val="black"/>
              </a:solidFill>
              <a:latin typeface="Arial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713357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09314779"/>
              </p:ext>
            </p:extLst>
          </p:nvPr>
        </p:nvGraphicFramePr>
        <p:xfrm>
          <a:off x="161408" y="332656"/>
          <a:ext cx="8803080" cy="74640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8204"/>
                <a:gridCol w="2988204"/>
                <a:gridCol w="2826672"/>
              </a:tblGrid>
              <a:tr h="144438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0099"/>
                          </a:solidFill>
                        </a:rPr>
                        <a:t>Работа с детьми</a:t>
                      </a:r>
                      <a:endParaRPr lang="ru-RU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0099"/>
                          </a:solidFill>
                        </a:rPr>
                        <a:t>Работа с родителями</a:t>
                      </a:r>
                      <a:endParaRPr lang="ru-RU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0099"/>
                          </a:solidFill>
                        </a:rPr>
                        <a:t>Организационные вопросы</a:t>
                      </a:r>
                      <a:endParaRPr lang="ru-RU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630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1" u="none" spc="12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Ежедневная профилактическая работа</a:t>
                      </a:r>
                      <a:endParaRPr lang="ru-RU" sz="1400" i="1" u="none" dirty="0" smtClean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pc="12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•</a:t>
                      </a:r>
                      <a:r>
                        <a:rPr lang="ru-RU" sz="1800" spc="12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Профилактическая гимнастика (дыхательная, улучшение осанки, плоскостопия,) </a:t>
                      </a:r>
                      <a:endParaRPr lang="ru-RU" sz="1600" dirty="0" smtClean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pc="12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•	</a:t>
                      </a:r>
                      <a:r>
                        <a:rPr lang="ru-RU" sz="1800" spc="12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Гимнастика пробуждения, дорожка «здоровья» </a:t>
                      </a:r>
                      <a:endParaRPr lang="ru-RU" sz="1600" dirty="0" smtClean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дневной сон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бодрящая гимнастика: сочетание воздушной ванны с физическими упражнениями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pc="12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  <a:endParaRPr lang="ru-RU" sz="1600" dirty="0" smtClean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2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 </a:t>
                      </a:r>
                      <a:endParaRPr lang="ru-RU" sz="16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i="1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Выставка познавательной литературы по физическому развитию детей и укреплению здоровья детского организма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400" dirty="0" err="1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Доскин</a:t>
                      </a:r>
                      <a:r>
                        <a:rPr lang="ru-RU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 В.А., Голубева «Растем здоровыми»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Вавилова Е.И. «Укрепляйте здоровье детей»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400" dirty="0" err="1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Гомшина</a:t>
                      </a:r>
                      <a:r>
                        <a:rPr lang="ru-RU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 Н.С., </a:t>
                      </a:r>
                      <a:r>
                        <a:rPr lang="ru-RU" sz="1400" dirty="0" err="1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Шумова</a:t>
                      </a:r>
                      <a:r>
                        <a:rPr lang="ru-RU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 И.М. «Воспитание основ здорового образа жизни малышей»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Баркан А.И. «Волшебная сила воды» Санкт Петербург сборник</a:t>
                      </a:r>
                    </a:p>
                    <a:p>
                      <a:endParaRPr lang="ru-RU" sz="1400" dirty="0"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Изготовление</a:t>
                      </a:r>
                      <a:r>
                        <a:rPr lang="ru-RU" sz="180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игрушек, демонстрационного и раздаточного материала, в соответствии с темой проекта;</a:t>
                      </a:r>
                      <a:endParaRPr lang="ru-RU" sz="2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использование в работе мультимедийные презентации;</a:t>
                      </a:r>
                      <a:endParaRPr lang="ru-RU" sz="2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изготовление пособий для занятий и декораций для развлечения;</a:t>
                      </a:r>
                      <a:endParaRPr lang="ru-RU" sz="2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8670065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734700132"/>
              </p:ext>
            </p:extLst>
          </p:nvPr>
        </p:nvGraphicFramePr>
        <p:xfrm>
          <a:off x="251520" y="260648"/>
          <a:ext cx="8784976" cy="6408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2622"/>
                <a:gridCol w="2962622"/>
                <a:gridCol w="2859732"/>
              </a:tblGrid>
              <a:tr h="50977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8989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1" u="none" spc="12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БЕСЕДЫ:</a:t>
                      </a:r>
                      <a:endParaRPr lang="ru-RU" sz="1400" i="1" u="none" dirty="0" smtClean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pc="12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•        </a:t>
                      </a:r>
                      <a:r>
                        <a:rPr lang="ru-RU" sz="1600" spc="12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Общение</a:t>
                      </a:r>
                      <a:r>
                        <a:rPr lang="ru-RU" sz="1600" spc="120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spc="12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«Чтоб здоровым быть всегда, нужно заниматься!».</a:t>
                      </a:r>
                      <a:r>
                        <a:rPr lang="ru-RU" sz="1600" u="sng" spc="12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4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12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•	«Витамины я люблю - быть здоровым я хочу». </a:t>
                      </a:r>
                      <a:endParaRPr lang="ru-RU" sz="14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12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•	"Беседа о здоровье, о чистоте"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12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•	Беседа «Витамины. Которые мы  вырастили на детсадовском огороде»</a:t>
                      </a:r>
                      <a:endParaRPr lang="ru-RU" sz="14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12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•	Беседа-игра, включающая прибаутки, используемые при мытье рук умывании (</a:t>
                      </a:r>
                      <a:r>
                        <a:rPr lang="ru-RU" sz="1600" spc="12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потешки</a:t>
                      </a:r>
                      <a:r>
                        <a:rPr lang="ru-RU" sz="1600" spc="12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 </a:t>
                      </a:r>
                      <a:endParaRPr lang="ru-RU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i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Консультации: для родителей:</a:t>
                      </a:r>
                      <a:endParaRPr lang="ru-RU" sz="1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«Хорошо ходить босиком»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«О соблюдении режима»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«Солнце, воздух и вода - наши лучшие друзья»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«Игра в жизни ребенка»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«Занимайся гимнастикой по утрам»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«Полезно - не полезно»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«Плохо - хорошо»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«Чистота и здоровье»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«Личная гигиена»</a:t>
                      </a:r>
                    </a:p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Times New Roman"/>
                          <a:cs typeface="Times New Roman"/>
                        </a:rPr>
                        <a:t>оформление выставок детских работ.</a:t>
                      </a:r>
                      <a:endParaRPr kumimoji="0" lang="ru-RU" sz="2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Times New Roman"/>
                          <a:cs typeface="Times New Roman"/>
                        </a:rPr>
                        <a:t>плакат «Мы за здоровый образ жизни»</a:t>
                      </a:r>
                      <a:endParaRPr kumimoji="0" lang="ru-RU" sz="2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изготовление печатных консультаций по темам: , «Чтобы зубки не болели»,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Подбор пословиц и поговорок о здоровье</a:t>
                      </a:r>
                      <a:endParaRPr lang="ru-RU" sz="2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Плакат «Здоровый выходной в моей семье»</a:t>
                      </a:r>
                      <a:endParaRPr lang="ru-RU" sz="2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3319116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834302992"/>
              </p:ext>
            </p:extLst>
          </p:nvPr>
        </p:nvGraphicFramePr>
        <p:xfrm>
          <a:off x="107504" y="116631"/>
          <a:ext cx="8784976" cy="6627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328"/>
                <a:gridCol w="3240360"/>
                <a:gridCol w="2592288"/>
              </a:tblGrid>
              <a:tr h="36438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8959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u="none" spc="12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Игры:</a:t>
                      </a:r>
                      <a:endParaRPr lang="ru-RU" sz="1600" i="1" u="none" dirty="0" smtClean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pc="12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1" i="1" spc="120" dirty="0" smtClean="0">
                          <a:solidFill>
                            <a:srgbClr val="993366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Сюжетно ролевые игры</a:t>
                      </a:r>
                      <a:r>
                        <a:rPr lang="ru-RU" sz="1600" b="1" i="1" spc="12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r>
                        <a:rPr lang="ru-RU" sz="1600" spc="12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spc="12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«Поликлиника», «Аптека», «Овощной  магазин», «Семья».</a:t>
                      </a:r>
                      <a:endParaRPr lang="ru-RU" sz="16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pc="12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1" i="1" spc="120" dirty="0" smtClean="0">
                          <a:solidFill>
                            <a:srgbClr val="993366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Дидактические игры: </a:t>
                      </a:r>
                      <a:endParaRPr lang="ru-RU" sz="14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Что  лишнее</a:t>
                      </a:r>
                      <a:endParaRPr lang="ru-RU" sz="14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Кукла заболела</a:t>
                      </a:r>
                      <a:endParaRPr lang="ru-RU" sz="14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Вершки и корешки</a:t>
                      </a:r>
                      <a:endParaRPr lang="ru-RU" sz="14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Овощи и фрукты</a:t>
                      </a:r>
                      <a:endParaRPr lang="ru-RU" sz="14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Узнай на вкус</a:t>
                      </a:r>
                      <a:endParaRPr lang="ru-RU" sz="14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Мяч в ворота  (на  дыхание)</a:t>
                      </a:r>
                      <a:endParaRPr lang="ru-RU" sz="14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Огород</a:t>
                      </a:r>
                      <a:endParaRPr lang="ru-RU" sz="14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Угадай, какой овощ</a:t>
                      </a: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Вылечим Мишутку</a:t>
                      </a: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000"/>
                        <a:buFont typeface="Symbol"/>
                        <a:buNone/>
                        <a:tabLst>
                          <a:tab pos="457200" algn="l"/>
                        </a:tabLst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endParaRPr lang="ru-RU" sz="14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«О здоровой пище»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«Кто спортом занимается»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Презентация проекта</a:t>
                      </a:r>
                      <a:r>
                        <a:rPr lang="ru-RU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br>
                        <a:rPr lang="ru-RU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</a:br>
                      <a:r>
                        <a:rPr lang="ru-RU" sz="1800" i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Спортивно – музыкальный досуг «Шёл медведь по лесу» </a:t>
                      </a:r>
                      <a:r>
                        <a:rPr lang="ru-RU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/>
                      </a:r>
                      <a:br>
                        <a:rPr lang="ru-RU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</a:br>
                      <a:r>
                        <a:rPr lang="ru-RU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Цель: пропаганда здорового образа жизни. Активное привлечение родителей к совместной деятельности с детьми в играх, эстафетах.</a:t>
                      </a:r>
                    </a:p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6438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7818435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6320238"/>
              </p:ext>
            </p:extLst>
          </p:nvPr>
        </p:nvGraphicFramePr>
        <p:xfrm>
          <a:off x="467544" y="260649"/>
          <a:ext cx="8496300" cy="61926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2100"/>
                <a:gridCol w="2832100"/>
                <a:gridCol w="2832100"/>
              </a:tblGrid>
              <a:tr h="21602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8269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u="none" spc="12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Рассматривание иллюстраций о здоровье</a:t>
                      </a:r>
                      <a:endParaRPr lang="ru-RU" sz="1400" i="0" u="none" dirty="0" smtClean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u="none" spc="12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Заучивание  пословиц, поговорок </a:t>
                      </a:r>
                      <a:endParaRPr lang="ru-RU" sz="1400" i="0" u="none" dirty="0" smtClean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819150" algn="l"/>
                        </a:tabLst>
                      </a:pPr>
                      <a:r>
                        <a:rPr lang="ru-RU" sz="1600" spc="12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К.Чуковский</a:t>
                      </a:r>
                      <a:r>
                        <a:rPr lang="ru-RU" sz="1600" spc="12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 «</a:t>
                      </a:r>
                      <a:r>
                        <a:rPr lang="ru-RU" sz="1600" spc="12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Мойдодыр</a:t>
                      </a:r>
                      <a:r>
                        <a:rPr lang="ru-RU" sz="1600" spc="12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»,</a:t>
                      </a:r>
                      <a:endParaRPr lang="ru-RU" sz="1400" dirty="0" smtClean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819150" algn="l"/>
                        </a:tabLst>
                      </a:pPr>
                      <a:r>
                        <a:rPr lang="ru-RU" sz="1600" dirty="0" err="1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С.Маршак</a:t>
                      </a:r>
                      <a:r>
                        <a:rPr lang="ru-RU" sz="16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 «Сказка о глупом мышонке»</a:t>
                      </a:r>
                      <a:endParaRPr lang="ru-RU" sz="1400" dirty="0" smtClean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819150" algn="l"/>
                        </a:tabLst>
                      </a:pPr>
                      <a:r>
                        <a:rPr lang="ru-RU" sz="16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 err="1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Н.Павлова</a:t>
                      </a:r>
                      <a:r>
                        <a:rPr lang="ru-RU" sz="16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 «Земляничка»</a:t>
                      </a:r>
                      <a:endParaRPr lang="ru-RU" sz="1400" dirty="0" smtClean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819150" algn="l"/>
                        </a:tabLst>
                      </a:pPr>
                      <a:r>
                        <a:rPr lang="ru-RU" sz="1600" spc="12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И.Токмакова</a:t>
                      </a:r>
                      <a:r>
                        <a:rPr lang="ru-RU" sz="1600" spc="12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 «Купите  лук»</a:t>
                      </a:r>
                      <a:endParaRPr lang="ru-RU" sz="1400" dirty="0" smtClean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819150" algn="l"/>
                        </a:tabLst>
                      </a:pPr>
                      <a:r>
                        <a:rPr lang="ru-RU" sz="1600" spc="12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Г. Остер «Хорошо  спрятанная  конфета»</a:t>
                      </a:r>
                      <a:endParaRPr lang="ru-RU" sz="1400" dirty="0" smtClean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819150" algn="l"/>
                        </a:tabLst>
                      </a:pPr>
                      <a:r>
                        <a:rPr lang="ru-RU" sz="1600" spc="12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Песенки</a:t>
                      </a:r>
                      <a:endParaRPr lang="ru-RU" sz="1400" dirty="0" smtClean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819150" algn="l"/>
                        </a:tabLst>
                      </a:pPr>
                      <a:r>
                        <a:rPr lang="ru-RU" sz="1600" spc="12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Потешки</a:t>
                      </a:r>
                      <a:endParaRPr lang="ru-RU" sz="1400" dirty="0" smtClean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819150" algn="l"/>
                        </a:tabLst>
                      </a:pPr>
                      <a:r>
                        <a:rPr lang="ru-RU" sz="1600" spc="12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Пословицы</a:t>
                      </a:r>
                      <a:endParaRPr lang="ru-RU" sz="1400" dirty="0" smtClean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endParaRPr lang="ru-RU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226523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67544" y="260648"/>
            <a:ext cx="8352927" cy="1800200"/>
          </a:xfrm>
        </p:spPr>
        <p:txBody>
          <a:bodyPr/>
          <a:lstStyle/>
          <a:p>
            <a:pPr algn="ctr"/>
            <a:r>
              <a:rPr lang="ru-RU" sz="1600" dirty="0" smtClean="0">
                <a:solidFill>
                  <a:srgbClr val="0000FF"/>
                </a:solidFill>
              </a:rPr>
              <a:t>Муниципальное казенное дошкольное образовательное учреждение Детский сад №12</a:t>
            </a:r>
            <a:br>
              <a:rPr lang="ru-RU" sz="1600" dirty="0" smtClean="0">
                <a:solidFill>
                  <a:srgbClr val="0000FF"/>
                </a:solidFill>
              </a:rPr>
            </a:br>
            <a:r>
              <a:rPr lang="ru-RU" sz="3600" dirty="0" smtClean="0">
                <a:solidFill>
                  <a:srgbClr val="0000FF"/>
                </a:solidFill>
              </a:rPr>
              <a:t>Проект   </a:t>
            </a:r>
            <a:br>
              <a:rPr lang="ru-RU" sz="3600" dirty="0" smtClean="0">
                <a:solidFill>
                  <a:srgbClr val="0000FF"/>
                </a:solidFill>
              </a:rPr>
            </a:br>
            <a:r>
              <a:rPr lang="ru-RU" b="1" dirty="0" smtClean="0">
                <a:solidFill>
                  <a:srgbClr val="000099"/>
                </a:solidFill>
                <a:latin typeface="Calibri"/>
                <a:cs typeface="+mj-cs"/>
              </a:rPr>
              <a:t>Здоровьесберегающие технологии </a:t>
            </a:r>
            <a:br>
              <a:rPr lang="ru-RU" b="1" dirty="0" smtClean="0">
                <a:solidFill>
                  <a:srgbClr val="000099"/>
                </a:solidFill>
                <a:latin typeface="Calibri"/>
                <a:cs typeface="+mj-cs"/>
              </a:rPr>
            </a:br>
            <a:r>
              <a:rPr lang="ru-RU" b="1" dirty="0" smtClean="0">
                <a:solidFill>
                  <a:srgbClr val="000099"/>
                </a:solidFill>
                <a:latin typeface="Calibri"/>
                <a:cs typeface="+mj-cs"/>
              </a:rPr>
              <a:t>в 1 «Б младшей группе</a:t>
            </a:r>
            <a:endParaRPr lang="ru-RU" sz="3600" dirty="0">
              <a:solidFill>
                <a:srgbClr val="000099"/>
              </a:solidFill>
            </a:endParaRPr>
          </a:p>
        </p:txBody>
      </p:sp>
      <p:sp>
        <p:nvSpPr>
          <p:cNvPr id="7" name="Подзаголовок 6"/>
          <p:cNvSpPr>
            <a:spLocks noGrp="1"/>
          </p:cNvSpPr>
          <p:nvPr>
            <p:ph type="body" idx="1"/>
          </p:nvPr>
        </p:nvSpPr>
        <p:spPr>
          <a:xfrm>
            <a:off x="1009442" y="2492896"/>
            <a:ext cx="7667013" cy="3672408"/>
          </a:xfrm>
        </p:spPr>
        <p:txBody>
          <a:bodyPr>
            <a:normAutofit/>
          </a:bodyPr>
          <a:lstStyle/>
          <a:p>
            <a:pPr algn="ctr"/>
            <a:r>
              <a:rPr lang="ru-RU" sz="4400" b="1" i="1" spc="-30" dirty="0" smtClean="0">
                <a:solidFill>
                  <a:srgbClr val="FF0000"/>
                </a:solidFill>
                <a:latin typeface="Times New Roman"/>
                <a:ea typeface="Times New Roman"/>
              </a:rPr>
              <a:t>«</a:t>
            </a:r>
            <a:r>
              <a:rPr lang="ru-RU" sz="4400" b="1" i="1" spc="-30" dirty="0">
                <a:solidFill>
                  <a:srgbClr val="FF0000"/>
                </a:solidFill>
                <a:latin typeface="Times New Roman"/>
                <a:ea typeface="Times New Roman"/>
              </a:rPr>
              <a:t>Если хочешь быть здоров</a:t>
            </a:r>
            <a:r>
              <a:rPr lang="ru-RU" sz="4400" b="1" i="1" spc="-30" dirty="0" smtClean="0">
                <a:solidFill>
                  <a:srgbClr val="FF0000"/>
                </a:solidFill>
                <a:latin typeface="Times New Roman"/>
                <a:ea typeface="Times New Roman"/>
              </a:rPr>
              <a:t>!»</a:t>
            </a:r>
          </a:p>
          <a:p>
            <a:pPr algn="ctr"/>
            <a:r>
              <a:rPr lang="ru-RU" sz="1600" i="1" spc="-30" dirty="0" smtClean="0">
                <a:solidFill>
                  <a:schemeClr val="tx1"/>
                </a:solidFill>
                <a:latin typeface="Times New Roman"/>
                <a:ea typeface="Times New Roman"/>
              </a:rPr>
              <a:t>                                                                                                                 </a:t>
            </a:r>
          </a:p>
          <a:p>
            <a:pPr algn="ctr"/>
            <a:endParaRPr lang="ru-RU" sz="1600" i="1" spc="-30" dirty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algn="ctr"/>
            <a:endParaRPr lang="ru-RU" sz="1600" i="1" spc="-30" dirty="0" smtClean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algn="ctr"/>
            <a:r>
              <a:rPr lang="ru-RU" sz="1600" i="1" spc="-3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1600" i="1" spc="-30" dirty="0" smtClean="0">
                <a:solidFill>
                  <a:schemeClr val="tx1"/>
                </a:solidFill>
                <a:latin typeface="Times New Roman"/>
                <a:ea typeface="Times New Roman"/>
              </a:rPr>
              <a:t>                                                                                                </a:t>
            </a:r>
            <a:endParaRPr lang="ru-RU" sz="1600" i="1" dirty="0">
              <a:solidFill>
                <a:schemeClr val="tx1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356992"/>
            <a:ext cx="4680520" cy="3312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5681656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0649"/>
            <a:ext cx="8496945" cy="792087"/>
          </a:xfrm>
        </p:spPr>
        <p:txBody>
          <a:bodyPr/>
          <a:lstStyle/>
          <a:p>
            <a:pPr algn="ctr"/>
            <a:r>
              <a:rPr lang="ru-RU" i="1" dirty="0" smtClean="0">
                <a:solidFill>
                  <a:srgbClr val="FF0000"/>
                </a:solidFill>
              </a:rPr>
              <a:t>Актуальность проекта</a:t>
            </a:r>
            <a:endParaRPr lang="ru-RU" i="1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124744"/>
            <a:ext cx="8424936" cy="5472608"/>
          </a:xfrm>
        </p:spPr>
        <p:txBody>
          <a:bodyPr>
            <a:normAutofit fontScale="70000" lnSpcReduction="20000"/>
          </a:bodyPr>
          <a:lstStyle/>
          <a:p>
            <a:pPr lvl="0" algn="l" defTabSz="914400">
              <a:spcBef>
                <a:spcPts val="0"/>
              </a:spcBef>
              <a:spcAft>
                <a:spcPts val="0"/>
              </a:spcAft>
              <a:buClrTx/>
            </a:pPr>
            <a:r>
              <a:rPr lang="ru-RU" sz="3400" dirty="0">
                <a:solidFill>
                  <a:srgbClr val="000099"/>
                </a:solidFill>
                <a:latin typeface="+mj-lt"/>
              </a:rPr>
              <a:t>В настоящее время особую актуальность имеет проблема состояния здоровья и физического развития детей дошкольного возраста. </a:t>
            </a:r>
            <a:endParaRPr lang="ru-RU" sz="3400" dirty="0" smtClean="0">
              <a:solidFill>
                <a:srgbClr val="000099"/>
              </a:solidFill>
              <a:latin typeface="+mj-lt"/>
            </a:endParaRPr>
          </a:p>
          <a:p>
            <a:pPr lvl="0" algn="l" defTabSz="914400">
              <a:spcBef>
                <a:spcPts val="0"/>
              </a:spcBef>
              <a:spcAft>
                <a:spcPts val="0"/>
              </a:spcAft>
              <a:buClrTx/>
            </a:pPr>
            <a:r>
              <a:rPr lang="ru-RU" sz="3400" dirty="0" smtClean="0">
                <a:solidFill>
                  <a:srgbClr val="000099"/>
                </a:solidFill>
                <a:latin typeface="+mj-lt"/>
              </a:rPr>
              <a:t>Сохранение </a:t>
            </a:r>
            <a:r>
              <a:rPr lang="ru-RU" sz="3400" dirty="0">
                <a:solidFill>
                  <a:srgbClr val="000099"/>
                </a:solidFill>
                <a:latin typeface="+mj-lt"/>
              </a:rPr>
              <a:t>и укрепление здоровья подрастающего поколения превращается сейчас в первоочередную социальную проблему. </a:t>
            </a:r>
            <a:r>
              <a:rPr lang="ru-RU" sz="3400" dirty="0" smtClean="0">
                <a:solidFill>
                  <a:srgbClr val="000099"/>
                </a:solidFill>
                <a:latin typeface="+mj-lt"/>
              </a:rPr>
              <a:t>Проблемы </a:t>
            </a:r>
            <a:r>
              <a:rPr lang="ru-RU" sz="3400" dirty="0">
                <a:solidFill>
                  <a:srgbClr val="000099"/>
                </a:solidFill>
                <a:latin typeface="+mj-lt"/>
              </a:rPr>
              <a:t>детского здоровья нуждаются в новых подходах, доверительных  отношений сотрудников </a:t>
            </a:r>
            <a:r>
              <a:rPr lang="ru-RU" sz="3400" dirty="0" smtClean="0">
                <a:solidFill>
                  <a:srgbClr val="000099"/>
                </a:solidFill>
                <a:latin typeface="+mj-lt"/>
              </a:rPr>
              <a:t>детского сада  </a:t>
            </a:r>
            <a:r>
              <a:rPr lang="ru-RU" sz="3400" dirty="0">
                <a:solidFill>
                  <a:srgbClr val="000099"/>
                </a:solidFill>
                <a:latin typeface="+mj-lt"/>
              </a:rPr>
              <a:t>с родителями.</a:t>
            </a:r>
          </a:p>
          <a:p>
            <a:pPr lvl="0" algn="l" defTabSz="914400">
              <a:spcBef>
                <a:spcPts val="0"/>
              </a:spcBef>
              <a:spcAft>
                <a:spcPts val="0"/>
              </a:spcAft>
              <a:buClrTx/>
            </a:pPr>
            <a:r>
              <a:rPr lang="ru-RU" sz="3400" dirty="0">
                <a:solidFill>
                  <a:srgbClr val="000099"/>
                </a:solidFill>
                <a:latin typeface="+mj-lt"/>
              </a:rPr>
              <a:t>Таким образом, с одной стороны объединить работу </a:t>
            </a:r>
            <a:r>
              <a:rPr lang="ru-RU" sz="3400" dirty="0" smtClean="0">
                <a:solidFill>
                  <a:srgbClr val="000099"/>
                </a:solidFill>
                <a:latin typeface="+mj-lt"/>
              </a:rPr>
              <a:t>воспитателей, </a:t>
            </a:r>
            <a:r>
              <a:rPr lang="ru-RU" sz="3400" dirty="0">
                <a:solidFill>
                  <a:srgbClr val="000099"/>
                </a:solidFill>
                <a:latin typeface="+mj-lt"/>
              </a:rPr>
              <a:t>психологов и родителей, с другой стороны все действия  выполнять системно, что в дальнейшем будет способствовать укреплению и развитию здоровья детей. Отсутствие целенаправленной, системной работы привели  к выбору темы проекта.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dirty="0">
                <a:latin typeface="Calibri"/>
                <a:ea typeface="Calibri"/>
                <a:cs typeface="Times New Roman"/>
              </a:rPr>
              <a:t>	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2038986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9442" y="332657"/>
            <a:ext cx="7117180" cy="504055"/>
          </a:xfrm>
        </p:spPr>
        <p:txBody>
          <a:bodyPr/>
          <a:lstStyle/>
          <a:p>
            <a:r>
              <a:rPr lang="ru-RU" sz="3200" i="1" dirty="0" smtClean="0">
                <a:solidFill>
                  <a:srgbClr val="FF0000"/>
                </a:solidFill>
              </a:rPr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141633"/>
            <a:ext cx="7117180" cy="5716367"/>
          </a:xfrm>
        </p:spPr>
        <p:txBody>
          <a:bodyPr>
            <a:normAutofit/>
          </a:bodyPr>
          <a:lstStyle/>
          <a:p>
            <a:r>
              <a:rPr lang="es-ES" sz="2800" dirty="0" smtClean="0">
                <a:solidFill>
                  <a:srgbClr val="FF0000"/>
                </a:solidFill>
                <a:latin typeface="Arial"/>
              </a:rPr>
              <a:t>По продолжительности- </a:t>
            </a:r>
            <a:r>
              <a:rPr lang="ru-RU" sz="2800" dirty="0" smtClean="0">
                <a:solidFill>
                  <a:srgbClr val="000099"/>
                </a:solidFill>
                <a:latin typeface="Arial"/>
              </a:rPr>
              <a:t>краткосрочный (две недели)</a:t>
            </a:r>
            <a:r>
              <a:rPr lang="es-ES" sz="2800" dirty="0">
                <a:solidFill>
                  <a:srgbClr val="000099"/>
                </a:solidFill>
                <a:latin typeface="Arial"/>
              </a:rPr>
              <a:t>
</a:t>
            </a:r>
            <a:r>
              <a:rPr lang="es-ES" sz="2800" dirty="0">
                <a:solidFill>
                  <a:srgbClr val="000000"/>
                </a:solidFill>
                <a:latin typeface="Arial"/>
              </a:rPr>
              <a:t>
</a:t>
            </a:r>
            <a:r>
              <a:rPr lang="es-ES" sz="2800" dirty="0">
                <a:solidFill>
                  <a:srgbClr val="FF0000"/>
                </a:solidFill>
                <a:latin typeface="Arial"/>
              </a:rPr>
              <a:t>По</a:t>
            </a:r>
            <a:r>
              <a:rPr lang="es-ES" sz="2800" dirty="0">
                <a:solidFill>
                  <a:srgbClr val="000099"/>
                </a:solidFill>
                <a:latin typeface="Arial"/>
              </a:rPr>
              <a:t> </a:t>
            </a:r>
            <a:r>
              <a:rPr lang="es-ES" sz="2800" dirty="0" smtClean="0">
                <a:solidFill>
                  <a:srgbClr val="FF0000"/>
                </a:solidFill>
                <a:latin typeface="Arial"/>
              </a:rPr>
              <a:t>содержанию</a:t>
            </a:r>
            <a:r>
              <a:rPr lang="es-ES" sz="2800" dirty="0" smtClean="0">
                <a:solidFill>
                  <a:srgbClr val="000099"/>
                </a:solidFill>
                <a:latin typeface="Arial"/>
              </a:rPr>
              <a:t>:</a:t>
            </a:r>
            <a:r>
              <a:rPr lang="ru-RU" sz="2800" dirty="0">
                <a:solidFill>
                  <a:srgbClr val="000099"/>
                </a:solidFill>
                <a:latin typeface="Arial"/>
              </a:rPr>
              <a:t>Практико-ориентированный </a:t>
            </a:r>
            <a:r>
              <a:rPr lang="es-ES" sz="2800" dirty="0">
                <a:solidFill>
                  <a:srgbClr val="000099"/>
                </a:solidFill>
                <a:latin typeface="Arial"/>
              </a:rPr>
              <a:t>
</a:t>
            </a:r>
            <a:r>
              <a:rPr lang="es-ES" sz="2800" dirty="0">
                <a:solidFill>
                  <a:srgbClr val="000000"/>
                </a:solidFill>
                <a:latin typeface="Arial"/>
              </a:rPr>
              <a:t>
</a:t>
            </a:r>
            <a:r>
              <a:rPr lang="es-ES" sz="2800" dirty="0">
                <a:solidFill>
                  <a:srgbClr val="FF0000"/>
                </a:solidFill>
                <a:latin typeface="Arial"/>
              </a:rPr>
              <a:t>Участники проекта</a:t>
            </a:r>
            <a:r>
              <a:rPr lang="es-ES" sz="2800" dirty="0">
                <a:solidFill>
                  <a:srgbClr val="000099"/>
                </a:solidFill>
                <a:latin typeface="Arial"/>
              </a:rPr>
              <a:t>: дети, </a:t>
            </a:r>
            <a:r>
              <a:rPr lang="ru-RU" sz="2800" dirty="0" smtClean="0">
                <a:solidFill>
                  <a:srgbClr val="000099"/>
                </a:solidFill>
                <a:latin typeface="Arial"/>
              </a:rPr>
              <a:t>воспитатели</a:t>
            </a:r>
            <a:r>
              <a:rPr lang="es-ES" sz="2800" dirty="0" smtClean="0">
                <a:solidFill>
                  <a:srgbClr val="000099"/>
                </a:solidFill>
                <a:latin typeface="Arial"/>
              </a:rPr>
              <a:t>, родители</a:t>
            </a:r>
            <a:endParaRPr lang="ru-RU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547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99592" y="2420888"/>
            <a:ext cx="7125113" cy="924475"/>
          </a:xfrm>
        </p:spPr>
        <p:txBody>
          <a:bodyPr/>
          <a:lstStyle/>
          <a:p>
            <a:r>
              <a:rPr lang="es-ES" sz="1400" b="1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s-ES" sz="3600" b="1" dirty="0">
                <a:solidFill>
                  <a:srgbClr val="FF0000"/>
                </a:solidFill>
                <a:latin typeface="Times New Roman"/>
              </a:rPr>
              <a:t>Этапы реализации проекта
</a:t>
            </a:r>
            <a:r>
              <a:rPr lang="es-ES" sz="1400" dirty="0">
                <a:solidFill>
                  <a:srgbClr val="000000"/>
                </a:solidFill>
                <a:latin typeface="Arial"/>
              </a:rPr>
              <a:t>
</a:t>
            </a:r>
            <a:r>
              <a:rPr lang="es-ES" sz="2800" b="1" dirty="0">
                <a:solidFill>
                  <a:srgbClr val="000000"/>
                </a:solidFill>
                <a:latin typeface="Times New Roman"/>
              </a:rPr>
              <a:t>1 этап:</a:t>
            </a:r>
            <a:r>
              <a:rPr lang="es-ES" sz="2800" dirty="0">
                <a:solidFill>
                  <a:srgbClr val="000000"/>
                </a:solidFill>
                <a:latin typeface="Times New Roman"/>
              </a:rPr>
              <a:t> </a:t>
            </a:r>
            <a:r>
              <a:rPr lang="es-ES" b="1" dirty="0" smtClean="0">
                <a:solidFill>
                  <a:srgbClr val="000000"/>
                </a:solidFill>
                <a:latin typeface="Times New Roman"/>
              </a:rPr>
              <a:t>подготовительны</a:t>
            </a:r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й</a:t>
            </a:r>
            <a:r>
              <a:rPr lang="es-ES" b="1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ru-RU" dirty="0" smtClean="0">
                <a:solidFill>
                  <a:srgbClr val="000000"/>
                </a:solidFill>
                <a:latin typeface="Times New Roman"/>
              </a:rPr>
            </a:b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-в</a:t>
            </a:r>
            <a:r>
              <a:rPr lang="es-ES" dirty="0" smtClean="0">
                <a:solidFill>
                  <a:srgbClr val="000000"/>
                </a:solidFill>
                <a:latin typeface="Times New Roman"/>
              </a:rPr>
              <a:t>ыявление </a:t>
            </a:r>
            <a:r>
              <a:rPr lang="es-ES" dirty="0">
                <a:solidFill>
                  <a:srgbClr val="000000"/>
                </a:solidFill>
                <a:latin typeface="Times New Roman"/>
              </a:rPr>
              <a:t>проблемы.
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-</a:t>
            </a:r>
            <a:r>
              <a:rPr lang="es-ES" dirty="0" smtClean="0">
                <a:solidFill>
                  <a:srgbClr val="000000"/>
                </a:solidFill>
                <a:latin typeface="Times New Roman"/>
              </a:rPr>
              <a:t>формирование </a:t>
            </a:r>
            <a:r>
              <a:rPr lang="es-ES" dirty="0">
                <a:solidFill>
                  <a:srgbClr val="000000"/>
                </a:solidFill>
                <a:latin typeface="Times New Roman"/>
              </a:rPr>
              <a:t>проблемы;
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-</a:t>
            </a:r>
            <a:r>
              <a:rPr lang="es-ES" dirty="0" smtClean="0">
                <a:solidFill>
                  <a:srgbClr val="000000"/>
                </a:solidFill>
                <a:latin typeface="Times New Roman"/>
              </a:rPr>
              <a:t>определение </a:t>
            </a:r>
            <a:r>
              <a:rPr lang="es-ES" dirty="0">
                <a:solidFill>
                  <a:srgbClr val="000000"/>
                </a:solidFill>
                <a:latin typeface="Times New Roman"/>
              </a:rPr>
              <a:t>задач;
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-</a:t>
            </a:r>
            <a:r>
              <a:rPr lang="es-ES" dirty="0" smtClean="0">
                <a:solidFill>
                  <a:srgbClr val="000000"/>
                </a:solidFill>
                <a:latin typeface="Times New Roman"/>
              </a:rPr>
              <a:t>анкетирование </a:t>
            </a:r>
            <a:r>
              <a:rPr lang="es-ES" dirty="0">
                <a:solidFill>
                  <a:srgbClr val="000000"/>
                </a:solidFill>
                <a:latin typeface="Times New Roman"/>
              </a:rPr>
              <a:t>родителей на тему: “Ведете ли вы здоровый образ жизни</a:t>
            </a:r>
            <a:r>
              <a:rPr lang="es-ES" dirty="0" smtClean="0">
                <a:solidFill>
                  <a:srgbClr val="000000"/>
                </a:solidFill>
                <a:latin typeface="Times New Roman"/>
              </a:rPr>
              <a:t>”</a:t>
            </a:r>
            <a:r>
              <a:rPr lang="es-ES" dirty="0">
                <a:solidFill>
                  <a:srgbClr val="000000"/>
                </a:solidFill>
                <a:latin typeface="Times New Roman"/>
              </a:rPr>
              <a:t>
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-</a:t>
            </a:r>
            <a:r>
              <a:rPr lang="es-ES" dirty="0" smtClean="0">
                <a:solidFill>
                  <a:srgbClr val="000000"/>
                </a:solidFill>
                <a:latin typeface="Times New Roman"/>
              </a:rPr>
              <a:t>изучение </a:t>
            </a:r>
            <a:r>
              <a:rPr lang="es-ES" dirty="0">
                <a:solidFill>
                  <a:srgbClr val="000000"/>
                </a:solidFill>
                <a:latin typeface="Times New Roman"/>
              </a:rPr>
              <a:t>методической литературы по данной теме.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xmlns="" val="29065730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9442" y="548680"/>
            <a:ext cx="7117180" cy="5976663"/>
          </a:xfrm>
        </p:spPr>
        <p:txBody>
          <a:bodyPr/>
          <a:lstStyle/>
          <a:p>
            <a:pPr lvl="0"/>
            <a:r>
              <a:rPr lang="ru-RU" sz="2400" dirty="0"/>
              <a:t/>
            </a:r>
            <a:br>
              <a:rPr lang="ru-RU" sz="2400" dirty="0"/>
            </a:br>
            <a:r>
              <a:rPr lang="ru-RU" sz="2400" b="1" dirty="0">
                <a:solidFill>
                  <a:srgbClr val="000000"/>
                </a:solidFill>
                <a:latin typeface="Times New Roman"/>
              </a:rPr>
              <a:t/>
            </a:r>
            <a:br>
              <a:rPr lang="ru-RU" sz="2400" b="1" dirty="0">
                <a:solidFill>
                  <a:srgbClr val="000000"/>
                </a:solidFill>
                <a:latin typeface="Times New Roman"/>
              </a:rPr>
            </a:br>
            <a:r>
              <a:rPr lang="ru-RU" sz="3600" b="1" dirty="0" smtClean="0">
                <a:solidFill>
                  <a:srgbClr val="000000"/>
                </a:solidFill>
                <a:latin typeface="Times New Roman"/>
              </a:rPr>
              <a:t>2 </a:t>
            </a:r>
            <a:r>
              <a:rPr lang="ru-RU" sz="3600" b="1" dirty="0">
                <a:solidFill>
                  <a:srgbClr val="000000"/>
                </a:solidFill>
                <a:latin typeface="Times New Roman"/>
              </a:rPr>
              <a:t>этап:</a:t>
            </a:r>
            <a:r>
              <a:rPr lang="ru-RU" sz="3600" dirty="0">
                <a:solidFill>
                  <a:srgbClr val="000000"/>
                </a:solidFill>
                <a:latin typeface="Times New Roman"/>
              </a:rPr>
              <a:t> </a:t>
            </a:r>
            <a:r>
              <a:rPr lang="ru-RU" sz="3600" dirty="0" smtClean="0">
                <a:solidFill>
                  <a:srgbClr val="000000"/>
                </a:solidFill>
                <a:latin typeface="Times New Roman"/>
              </a:rPr>
              <a:t>Основной</a:t>
            </a:r>
            <a:r>
              <a:rPr lang="ru-RU" sz="3600" dirty="0">
                <a:solidFill>
                  <a:srgbClr val="000000"/>
                </a:solidFill>
                <a:latin typeface="Times New Roman"/>
              </a:rPr>
              <a:t>. </a:t>
            </a:r>
            <a:r>
              <a:rPr lang="ru-RU" sz="2400" dirty="0">
                <a:solidFill>
                  <a:srgbClr val="000000"/>
                </a:solidFill>
                <a:latin typeface="Times New Roman"/>
              </a:rPr>
              <a:t>Организация работы над проектом:
освоение алгоритма создания проекта;
составление плана работы с родителями;
консультирование родителей по темам: “Нетрадиционные средства оздоровления детей”, 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</a:rPr>
              <a:t>“</a:t>
            </a:r>
            <a:r>
              <a:rPr lang="ru-RU" sz="2400" dirty="0">
                <a:solidFill>
                  <a:srgbClr val="000000"/>
                </a:solidFill>
                <a:latin typeface="Times New Roman"/>
              </a:rPr>
              <a:t>Пальчиковая гимнастика в системе оздоровления детей”, проведение семинара – практикума по теме: «Использование дыхательной гимнастики»;
составление плана совместных бесед с родителями;
организация 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Times New Roman"/>
              </a:rPr>
              <a:t>развлечения с активным участием родителей 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</a:rPr>
              <a:t> «Шел медведь по лесу».</a:t>
            </a:r>
            <a:r>
              <a:rPr lang="ru-RU" sz="2400" dirty="0">
                <a:solidFill>
                  <a:srgbClr val="000000"/>
                </a:solidFill>
                <a:latin typeface="Times New Roman"/>
              </a:rPr>
              <a:t>
</a:t>
            </a:r>
            <a:endParaRPr lang="ru-RU" sz="1800" dirty="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51234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692697"/>
            <a:ext cx="8568952" cy="5166102"/>
          </a:xfrm>
        </p:spPr>
        <p:txBody>
          <a:bodyPr>
            <a:normAutofit lnSpcReduction="10000"/>
          </a:bodyPr>
          <a:lstStyle/>
          <a:p>
            <a:pPr marL="0" lvl="0" indent="0" defTabSz="91440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ru-RU" sz="2800" b="1" dirty="0">
                <a:solidFill>
                  <a:srgbClr val="000000"/>
                </a:solidFill>
                <a:latin typeface="Times New Roman"/>
              </a:rPr>
              <a:t>3 этап</a:t>
            </a:r>
            <a:r>
              <a:rPr lang="ru-RU" sz="2800" dirty="0">
                <a:solidFill>
                  <a:srgbClr val="000000"/>
                </a:solidFill>
                <a:latin typeface="Times New Roman"/>
              </a:rPr>
              <a:t>: 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Заключительный</a:t>
            </a:r>
            <a:r>
              <a:rPr lang="ru-RU" sz="2800" dirty="0">
                <a:solidFill>
                  <a:srgbClr val="000000"/>
                </a:solidFill>
                <a:latin typeface="Times New Roman"/>
              </a:rPr>
              <a:t>. </a:t>
            </a:r>
            <a:endParaRPr lang="ru-RU" sz="2800" dirty="0" smtClean="0">
              <a:solidFill>
                <a:srgbClr val="000000"/>
              </a:solidFill>
              <a:latin typeface="Times New Roman"/>
            </a:endParaRPr>
          </a:p>
          <a:p>
            <a:pPr marL="0" lvl="0" indent="0" defTabSz="91440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Практическая </a:t>
            </a:r>
            <a:r>
              <a:rPr lang="ru-RU" sz="2800" dirty="0">
                <a:solidFill>
                  <a:srgbClr val="000000"/>
                </a:solidFill>
                <a:latin typeface="Times New Roman"/>
              </a:rPr>
              <a:t>деятельность по решению проблемы:
выступление с анализом проделанной работы на педагогическом часе;
презентация деятельности на общем родительском собрании по теме: “Здоровье – главная ценность в жизни”;
обмен опытом семейного воспитания по внедрению здоровье сберегающих технологий в средствах массовой информации.</a:t>
            </a:r>
            <a:r>
              <a:rPr lang="ru-RU" sz="4400" dirty="0">
                <a:solidFill>
                  <a:srgbClr val="000000"/>
                </a:solidFill>
                <a:latin typeface="Times New Roman"/>
              </a:rPr>
              <a:t>
</a:t>
            </a:r>
            <a:endParaRPr lang="ru-RU" dirty="0">
              <a:solidFill>
                <a:prstClr val="black"/>
              </a:solidFill>
              <a:latin typeface="Arial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906148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692696"/>
            <a:ext cx="8530171" cy="5166103"/>
          </a:xfrm>
        </p:spPr>
        <p:txBody>
          <a:bodyPr>
            <a:normAutofit fontScale="92500"/>
          </a:bodyPr>
          <a:lstStyle/>
          <a:p>
            <a:pPr marL="0" lvl="0" indent="0" algn="ctr" defTabSz="91440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ru-RU" sz="3600" b="1" dirty="0" smtClean="0">
                <a:solidFill>
                  <a:srgbClr val="FF0000"/>
                </a:solidFill>
                <a:latin typeface="Times New Roman"/>
              </a:rPr>
              <a:t>Прогнозируемый результат </a:t>
            </a:r>
            <a:r>
              <a:rPr lang="ru-RU" sz="3600" b="1" dirty="0">
                <a:solidFill>
                  <a:srgbClr val="FF0000"/>
                </a:solidFill>
                <a:latin typeface="Times New Roman"/>
              </a:rPr>
              <a:t>проекта</a:t>
            </a:r>
            <a:endParaRPr lang="ru-RU" dirty="0">
              <a:solidFill>
                <a:prstClr val="black"/>
              </a:solidFill>
              <a:latin typeface="Arial"/>
            </a:endParaRPr>
          </a:p>
          <a:p>
            <a:pPr marL="0" lvl="0" indent="0" defTabSz="914400">
              <a:spcBef>
                <a:spcPts val="0"/>
              </a:spcBef>
              <a:spcAft>
                <a:spcPts val="0"/>
              </a:spcAft>
              <a:buClrTx/>
              <a:buFont typeface="Wingdings" charset="2"/>
              <a:buChar char=""/>
            </a:pPr>
            <a:r>
              <a:rPr lang="ru-RU" sz="2800" dirty="0">
                <a:solidFill>
                  <a:srgbClr val="000000"/>
                </a:solidFill>
                <a:latin typeface="Times New Roman"/>
              </a:rPr>
              <a:t> Повышение интереса детей к физическим упражнениям </a:t>
            </a:r>
            <a:endParaRPr lang="ru-RU" sz="2800" dirty="0" smtClean="0">
              <a:solidFill>
                <a:srgbClr val="000000"/>
              </a:solidFill>
              <a:latin typeface="Times New Roman"/>
            </a:endParaRPr>
          </a:p>
          <a:p>
            <a:pPr marL="0" lvl="0" indent="0" defTabSz="914400">
              <a:spcBef>
                <a:spcPts val="0"/>
              </a:spcBef>
              <a:spcAft>
                <a:spcPts val="0"/>
              </a:spcAft>
              <a:buClrTx/>
              <a:buFont typeface="Wingdings" charset="2"/>
              <a:buChar char=""/>
            </a:pPr>
            <a:endParaRPr lang="ru-RU" dirty="0">
              <a:solidFill>
                <a:prstClr val="black"/>
              </a:solidFill>
              <a:latin typeface="Arial"/>
            </a:endParaRPr>
          </a:p>
          <a:p>
            <a:pPr marL="0" lvl="0" indent="0" defTabSz="914400">
              <a:spcBef>
                <a:spcPts val="0"/>
              </a:spcBef>
              <a:spcAft>
                <a:spcPts val="0"/>
              </a:spcAft>
              <a:buClrTx/>
              <a:buFont typeface="Wingdings" charset="2"/>
              <a:buChar char=""/>
            </a:pPr>
            <a:r>
              <a:rPr lang="ru-RU" sz="2800" dirty="0">
                <a:solidFill>
                  <a:srgbClr val="000000"/>
                </a:solidFill>
                <a:latin typeface="Times New Roman"/>
              </a:rPr>
              <a:t>Снизился уровень заболеваемости 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детей</a:t>
            </a:r>
          </a:p>
          <a:p>
            <a:pPr marL="0" lvl="0" indent="0" defTabSz="914400">
              <a:spcBef>
                <a:spcPts val="0"/>
              </a:spcBef>
              <a:spcAft>
                <a:spcPts val="0"/>
              </a:spcAft>
              <a:buClrTx/>
              <a:buFont typeface="Wingdings" charset="2"/>
              <a:buChar char=""/>
            </a:pPr>
            <a:endParaRPr lang="ru-RU" dirty="0">
              <a:solidFill>
                <a:prstClr val="black"/>
              </a:solidFill>
              <a:latin typeface="Arial"/>
            </a:endParaRPr>
          </a:p>
          <a:p>
            <a:pPr marL="0" lvl="0" indent="0" defTabSz="914400">
              <a:spcBef>
                <a:spcPts val="0"/>
              </a:spcBef>
              <a:spcAft>
                <a:spcPts val="0"/>
              </a:spcAft>
              <a:buClrTx/>
              <a:buFont typeface="Wingdings" charset="2"/>
              <a:buChar char=""/>
            </a:pPr>
            <a:r>
              <a:rPr lang="ru-RU" sz="2800" dirty="0">
                <a:solidFill>
                  <a:srgbClr val="000000"/>
                </a:solidFill>
                <a:latin typeface="Times New Roman"/>
              </a:rPr>
              <a:t>У детей сформирована потребность в здоровом образе 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жизни</a:t>
            </a:r>
          </a:p>
          <a:p>
            <a:pPr marL="0" lvl="0" indent="0" defTabSz="914400">
              <a:spcBef>
                <a:spcPts val="0"/>
              </a:spcBef>
              <a:spcAft>
                <a:spcPts val="0"/>
              </a:spcAft>
              <a:buClrTx/>
              <a:buFont typeface="Wingdings" charset="2"/>
              <a:buChar char=""/>
            </a:pPr>
            <a:endParaRPr lang="ru-RU" dirty="0">
              <a:solidFill>
                <a:prstClr val="black"/>
              </a:solidFill>
              <a:latin typeface="Arial"/>
            </a:endParaRPr>
          </a:p>
          <a:p>
            <a:pPr marL="0" lvl="0" indent="0" defTabSz="914400">
              <a:spcBef>
                <a:spcPts val="0"/>
              </a:spcBef>
              <a:spcAft>
                <a:spcPts val="0"/>
              </a:spcAft>
              <a:buClrTx/>
              <a:buFont typeface="Wingdings" charset="2"/>
              <a:buChar char=""/>
            </a:pPr>
            <a:r>
              <a:rPr lang="ru-RU" sz="2800" dirty="0">
                <a:solidFill>
                  <a:srgbClr val="000000"/>
                </a:solidFill>
                <a:latin typeface="Times New Roman"/>
              </a:rPr>
              <a:t>Повысился уровень подготовки 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воспитателей </a:t>
            </a:r>
            <a:r>
              <a:rPr lang="ru-RU" sz="2800" dirty="0">
                <a:solidFill>
                  <a:srgbClr val="000000"/>
                </a:solidFill>
                <a:latin typeface="Times New Roman"/>
              </a:rPr>
              <a:t>и родителей в вопросах развития и охраны здоровья детей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.</a:t>
            </a:r>
          </a:p>
          <a:p>
            <a:pPr marL="0" lvl="0" indent="0" defTabSz="914400">
              <a:spcBef>
                <a:spcPts val="0"/>
              </a:spcBef>
              <a:spcAft>
                <a:spcPts val="0"/>
              </a:spcAft>
              <a:buClrTx/>
              <a:buFont typeface="Wingdings" charset="2"/>
              <a:buChar char=""/>
            </a:pPr>
            <a:endParaRPr lang="ru-RU" dirty="0">
              <a:solidFill>
                <a:prstClr val="black"/>
              </a:solidFill>
              <a:latin typeface="Arial"/>
            </a:endParaRPr>
          </a:p>
          <a:p>
            <a:pPr marL="0" lvl="0" indent="0" defTabSz="914400">
              <a:spcBef>
                <a:spcPts val="0"/>
              </a:spcBef>
              <a:spcAft>
                <a:spcPts val="0"/>
              </a:spcAft>
              <a:buClrTx/>
              <a:buFont typeface="Wingdings" charset="2"/>
              <a:buChar char=""/>
            </a:pPr>
            <a:r>
              <a:rPr lang="ru-RU" sz="2800" dirty="0">
                <a:solidFill>
                  <a:srgbClr val="000000"/>
                </a:solidFill>
                <a:latin typeface="Times New Roman"/>
              </a:rPr>
              <a:t>Повышение интереса родителей к здоровому образу жизни.</a:t>
            </a:r>
            <a:endParaRPr lang="ru-RU" dirty="0">
              <a:solidFill>
                <a:prstClr val="black"/>
              </a:solidFill>
              <a:latin typeface="Arial"/>
            </a:endParaRPr>
          </a:p>
          <a:p>
            <a:pPr marL="0" lvl="0" indent="0" defTabSz="914400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ru-RU" dirty="0">
              <a:solidFill>
                <a:prstClr val="black"/>
              </a:solidFill>
              <a:latin typeface="Arial"/>
            </a:endParaRPr>
          </a:p>
          <a:p>
            <a:pPr marL="0" lvl="0" indent="0" defTabSz="914400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ru-RU" dirty="0">
              <a:solidFill>
                <a:prstClr val="black"/>
              </a:solidFill>
              <a:latin typeface="Arial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157122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09443" y="620689"/>
            <a:ext cx="7125112" cy="5238110"/>
          </a:xfrm>
        </p:spPr>
        <p:txBody>
          <a:bodyPr>
            <a:normAutofit lnSpcReduction="10000"/>
          </a:bodyPr>
          <a:lstStyle/>
          <a:p>
            <a:pPr marL="0" lvl="0" indent="0" algn="ctr" defTabSz="91440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ru-RU" sz="3600" dirty="0">
                <a:solidFill>
                  <a:srgbClr val="FF0000"/>
                </a:solidFill>
                <a:latin typeface="Times New Roman"/>
              </a:rPr>
              <a:t>Используемая литература</a:t>
            </a:r>
            <a:endParaRPr lang="ru-RU" dirty="0">
              <a:solidFill>
                <a:prstClr val="black"/>
              </a:solidFill>
              <a:latin typeface="Arial"/>
            </a:endParaRPr>
          </a:p>
          <a:p>
            <a:pPr marL="0" lvl="0" indent="0" defTabSz="91440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ru-RU" sz="1400" dirty="0">
                <a:solidFill>
                  <a:srgbClr val="000000"/>
                </a:solidFill>
                <a:latin typeface="Arial"/>
              </a:rPr>
              <a:t>
</a:t>
            </a:r>
            <a:r>
              <a:rPr lang="ru-RU" sz="2000" dirty="0">
                <a:solidFill>
                  <a:srgbClr val="000000"/>
                </a:solidFill>
                <a:latin typeface="Times New Roman"/>
              </a:rPr>
              <a:t>1.  Крылова Н.И. 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</a:rPr>
              <a:t>Здоровьесберегающее</a:t>
            </a:r>
            <a:r>
              <a:rPr lang="ru-RU" sz="2000" dirty="0">
                <a:solidFill>
                  <a:srgbClr val="000000"/>
                </a:solidFill>
                <a:latin typeface="Times New Roman"/>
              </a:rPr>
              <a:t> пространство в ДОУ. – Волгоград: Учитель, 2008.</a:t>
            </a:r>
            <a:endParaRPr lang="ru-RU" dirty="0">
              <a:solidFill>
                <a:prstClr val="black"/>
              </a:solidFill>
              <a:latin typeface="Arial"/>
            </a:endParaRPr>
          </a:p>
          <a:p>
            <a:pPr marL="0" lvl="0" indent="0" defTabSz="91440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ru-RU" sz="2000" dirty="0">
                <a:solidFill>
                  <a:srgbClr val="000000"/>
                </a:solidFill>
                <a:latin typeface="Times New Roman"/>
              </a:rPr>
              <a:t>2.  Карепова Т.Г. Формирование здорового образа жизни у дошкольников.- Волгоград: Учитель,  2009 .
3.  Горбатенко О.Ф., 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</a:rPr>
              <a:t>Кадраильская</a:t>
            </a:r>
            <a:r>
              <a:rPr lang="ru-RU" sz="2000" dirty="0">
                <a:solidFill>
                  <a:srgbClr val="000000"/>
                </a:solidFill>
                <a:latin typeface="Times New Roman"/>
              </a:rPr>
              <a:t> Т.А.,  Попова Г.П.   Физкультурно-оздоровительная работа. -  Волгоград: Учитель, 2007 .
4. Тарасова Т.А., Власова Л.С.  Я и мое здоровье. -  М.: Школьная Пресса,  2008 .                                                                                                                                                                                                       5.  Новикова И.М. Формирование представлений о здоровом образе жизни у дошкольников. Пособие для педагогов дошкольных учреждений. – М.: МОЗАИКА - СИНТЕЗ, 2010 .                                                                                                                                                                                          6.    Павлова М.А.,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</a:rPr>
              <a:t>Лысогорская</a:t>
            </a:r>
            <a:r>
              <a:rPr lang="ru-RU" sz="2000" dirty="0">
                <a:solidFill>
                  <a:srgbClr val="000000"/>
                </a:solidFill>
                <a:latin typeface="Times New Roman"/>
              </a:rPr>
              <a:t>  М.В.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</a:rPr>
              <a:t>Здоровьесберегающая</a:t>
            </a:r>
            <a:r>
              <a:rPr lang="ru-RU" sz="2000" dirty="0">
                <a:solidFill>
                  <a:srgbClr val="000000"/>
                </a:solidFill>
                <a:latin typeface="Times New Roman"/>
              </a:rPr>
              <a:t> система ДОУ. - Волгоград: Учитель, 2009 .</a:t>
            </a:r>
            <a:endParaRPr lang="ru-RU" dirty="0">
              <a:solidFill>
                <a:prstClr val="black"/>
              </a:solidFill>
              <a:latin typeface="Arial"/>
            </a:endParaRPr>
          </a:p>
          <a:p>
            <a:pPr marL="0" lvl="0" indent="0" defTabSz="91440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ru-RU" dirty="0">
                <a:solidFill>
                  <a:srgbClr val="000000"/>
                </a:solidFill>
                <a:latin typeface="Arial"/>
              </a:rPr>
              <a:t> </a:t>
            </a:r>
            <a:endParaRPr lang="ru-RU" dirty="0">
              <a:solidFill>
                <a:prstClr val="black"/>
              </a:solidFill>
              <a:latin typeface="Arial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69961616"/>
      </p:ext>
    </p:extLst>
  </p:cSld>
  <p:clrMapOvr>
    <a:masterClrMapping/>
  </p:clrMapOvr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3022</TotalTime>
  <Words>602</Words>
  <Application>Microsoft Office PowerPoint</Application>
  <PresentationFormat>Экран (4:3)</PresentationFormat>
  <Paragraphs>117</Paragraphs>
  <Slides>14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Spring</vt:lpstr>
      <vt:lpstr>Слайд 1</vt:lpstr>
      <vt:lpstr>Муниципальное казенное дошкольное образовательное учреждение Детский сад №12 Проект    Здоровьесберегающие технологии  в 1 «Б младшей группе</vt:lpstr>
      <vt:lpstr>Актуальность проекта</vt:lpstr>
      <vt:lpstr> </vt:lpstr>
      <vt:lpstr> Этапы реализации проекта
1 этап: подготовительный  -выявление проблемы.
-формирование проблемы;
-определение задач;
-анкетирование родителей на тему: “Ведете ли вы здоровый образ жизни”
-изучение методической литературы по данной теме.</vt:lpstr>
      <vt:lpstr>  2 этап: Основной. Организация работы над проектом:
освоение алгоритма создания проекта;
составление плана работы с родителями;
консультирование родителей по темам: “Нетрадиционные средства оздоровления детей”, “Пальчиковая гимнастика в системе оздоровления детей”, проведение семинара – практикума по теме: «Использование дыхательной гимнастики»;
составление плана совместных бесед с родителями;
организация  развлечения с активным участием родителей  «Шел медведь по лесу».
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Дмитрий</dc:creator>
  <cp:lastModifiedBy>kopm</cp:lastModifiedBy>
  <cp:revision>354</cp:revision>
  <dcterms:created xsi:type="dcterms:W3CDTF">2012-05-14T07:20:49Z</dcterms:created>
  <dcterms:modified xsi:type="dcterms:W3CDTF">2017-02-24T13:22:19Z</dcterms:modified>
</cp:coreProperties>
</file>