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5" r:id="rId3"/>
    <p:sldId id="293" r:id="rId4"/>
    <p:sldId id="296" r:id="rId5"/>
    <p:sldId id="332" r:id="rId6"/>
    <p:sldId id="298" r:id="rId7"/>
    <p:sldId id="299" r:id="rId8"/>
    <p:sldId id="300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20" r:id="rId18"/>
    <p:sldId id="322" r:id="rId19"/>
    <p:sldId id="323" r:id="rId20"/>
    <p:sldId id="324" r:id="rId21"/>
    <p:sldId id="330" r:id="rId22"/>
    <p:sldId id="325" r:id="rId23"/>
    <p:sldId id="328" r:id="rId24"/>
    <p:sldId id="329" r:id="rId25"/>
    <p:sldId id="326" r:id="rId26"/>
    <p:sldId id="327" r:id="rId27"/>
    <p:sldId id="331" r:id="rId28"/>
    <p:sldId id="335" r:id="rId29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953B2-07E8-49F1-9A60-6BA282D74B7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25548-97D3-43B5-8CBA-E4A5BAF22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5548-97D3-43B5-8CBA-E4A5BAF22A6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6A85-0311-408B-AD30-10E6A507EDB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4E22-D6EF-43E1-8788-8B485A43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6A85-0311-408B-AD30-10E6A507EDB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4E22-D6EF-43E1-8788-8B485A43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6A85-0311-408B-AD30-10E6A507EDB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4E22-D6EF-43E1-8788-8B485A43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6A85-0311-408B-AD30-10E6A507EDB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4E22-D6EF-43E1-8788-8B485A43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6A85-0311-408B-AD30-10E6A507EDB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4E22-D6EF-43E1-8788-8B485A43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6A85-0311-408B-AD30-10E6A507EDB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4E22-D6EF-43E1-8788-8B485A43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6A85-0311-408B-AD30-10E6A507EDB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4E22-D6EF-43E1-8788-8B485A43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6A85-0311-408B-AD30-10E6A507EDB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4E22-D6EF-43E1-8788-8B485A43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6A85-0311-408B-AD30-10E6A507EDB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4E22-D6EF-43E1-8788-8B485A43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6A85-0311-408B-AD30-10E6A507EDB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4E22-D6EF-43E1-8788-8B485A43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6A85-0311-408B-AD30-10E6A507EDB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4E22-D6EF-43E1-8788-8B485A43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6A85-0311-408B-AD30-10E6A507EDB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04E22-D6EF-43E1-8788-8B485A43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32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4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r>
              <a:rPr lang="ru-RU" dirty="0" err="1" smtClean="0"/>
              <a:t>Сизябской</a:t>
            </a:r>
            <a:r>
              <a:rPr lang="ru-RU" dirty="0" smtClean="0"/>
              <a:t> школы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зер\Desktop\д\w_3ciC3cYTLSqW2O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99170"/>
            <a:ext cx="7632848" cy="188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Учителя и учащиеся школы в 1907 году</a:t>
            </a:r>
            <a:endParaRPr lang="ru-RU" dirty="0"/>
          </a:p>
        </p:txBody>
      </p:sp>
      <p:pic>
        <p:nvPicPr>
          <p:cNvPr id="6" name="Содержимое 5" descr="школы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126" t="13574" r="12797" b="9084"/>
          <a:stretch>
            <a:fillRect/>
          </a:stretch>
        </p:blipFill>
        <p:spPr>
          <a:xfrm>
            <a:off x="1571604" y="1643050"/>
            <a:ext cx="6000792" cy="44949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1916 году второклассная школа была упразднена. Учительский класс вместе с учителями и оборудованием был переведен в Карелию. Осталась в </a:t>
            </a:r>
            <a:r>
              <a:rPr lang="ru-RU" dirty="0" err="1" smtClean="0"/>
              <a:t>Сизябске</a:t>
            </a:r>
            <a:r>
              <a:rPr lang="ru-RU" dirty="0" smtClean="0"/>
              <a:t> двуклассная церковно-приходская школа с 6-летним обучением.</a:t>
            </a:r>
            <a:endParaRPr lang="ru-RU" dirty="0"/>
          </a:p>
        </p:txBody>
      </p:sp>
      <p:pic>
        <p:nvPicPr>
          <p:cNvPr id="4" name="Picture 2" descr="C:\Users\Юзер\Desktop\д\w_3ciC3cYTLSqW2O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25144"/>
            <a:ext cx="5667375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risunok-19-478x6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960440" cy="530268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32040" y="476673"/>
            <a:ext cx="3888432" cy="51125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После Великой Октябрьской революции школа была отделена от церкви и переименована  в сельскую начальную школу. Школа давала четырехклассное образование и называлась школа первой ступени. Первым заведующим </a:t>
            </a:r>
            <a:r>
              <a:rPr lang="ru-RU" dirty="0" err="1" smtClean="0"/>
              <a:t>Сизябской</a:t>
            </a:r>
            <a:r>
              <a:rPr lang="ru-RU" dirty="0" smtClean="0"/>
              <a:t> школы первой ступени  был Петр </a:t>
            </a:r>
            <a:r>
              <a:rPr lang="ru-RU" dirty="0" err="1" smtClean="0"/>
              <a:t>Исидорович</a:t>
            </a:r>
            <a:r>
              <a:rPr lang="ru-RU" dirty="0" smtClean="0"/>
              <a:t> Филиппов, который в 1918 году был переведен в </a:t>
            </a:r>
            <a:r>
              <a:rPr lang="ru-RU" dirty="0" err="1" smtClean="0"/>
              <a:t>Бакур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 descr="C:\Users\Юзер\Desktop\д\w_3ciC3cYTLSqW2O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457825"/>
            <a:ext cx="5667375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5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4249" r="8082"/>
          <a:stretch>
            <a:fillRect/>
          </a:stretch>
        </p:blipFill>
        <p:spPr>
          <a:xfrm rot="5400000">
            <a:off x="51466" y="1340499"/>
            <a:ext cx="4447049" cy="347436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692697"/>
            <a:ext cx="3538736" cy="43924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1920 году началась ликвидация безграмотности. Все учителя работали в качестве  </a:t>
            </a:r>
            <a:r>
              <a:rPr lang="ru-RU" dirty="0" err="1" smtClean="0"/>
              <a:t>культармейцев</a:t>
            </a:r>
            <a:r>
              <a:rPr lang="ru-RU" dirty="0" smtClean="0"/>
              <a:t>, обучали малограмотных и неграмотных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30120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Николай Григорьевич Канев обучает грамоте Матрену Артееву</a:t>
            </a:r>
            <a:endParaRPr lang="ru-RU" dirty="0"/>
          </a:p>
        </p:txBody>
      </p:sp>
      <p:pic>
        <p:nvPicPr>
          <p:cNvPr id="6" name="Picture 2" descr="C:\Users\Юзер\Desktop\д\w_3ciC3cYTLSqW2O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706888"/>
            <a:ext cx="4659263" cy="115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5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1493" t="18882" r="8851" b="12673"/>
          <a:stretch>
            <a:fillRect/>
          </a:stretch>
        </p:blipFill>
        <p:spPr>
          <a:xfrm>
            <a:off x="899592" y="332656"/>
            <a:ext cx="3240360" cy="20882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404665"/>
            <a:ext cx="3682752" cy="47525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2 августа 1930 года Коми облисполком принял постановление о введении всеобщего обязательного начального обучения во всех школах Коми автономной области для детей 8-10 лет, а также подростков до 15 лет.</a:t>
            </a:r>
            <a:endParaRPr lang="ru-RU" dirty="0"/>
          </a:p>
        </p:txBody>
      </p:sp>
      <p:pic>
        <p:nvPicPr>
          <p:cNvPr id="6" name="Рисунок 5" descr="DSC03562.JPG"/>
          <p:cNvPicPr>
            <a:picLocks noChangeAspect="1"/>
          </p:cNvPicPr>
          <p:nvPr/>
        </p:nvPicPr>
        <p:blipFill>
          <a:blip r:embed="rId3" cstate="print"/>
          <a:srcRect l="15426" t="16454" r="10530" b="13615"/>
          <a:stretch>
            <a:fillRect/>
          </a:stretch>
        </p:blipFill>
        <p:spPr>
          <a:xfrm>
            <a:off x="899592" y="3212976"/>
            <a:ext cx="3456384" cy="2448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56490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Августовское совещание учителей </a:t>
            </a:r>
            <a:r>
              <a:rPr lang="ru-RU" dirty="0" err="1" smtClean="0"/>
              <a:t>Ижемского</a:t>
            </a:r>
            <a:r>
              <a:rPr lang="ru-RU" dirty="0" smtClean="0"/>
              <a:t> района в 1926 году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8772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Подготовка учителей 1931 год</a:t>
            </a:r>
            <a:endParaRPr lang="ru-RU" dirty="0"/>
          </a:p>
        </p:txBody>
      </p:sp>
      <p:pic>
        <p:nvPicPr>
          <p:cNvPr id="9" name="Picture 2" descr="C:\Users\Юзер\Desktop\д\w_3ciC3cYTLSqW2O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538960"/>
            <a:ext cx="4283968" cy="105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Учительский коллектив 1936 год</a:t>
            </a:r>
            <a:endParaRPr lang="ru-RU" dirty="0"/>
          </a:p>
        </p:txBody>
      </p:sp>
      <p:pic>
        <p:nvPicPr>
          <p:cNvPr id="5" name="Содержимое 4" descr="DSC03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396" t="11769" r="11816" b="16636"/>
          <a:stretch>
            <a:fillRect/>
          </a:stretch>
        </p:blipFill>
        <p:spPr>
          <a:xfrm>
            <a:off x="1691680" y="1196752"/>
            <a:ext cx="5368596" cy="3960440"/>
          </a:xfrm>
        </p:spPr>
      </p:pic>
      <p:sp>
        <p:nvSpPr>
          <p:cNvPr id="7" name="TextBox 6"/>
          <p:cNvSpPr txBox="1"/>
          <p:nvPr/>
        </p:nvSpPr>
        <p:spPr>
          <a:xfrm>
            <a:off x="1835696" y="5229200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Сидят (слева) Чупров Григорий Федорович, Калинин </a:t>
            </a:r>
            <a:r>
              <a:rPr lang="ru-RU" dirty="0" err="1" smtClean="0"/>
              <a:t>Пантелеймон</a:t>
            </a:r>
            <a:r>
              <a:rPr lang="ru-RU" dirty="0" smtClean="0"/>
              <a:t> Григорьевич, (зав школой), Канев Николай Григорьевич</a:t>
            </a:r>
          </a:p>
          <a:p>
            <a:r>
              <a:rPr lang="ru-RU" dirty="0" smtClean="0"/>
              <a:t>Стоят: Канев Иван Захарович, Логинова Анна Ивановна, Артеев Григорий Тимофеевич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1 сентября 1939 года в </a:t>
            </a:r>
            <a:r>
              <a:rPr lang="ru-RU" dirty="0" err="1" smtClean="0"/>
              <a:t>Сизябске</a:t>
            </a:r>
            <a:r>
              <a:rPr lang="ru-RU" dirty="0" smtClean="0"/>
              <a:t> неполная средняя школа</a:t>
            </a:r>
            <a:endParaRPr lang="ru-RU" dirty="0"/>
          </a:p>
        </p:txBody>
      </p:sp>
      <p:pic>
        <p:nvPicPr>
          <p:cNvPr id="6" name="Содержимое 5" descr="risunok-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5782" y="1700808"/>
            <a:ext cx="4855122" cy="324036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Директор школы Терентьев Петр </a:t>
            </a:r>
            <a:r>
              <a:rPr lang="ru-RU" dirty="0" err="1" smtClean="0"/>
              <a:t>Фадеевич</a:t>
            </a:r>
            <a:endParaRPr lang="ru-RU" dirty="0"/>
          </a:p>
        </p:txBody>
      </p:sp>
      <p:pic>
        <p:nvPicPr>
          <p:cNvPr id="7" name="Picture 2" descr="C:\Users\Юзер\Desktop\д\w_3ciC3cYTLSqW2O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301208"/>
            <a:ext cx="5451351" cy="1346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с 1 сентября 1961 года школа –восьмилетняя. </a:t>
            </a:r>
            <a:endParaRPr lang="ru-RU" dirty="0"/>
          </a:p>
        </p:txBody>
      </p:sp>
      <p:pic>
        <p:nvPicPr>
          <p:cNvPr id="6" name="Содержимое 5" descr="risunok-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312368" cy="4580064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Директор –Канева Гликерия </a:t>
            </a:r>
            <a:r>
              <a:rPr lang="ru-RU" dirty="0" err="1" smtClean="0"/>
              <a:t>Пантелеймоновна</a:t>
            </a:r>
            <a:endParaRPr lang="ru-RU" dirty="0"/>
          </a:p>
        </p:txBody>
      </p:sp>
      <p:pic>
        <p:nvPicPr>
          <p:cNvPr id="7" name="Picture 2" descr="C:\Users\Юзер\Desktop\д\141693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925078"/>
            <a:ext cx="8136904" cy="932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30 августа 1966 года –средняя школа.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Директор </a:t>
            </a:r>
            <a:r>
              <a:rPr lang="ru-RU" dirty="0" err="1" smtClean="0"/>
              <a:t>Пальшин</a:t>
            </a:r>
            <a:r>
              <a:rPr lang="ru-RU" dirty="0" smtClean="0"/>
              <a:t> Вениамин </a:t>
            </a:r>
            <a:r>
              <a:rPr lang="ru-RU" dirty="0" err="1" smtClean="0"/>
              <a:t>Мисайлович</a:t>
            </a:r>
            <a:endParaRPr lang="ru-RU" dirty="0"/>
          </a:p>
        </p:txBody>
      </p:sp>
      <p:pic>
        <p:nvPicPr>
          <p:cNvPr id="6" name="Содержимое 6" descr="пальш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344" y="1484784"/>
            <a:ext cx="2919080" cy="3744416"/>
          </a:xfrm>
        </p:spPr>
      </p:pic>
      <p:pic>
        <p:nvPicPr>
          <p:cNvPr id="9" name="Picture 3" descr="C:\Users\Юзер\Desktop\д\GeorgLenti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5422455"/>
            <a:ext cx="9505056" cy="1435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14 января 1977 года было открыто новое здание  Сизябской средней школы</a:t>
            </a:r>
            <a:endParaRPr lang="ru-RU" sz="3200" dirty="0"/>
          </a:p>
        </p:txBody>
      </p:sp>
      <p:pic>
        <p:nvPicPr>
          <p:cNvPr id="7" name="Рисунок 6" descr="DSC01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000504"/>
            <a:ext cx="3941060" cy="2216846"/>
          </a:xfrm>
          <a:prstGeom prst="rect">
            <a:avLst/>
          </a:prstGeom>
        </p:spPr>
      </p:pic>
      <p:pic>
        <p:nvPicPr>
          <p:cNvPr id="8" name="Picture 2" descr="C:\Users\Юзер\Desktop\д\141693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925078"/>
            <a:ext cx="8136904" cy="932922"/>
          </a:xfrm>
          <a:prstGeom prst="rect">
            <a:avLst/>
          </a:prstGeom>
          <a:noFill/>
        </p:spPr>
      </p:pic>
      <p:pic>
        <p:nvPicPr>
          <p:cNvPr id="9" name="Рисунок 8" descr="школы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643050"/>
            <a:ext cx="4714908" cy="2204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1885 году в </a:t>
            </a:r>
            <a:r>
              <a:rPr lang="ru-RU" dirty="0" err="1" smtClean="0"/>
              <a:t>Сизябске</a:t>
            </a:r>
            <a:r>
              <a:rPr lang="ru-RU" dirty="0" smtClean="0"/>
              <a:t> была открыта </a:t>
            </a:r>
            <a:r>
              <a:rPr lang="ru-RU" dirty="0" err="1" smtClean="0"/>
              <a:t>Одноклассная</a:t>
            </a:r>
            <a:r>
              <a:rPr lang="ru-RU" dirty="0" smtClean="0"/>
              <a:t> Церковно-приходская школа, которая размещалась в частном доме. Первым учителем был Распутин Иван Семенович, который учил детей читать, писать и считать.</a:t>
            </a:r>
            <a:endParaRPr lang="ru-RU" dirty="0"/>
          </a:p>
        </p:txBody>
      </p:sp>
      <p:pic>
        <p:nvPicPr>
          <p:cNvPr id="2050" name="Picture 2" descr="C:\Users\Юзер\Desktop\д\w_3ciC3cYTLSqW2O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Директора </a:t>
            </a:r>
            <a:r>
              <a:rPr lang="ru-RU" dirty="0" err="1" smtClean="0"/>
              <a:t>Сизябской</a:t>
            </a:r>
            <a:r>
              <a:rPr lang="ru-RU" dirty="0" smtClean="0"/>
              <a:t> средней школы: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cap="all" dirty="0" smtClean="0"/>
              <a:t>                   Иван Семенович Распутин (1821-1898)</a:t>
            </a:r>
            <a:endParaRPr lang="ru-RU" dirty="0" smtClean="0"/>
          </a:p>
          <a:p>
            <a:r>
              <a:rPr lang="ru-RU" dirty="0" smtClean="0"/>
              <a:t>Первый заведующий и учитель </a:t>
            </a:r>
            <a:r>
              <a:rPr lang="ru-RU" dirty="0" err="1" smtClean="0"/>
              <a:t>Сизябской</a:t>
            </a:r>
            <a:r>
              <a:rPr lang="ru-RU" dirty="0" smtClean="0"/>
              <a:t> школы грамоты с 1885 года (</a:t>
            </a:r>
            <a:r>
              <a:rPr lang="ru-RU" dirty="0" err="1" smtClean="0"/>
              <a:t>Сизябская</a:t>
            </a:r>
            <a:r>
              <a:rPr lang="ru-RU" dirty="0" smtClean="0"/>
              <a:t> церковно-приходская </a:t>
            </a:r>
            <a:r>
              <a:rPr lang="ru-RU" dirty="0" err="1" smtClean="0"/>
              <a:t>одноклассная</a:t>
            </a:r>
            <a:r>
              <a:rPr lang="ru-RU" dirty="0" smtClean="0"/>
              <a:t> школа)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all" dirty="0" smtClean="0"/>
              <a:t>Константин Варфоломеев (священник)</a:t>
            </a:r>
            <a:br>
              <a:rPr lang="ru-RU" cap="all" dirty="0" smtClean="0"/>
            </a:br>
            <a:r>
              <a:rPr lang="ru-RU" dirty="0" smtClean="0"/>
              <a:t>Заведующий </a:t>
            </a:r>
            <a:r>
              <a:rPr lang="ru-RU" dirty="0" err="1" smtClean="0"/>
              <a:t>Сизябской</a:t>
            </a:r>
            <a:r>
              <a:rPr lang="ru-RU" dirty="0" smtClean="0"/>
              <a:t> второклассной учительской </a:t>
            </a:r>
          </a:p>
          <a:p>
            <a:pPr>
              <a:buNone/>
            </a:pPr>
            <a:r>
              <a:rPr lang="ru-RU" dirty="0" smtClean="0"/>
              <a:t>церковно-приходской школой с 1900 – 1916 годы)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cap="all" dirty="0" smtClean="0"/>
              <a:t>Пётр </a:t>
            </a:r>
            <a:r>
              <a:rPr lang="ru-RU" cap="all" dirty="0" err="1" smtClean="0"/>
              <a:t>Исидорович</a:t>
            </a:r>
            <a:r>
              <a:rPr lang="ru-RU" cap="all" dirty="0" smtClean="0"/>
              <a:t> Филиппов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Заведующий </a:t>
            </a:r>
            <a:r>
              <a:rPr lang="ru-RU" dirty="0" err="1" smtClean="0"/>
              <a:t>Сизябской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                                  начальной школой в 1918 году</a:t>
            </a:r>
            <a:endParaRPr lang="ru-RU" dirty="0"/>
          </a:p>
        </p:txBody>
      </p:sp>
      <p:pic>
        <p:nvPicPr>
          <p:cNvPr id="4" name="Содержимое 6" descr="risunok-20-442x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928670"/>
            <a:ext cx="1148919" cy="1663594"/>
          </a:xfrm>
          <a:prstGeom prst="rect">
            <a:avLst/>
          </a:prstGeom>
        </p:spPr>
      </p:pic>
      <p:pic>
        <p:nvPicPr>
          <p:cNvPr id="5" name="Содержимое 7" descr="risunok-21-469x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140968"/>
            <a:ext cx="1607004" cy="2192926"/>
          </a:xfrm>
          <a:prstGeom prst="rect">
            <a:avLst/>
          </a:prstGeom>
        </p:spPr>
      </p:pic>
      <p:pic>
        <p:nvPicPr>
          <p:cNvPr id="6" name="Содержимое 5" descr="risunok-19-478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625752"/>
            <a:ext cx="1440160" cy="1928248"/>
          </a:xfrm>
          <a:prstGeom prst="rect">
            <a:avLst/>
          </a:prstGeom>
        </p:spPr>
      </p:pic>
      <p:pic>
        <p:nvPicPr>
          <p:cNvPr id="11267" name="Picture 3" descr="C:\Users\Юзер\Desktop\д\141693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805264"/>
            <a:ext cx="5667375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003232" cy="61261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cap="all" dirty="0" smtClean="0"/>
              <a:t>    </a:t>
            </a:r>
            <a:r>
              <a:rPr lang="ru-RU" sz="1800" cap="all" dirty="0" smtClean="0"/>
              <a:t>Дмитрий Федосеевич </a:t>
            </a:r>
            <a:r>
              <a:rPr lang="ru-RU" sz="1800" cap="all" dirty="0" err="1" smtClean="0"/>
              <a:t>Колмаков</a:t>
            </a:r>
            <a:r>
              <a:rPr lang="ru-RU" sz="1800" cap="all" dirty="0" smtClean="0"/>
              <a:t/>
            </a:r>
            <a:br>
              <a:rPr lang="ru-RU" sz="1800" cap="all" dirty="0" smtClean="0"/>
            </a:br>
            <a:r>
              <a:rPr lang="ru-RU" sz="1800" cap="all" dirty="0" smtClean="0"/>
              <a:t>            </a:t>
            </a:r>
            <a:r>
              <a:rPr lang="ru-RU" sz="1800" dirty="0" smtClean="0"/>
              <a:t>Заведующий </a:t>
            </a:r>
            <a:r>
              <a:rPr lang="ru-RU" sz="1800" dirty="0" err="1" smtClean="0"/>
              <a:t>Сизябской</a:t>
            </a:r>
            <a:r>
              <a:rPr lang="ru-RU" sz="1800" dirty="0" smtClean="0"/>
              <a:t> начальной                           </a:t>
            </a:r>
          </a:p>
          <a:p>
            <a:pPr algn="r">
              <a:buNone/>
            </a:pPr>
            <a:r>
              <a:rPr lang="ru-RU" sz="1800" dirty="0" smtClean="0"/>
              <a:t>   школой с 1929 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cap="all" dirty="0" smtClean="0"/>
              <a:t> </a:t>
            </a:r>
            <a:r>
              <a:rPr lang="ru-RU" sz="1900" cap="all" dirty="0" err="1" smtClean="0"/>
              <a:t>Пантелеймон</a:t>
            </a:r>
            <a:r>
              <a:rPr lang="ru-RU" sz="1900" cap="all" dirty="0" smtClean="0"/>
              <a:t> Григорьевич Калинин (1898-1945)</a:t>
            </a:r>
            <a:br>
              <a:rPr lang="ru-RU" sz="1900" cap="all" dirty="0" smtClean="0"/>
            </a:br>
            <a:r>
              <a:rPr lang="ru-RU" sz="1900" dirty="0" smtClean="0"/>
              <a:t>Заведующий </a:t>
            </a:r>
            <a:r>
              <a:rPr lang="ru-RU" sz="1900" dirty="0" err="1" smtClean="0"/>
              <a:t>Сизябской</a:t>
            </a:r>
            <a:r>
              <a:rPr lang="ru-RU" sz="1900" dirty="0" smtClean="0"/>
              <a:t> начальной школой с 1932 -1939 годы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>
              <a:buNone/>
            </a:pPr>
            <a:r>
              <a:rPr lang="ru-RU" sz="1800" cap="all" dirty="0" smtClean="0"/>
              <a:t>Пётр </a:t>
            </a:r>
            <a:r>
              <a:rPr lang="ru-RU" sz="1800" cap="all" dirty="0" err="1" smtClean="0"/>
              <a:t>Фадеевич</a:t>
            </a:r>
            <a:r>
              <a:rPr lang="ru-RU" sz="1800" cap="all" dirty="0" smtClean="0"/>
              <a:t> Терентьев (1893-1954)</a:t>
            </a:r>
            <a:br>
              <a:rPr lang="ru-RU" sz="1800" cap="all" dirty="0" smtClean="0"/>
            </a:br>
            <a:r>
              <a:rPr lang="ru-RU" sz="1800" dirty="0" smtClean="0"/>
              <a:t>Директор </a:t>
            </a:r>
            <a:r>
              <a:rPr lang="ru-RU" sz="1800" dirty="0" err="1" smtClean="0"/>
              <a:t>Сизябской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неполной средней школы</a:t>
            </a:r>
          </a:p>
          <a:p>
            <a:pPr>
              <a:buNone/>
            </a:pPr>
            <a:r>
              <a:rPr lang="ru-RU" sz="1800" dirty="0" smtClean="0"/>
              <a:t> с августа 1939 года по  август 1940 года и с августа </a:t>
            </a:r>
          </a:p>
          <a:p>
            <a:pPr>
              <a:buNone/>
            </a:pPr>
            <a:r>
              <a:rPr lang="ru-RU" sz="1800" dirty="0" smtClean="0"/>
              <a:t>1944 года по январь 1946 года</a:t>
            </a:r>
          </a:p>
          <a:p>
            <a:endParaRPr lang="ru-RU" dirty="0"/>
          </a:p>
        </p:txBody>
      </p:sp>
      <p:pic>
        <p:nvPicPr>
          <p:cNvPr id="4" name="Содержимое 4" descr="risunok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88640"/>
            <a:ext cx="1008112" cy="1505447"/>
          </a:xfrm>
          <a:prstGeom prst="rect">
            <a:avLst/>
          </a:prstGeom>
        </p:spPr>
      </p:pic>
      <p:pic>
        <p:nvPicPr>
          <p:cNvPr id="5" name="Содержимое 3" descr="foto_0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251520" y="1340768"/>
            <a:ext cx="1425435" cy="1944216"/>
          </a:xfrm>
          <a:prstGeom prst="rect">
            <a:avLst/>
          </a:prstGeom>
        </p:spPr>
      </p:pic>
      <p:pic>
        <p:nvPicPr>
          <p:cNvPr id="6" name="Содержимое 5" descr="risunok-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861048"/>
            <a:ext cx="2988066" cy="1994267"/>
          </a:xfrm>
          <a:prstGeom prst="rect">
            <a:avLst/>
          </a:prstGeom>
        </p:spPr>
      </p:pic>
      <p:pic>
        <p:nvPicPr>
          <p:cNvPr id="12290" name="Picture 2" descr="C:\Users\Юзер\Desktop\д\141693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925078"/>
            <a:ext cx="8136904" cy="932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5865515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9600" cap="all" dirty="0" smtClean="0"/>
              <a:t>Гений Иванович </a:t>
            </a:r>
            <a:r>
              <a:rPr lang="ru-RU" sz="9600" cap="all" dirty="0" err="1" smtClean="0"/>
              <a:t>Роялин</a:t>
            </a:r>
            <a:r>
              <a:rPr lang="ru-RU" sz="9600" cap="all" dirty="0" smtClean="0"/>
              <a:t/>
            </a:r>
            <a:br>
              <a:rPr lang="ru-RU" sz="9600" cap="all" dirty="0" smtClean="0"/>
            </a:br>
            <a:r>
              <a:rPr lang="ru-RU" sz="9600" dirty="0" smtClean="0"/>
              <a:t>Директор </a:t>
            </a:r>
            <a:r>
              <a:rPr lang="ru-RU" sz="9600" dirty="0" err="1" smtClean="0"/>
              <a:t>Сизябской</a:t>
            </a:r>
            <a:r>
              <a:rPr lang="ru-RU" sz="9600" dirty="0" smtClean="0"/>
              <a:t> неполной </a:t>
            </a:r>
          </a:p>
          <a:p>
            <a:pPr algn="r">
              <a:buNone/>
            </a:pPr>
            <a:r>
              <a:rPr lang="ru-RU" sz="9600" smtClean="0"/>
              <a:t>средней школы</a:t>
            </a:r>
          </a:p>
          <a:p>
            <a:pPr algn="r">
              <a:buNone/>
            </a:pPr>
            <a:r>
              <a:rPr lang="ru-RU" sz="9600" dirty="0" smtClean="0"/>
              <a:t> с октября 1941 года по март 1942 года</a:t>
            </a:r>
          </a:p>
          <a:p>
            <a:pPr algn="r"/>
            <a:endParaRPr lang="ru-RU" sz="9600" dirty="0" smtClean="0"/>
          </a:p>
          <a:p>
            <a:pPr algn="r"/>
            <a:endParaRPr lang="ru-RU" sz="9600" dirty="0" smtClean="0"/>
          </a:p>
          <a:p>
            <a:pPr algn="r"/>
            <a:endParaRPr lang="ru-RU" sz="9600" dirty="0" smtClean="0"/>
          </a:p>
          <a:p>
            <a:pPr>
              <a:buNone/>
            </a:pPr>
            <a:r>
              <a:rPr lang="ru-RU" sz="9600" cap="all" dirty="0" smtClean="0"/>
              <a:t>Флор Федосеевич </a:t>
            </a:r>
            <a:r>
              <a:rPr lang="ru-RU" sz="9600" cap="all" dirty="0" err="1" smtClean="0"/>
              <a:t>Колмаков</a:t>
            </a:r>
            <a:r>
              <a:rPr lang="ru-RU" sz="9600" cap="all" dirty="0" smtClean="0"/>
              <a:t/>
            </a:r>
            <a:br>
              <a:rPr lang="ru-RU" sz="9600" cap="all" dirty="0" smtClean="0"/>
            </a:br>
            <a:r>
              <a:rPr lang="ru-RU" sz="9600" dirty="0" smtClean="0"/>
              <a:t>Директор </a:t>
            </a:r>
            <a:r>
              <a:rPr lang="ru-RU" sz="9600" dirty="0" err="1" smtClean="0"/>
              <a:t>Сизябской</a:t>
            </a:r>
            <a:r>
              <a:rPr lang="ru-RU" sz="9600" dirty="0" smtClean="0"/>
              <a:t> неполной </a:t>
            </a:r>
          </a:p>
          <a:p>
            <a:pPr>
              <a:buNone/>
            </a:pPr>
            <a:r>
              <a:rPr lang="ru-RU" sz="9600" dirty="0" smtClean="0"/>
              <a:t>средней школы с августа 1940 года </a:t>
            </a:r>
          </a:p>
          <a:p>
            <a:pPr>
              <a:buNone/>
            </a:pPr>
            <a:r>
              <a:rPr lang="ru-RU" sz="9600" dirty="0" smtClean="0"/>
              <a:t>по октябрь 1941 года, и с февраля 1946 года </a:t>
            </a:r>
          </a:p>
          <a:p>
            <a:pPr>
              <a:buNone/>
            </a:pPr>
            <a:r>
              <a:rPr lang="ru-RU" sz="9600" dirty="0" smtClean="0"/>
              <a:t>по январь 1948 года</a:t>
            </a:r>
          </a:p>
          <a:p>
            <a:pPr algn="r"/>
            <a:r>
              <a:rPr lang="ru-RU" sz="9600" cap="all" dirty="0" smtClean="0"/>
              <a:t>Вера Христофоровна Фадеева</a:t>
            </a:r>
            <a:br>
              <a:rPr lang="ru-RU" sz="9600" cap="all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Директор </a:t>
            </a:r>
            <a:r>
              <a:rPr lang="ru-RU" sz="9600" dirty="0" err="1" smtClean="0"/>
              <a:t>Сизябской</a:t>
            </a:r>
            <a:r>
              <a:rPr lang="ru-RU" sz="9600" dirty="0" smtClean="0"/>
              <a:t> семилетней </a:t>
            </a:r>
          </a:p>
          <a:p>
            <a:pPr algn="r">
              <a:buNone/>
            </a:pPr>
            <a:r>
              <a:rPr lang="ru-RU" sz="9600" dirty="0" smtClean="0"/>
              <a:t>школы с января 1948 года по август 1950 года</a:t>
            </a:r>
          </a:p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risunok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394460" cy="2048256"/>
          </a:xfrm>
          <a:prstGeom prst="rect">
            <a:avLst/>
          </a:prstGeom>
        </p:spPr>
      </p:pic>
      <p:pic>
        <p:nvPicPr>
          <p:cNvPr id="5" name="Рисунок 4" descr="risunok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2204864"/>
            <a:ext cx="1367028" cy="2048256"/>
          </a:xfrm>
          <a:prstGeom prst="rect">
            <a:avLst/>
          </a:prstGeom>
        </p:spPr>
      </p:pic>
      <p:pic>
        <p:nvPicPr>
          <p:cNvPr id="6" name="Рисунок 5" descr="risunok-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365104"/>
            <a:ext cx="1536192" cy="1975104"/>
          </a:xfrm>
          <a:prstGeom prst="rect">
            <a:avLst/>
          </a:prstGeom>
        </p:spPr>
      </p:pic>
      <p:pic>
        <p:nvPicPr>
          <p:cNvPr id="11" name="Picture 2" descr="C:\Users\Юзер\Desktop\д\141693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925078"/>
            <a:ext cx="8136904" cy="932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5793507"/>
          </a:xfrm>
        </p:spPr>
        <p:txBody>
          <a:bodyPr/>
          <a:lstStyle/>
          <a:p>
            <a:pPr algn="r"/>
            <a:r>
              <a:rPr lang="ru-RU" sz="2400" cap="all" dirty="0" err="1" smtClean="0"/>
              <a:t>Корнилий</a:t>
            </a:r>
            <a:r>
              <a:rPr lang="ru-RU" sz="2400" cap="all" dirty="0" smtClean="0"/>
              <a:t> Васильевич </a:t>
            </a:r>
            <a:r>
              <a:rPr lang="ru-RU" sz="2400" cap="all" dirty="0" err="1" smtClean="0"/>
              <a:t>Кокшаров</a:t>
            </a:r>
            <a:r>
              <a:rPr lang="ru-RU" sz="2400" cap="all" dirty="0" smtClean="0"/>
              <a:t> -</a:t>
            </a:r>
            <a:br>
              <a:rPr lang="ru-RU" sz="2400" cap="all" dirty="0" smtClean="0"/>
            </a:br>
            <a:r>
              <a:rPr lang="ru-RU" sz="2400" dirty="0" smtClean="0"/>
              <a:t>Директор </a:t>
            </a:r>
            <a:r>
              <a:rPr lang="ru-RU" sz="2400" dirty="0" err="1" smtClean="0"/>
              <a:t>Сизябской</a:t>
            </a:r>
            <a:r>
              <a:rPr lang="ru-RU" sz="2400" dirty="0" smtClean="0"/>
              <a:t> семилетней школы </a:t>
            </a:r>
          </a:p>
          <a:p>
            <a:pPr algn="r">
              <a:buNone/>
            </a:pPr>
            <a:r>
              <a:rPr lang="ru-RU" sz="2400" dirty="0" smtClean="0"/>
              <a:t>с  августа 1950 года по  август 1954 года</a:t>
            </a:r>
          </a:p>
          <a:p>
            <a:pPr algn="r">
              <a:buNone/>
            </a:pPr>
            <a:endParaRPr lang="ru-RU" sz="2400" dirty="0" smtClean="0"/>
          </a:p>
          <a:p>
            <a:r>
              <a:rPr lang="ru-RU" sz="2400" cap="all" dirty="0" smtClean="0"/>
              <a:t>Мария  Тимофеевна Михайлова</a:t>
            </a:r>
            <a:br>
              <a:rPr lang="ru-RU" sz="2400" cap="all" dirty="0" smtClean="0"/>
            </a:br>
            <a:r>
              <a:rPr lang="ru-RU" sz="2400" dirty="0" smtClean="0"/>
              <a:t>Директор </a:t>
            </a:r>
            <a:r>
              <a:rPr lang="ru-RU" sz="2400" dirty="0" err="1" smtClean="0"/>
              <a:t>Сизябской</a:t>
            </a:r>
            <a:r>
              <a:rPr lang="ru-RU" sz="2400" dirty="0" smtClean="0"/>
              <a:t> семилетней школы </a:t>
            </a:r>
          </a:p>
          <a:p>
            <a:pPr>
              <a:buNone/>
            </a:pPr>
            <a:r>
              <a:rPr lang="ru-RU" sz="2400" dirty="0" smtClean="0"/>
              <a:t>с  августа 1954 года по август 1956 года</a:t>
            </a:r>
          </a:p>
          <a:p>
            <a:endParaRPr lang="ru-RU" dirty="0"/>
          </a:p>
        </p:txBody>
      </p:sp>
      <p:pic>
        <p:nvPicPr>
          <p:cNvPr id="4" name="Рисунок 3" descr="risunok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1938528" cy="1536192"/>
          </a:xfrm>
          <a:prstGeom prst="rect">
            <a:avLst/>
          </a:prstGeom>
        </p:spPr>
      </p:pic>
      <p:pic>
        <p:nvPicPr>
          <p:cNvPr id="5" name="Рисунок 4" descr="risunok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988840"/>
            <a:ext cx="1394460" cy="20482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720" y="4365104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/>
              <a:t>Станислав Иванович </a:t>
            </a:r>
            <a:r>
              <a:rPr lang="ru-RU" cap="all" dirty="0" err="1" smtClean="0"/>
              <a:t>Кирушев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Директор </a:t>
            </a:r>
            <a:r>
              <a:rPr lang="ru-RU" dirty="0" err="1" smtClean="0"/>
              <a:t>Сизябской</a:t>
            </a:r>
            <a:r>
              <a:rPr lang="ru-RU" dirty="0" smtClean="0"/>
              <a:t> семилетней школы с  августа 1956 года по август 1959 года</a:t>
            </a:r>
          </a:p>
        </p:txBody>
      </p:sp>
      <p:pic>
        <p:nvPicPr>
          <p:cNvPr id="7" name="Рисунок 6" descr="risunok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861048"/>
            <a:ext cx="1536192" cy="1847088"/>
          </a:xfrm>
          <a:prstGeom prst="rect">
            <a:avLst/>
          </a:prstGeom>
        </p:spPr>
      </p:pic>
      <p:pic>
        <p:nvPicPr>
          <p:cNvPr id="8" name="Picture 2" descr="C:\Users\Юзер\Desktop\д\141693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925078"/>
            <a:ext cx="8136904" cy="932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3367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r">
              <a:buNone/>
            </a:pPr>
            <a:r>
              <a:rPr lang="ru-RU" sz="2400" cap="all" dirty="0" smtClean="0"/>
              <a:t>Чупрова Анна Павловна</a:t>
            </a:r>
            <a:br>
              <a:rPr lang="ru-RU" sz="2400" cap="all" dirty="0" smtClean="0"/>
            </a:br>
            <a:r>
              <a:rPr lang="ru-RU" sz="2400" dirty="0" smtClean="0"/>
              <a:t>Директор школы с  </a:t>
            </a:r>
          </a:p>
          <a:p>
            <a:pPr algn="r">
              <a:buNone/>
            </a:pPr>
            <a:r>
              <a:rPr lang="ru-RU" sz="2400" dirty="0" smtClean="0"/>
              <a:t> апреля 1959 года по август 1961 года</a:t>
            </a:r>
            <a:endParaRPr lang="ru-RU" sz="2400" dirty="0"/>
          </a:p>
        </p:txBody>
      </p:sp>
      <p:pic>
        <p:nvPicPr>
          <p:cNvPr id="4" name="Рисунок 3" descr="risunok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32656"/>
            <a:ext cx="1701924" cy="23460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967334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cap="all" dirty="0" smtClean="0"/>
              <a:t>Канева Гликерия </a:t>
            </a:r>
            <a:r>
              <a:rPr lang="ru-RU" sz="2400" cap="all" dirty="0" err="1" smtClean="0"/>
              <a:t>Пантелеймоновна</a:t>
            </a:r>
            <a:r>
              <a:rPr lang="ru-RU" sz="2400" cap="all" dirty="0" smtClean="0"/>
              <a:t/>
            </a:r>
            <a:br>
              <a:rPr lang="ru-RU" sz="2400" cap="all" dirty="0" smtClean="0"/>
            </a:br>
            <a:r>
              <a:rPr lang="ru-RU" sz="2400" dirty="0" smtClean="0"/>
              <a:t>Директор </a:t>
            </a:r>
            <a:r>
              <a:rPr lang="ru-RU" sz="2400" dirty="0" err="1" smtClean="0"/>
              <a:t>Сизябской</a:t>
            </a:r>
            <a:r>
              <a:rPr lang="ru-RU" sz="2400" dirty="0" smtClean="0"/>
              <a:t> восьмилетней школы с августа 1961 года по  декабрь 1964 года</a:t>
            </a:r>
          </a:p>
        </p:txBody>
      </p:sp>
      <p:pic>
        <p:nvPicPr>
          <p:cNvPr id="6" name="Содержимое 5" descr="risunok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3068960"/>
            <a:ext cx="1676704" cy="2318405"/>
          </a:xfrm>
          <a:prstGeom prst="rect">
            <a:avLst/>
          </a:prstGeom>
        </p:spPr>
      </p:pic>
      <p:pic>
        <p:nvPicPr>
          <p:cNvPr id="7" name="Picture 2" descr="C:\Users\Юзер\Desktop\д\141693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925078"/>
            <a:ext cx="8136904" cy="932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cap="all" dirty="0" err="1" smtClean="0"/>
              <a:t>Иоиль</a:t>
            </a:r>
            <a:r>
              <a:rPr lang="ru-RU" sz="2400" cap="all" dirty="0" smtClean="0"/>
              <a:t> Игнатьевич Канев.</a:t>
            </a:r>
          </a:p>
          <a:p>
            <a:pPr algn="r">
              <a:buNone/>
            </a:pPr>
            <a:r>
              <a:rPr lang="ru-RU" sz="2400" dirty="0" smtClean="0"/>
              <a:t>Директор Сизябской восьмилетней школы с </a:t>
            </a:r>
          </a:p>
          <a:p>
            <a:pPr algn="r">
              <a:buNone/>
            </a:pPr>
            <a:r>
              <a:rPr lang="ru-RU" sz="2400" dirty="0" smtClean="0"/>
              <a:t>декабря 1964 года по август 1966 года</a:t>
            </a:r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>
              <a:buNone/>
            </a:pPr>
            <a:r>
              <a:rPr lang="ru-RU" sz="2400" cap="all" dirty="0" smtClean="0"/>
              <a:t>Вениамин  </a:t>
            </a:r>
            <a:r>
              <a:rPr lang="ru-RU" sz="2400" cap="all" dirty="0" err="1" smtClean="0"/>
              <a:t>Мисаилович</a:t>
            </a:r>
            <a:r>
              <a:rPr lang="ru-RU" sz="2400" cap="all" dirty="0" smtClean="0"/>
              <a:t> </a:t>
            </a:r>
            <a:r>
              <a:rPr lang="ru-RU" sz="2400" cap="all" dirty="0" err="1" smtClean="0"/>
              <a:t>Пальшин</a:t>
            </a:r>
            <a:r>
              <a:rPr lang="ru-RU" sz="2400" cap="all" dirty="0" smtClean="0"/>
              <a:t/>
            </a:r>
            <a:br>
              <a:rPr lang="ru-RU" sz="2400" cap="all" dirty="0" smtClean="0"/>
            </a:br>
            <a:r>
              <a:rPr lang="ru-RU" sz="2400" dirty="0" smtClean="0"/>
              <a:t>Директор </a:t>
            </a:r>
            <a:r>
              <a:rPr lang="ru-RU" sz="2400" dirty="0" err="1" smtClean="0"/>
              <a:t>Сизябской</a:t>
            </a:r>
            <a:r>
              <a:rPr lang="ru-RU" sz="2400" dirty="0" smtClean="0"/>
              <a:t> средней школы </a:t>
            </a:r>
          </a:p>
          <a:p>
            <a:pPr algn="r">
              <a:buNone/>
            </a:pPr>
            <a:r>
              <a:rPr lang="ru-RU" sz="2400" dirty="0" smtClean="0"/>
              <a:t>с августа 1966 года по август 1969 года</a:t>
            </a:r>
          </a:p>
          <a:p>
            <a:pPr algn="r">
              <a:buNone/>
            </a:pPr>
            <a:endParaRPr lang="ru-RU" sz="2400" cap="all" dirty="0" smtClean="0"/>
          </a:p>
          <a:p>
            <a:pPr algn="r">
              <a:buNone/>
            </a:pPr>
            <a:r>
              <a:rPr lang="ru-RU" sz="2400" cap="all" dirty="0" smtClean="0"/>
              <a:t>Сергей Максимович Чупров</a:t>
            </a:r>
            <a:br>
              <a:rPr lang="ru-RU" sz="2400" cap="all" dirty="0" smtClean="0"/>
            </a:br>
            <a:r>
              <a:rPr lang="ru-RU" sz="2400" dirty="0" smtClean="0"/>
              <a:t>Директор Сизябской средней школы </a:t>
            </a:r>
          </a:p>
          <a:p>
            <a:pPr algn="r">
              <a:buNone/>
            </a:pPr>
            <a:r>
              <a:rPr lang="ru-RU" sz="2400" dirty="0" smtClean="0"/>
              <a:t>с августа 1969 года по август 1974 года и </a:t>
            </a:r>
          </a:p>
          <a:p>
            <a:pPr algn="r">
              <a:buNone/>
            </a:pPr>
            <a:r>
              <a:rPr lang="ru-RU" sz="2400" dirty="0" smtClean="0"/>
              <a:t> с  сентября 1977 года по август 1982 года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risunok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42852"/>
            <a:ext cx="1214446" cy="1710918"/>
          </a:xfrm>
          <a:prstGeom prst="rect">
            <a:avLst/>
          </a:prstGeom>
        </p:spPr>
      </p:pic>
      <p:pic>
        <p:nvPicPr>
          <p:cNvPr id="5" name="Содержимое 6" descr="пальшин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071670" y="2357430"/>
            <a:ext cx="1225220" cy="1571636"/>
          </a:xfrm>
          <a:prstGeom prst="rect">
            <a:avLst/>
          </a:prstGeom>
        </p:spPr>
      </p:pic>
      <p:pic>
        <p:nvPicPr>
          <p:cNvPr id="6" name="Рисунок 5" descr="risunok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071942"/>
            <a:ext cx="1071570" cy="1739360"/>
          </a:xfrm>
          <a:prstGeom prst="rect">
            <a:avLst/>
          </a:prstGeom>
        </p:spPr>
      </p:pic>
      <p:pic>
        <p:nvPicPr>
          <p:cNvPr id="7" name="Picture 2" descr="C:\Users\Юзер\Desktop\д\1416931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925078"/>
            <a:ext cx="8136904" cy="932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600" cap="all" dirty="0" smtClean="0"/>
              <a:t>Алексей Фёдорович Ануфриев</a:t>
            </a: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 smtClean="0"/>
          </a:p>
          <a:p>
            <a:pPr algn="r">
              <a:buNone/>
            </a:pPr>
            <a:r>
              <a:rPr lang="ru-RU" sz="2600" dirty="0" smtClean="0"/>
              <a:t>Директор </a:t>
            </a:r>
            <a:r>
              <a:rPr lang="ru-RU" sz="2600" dirty="0" err="1" smtClean="0"/>
              <a:t>Сизябской</a:t>
            </a:r>
            <a:r>
              <a:rPr lang="ru-RU" sz="2600" dirty="0" smtClean="0"/>
              <a:t> средней школы </a:t>
            </a:r>
          </a:p>
          <a:p>
            <a:pPr algn="r">
              <a:buNone/>
            </a:pPr>
            <a:r>
              <a:rPr lang="ru-RU" sz="2600" dirty="0" smtClean="0"/>
              <a:t>с августа 1974 года по август 1977 года</a:t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cap="all" dirty="0" smtClean="0"/>
              <a:t>Павел Фёдорович Канев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Директор </a:t>
            </a:r>
            <a:r>
              <a:rPr lang="ru-RU" sz="2600" dirty="0" err="1" smtClean="0"/>
              <a:t>Сизябской</a:t>
            </a:r>
            <a:r>
              <a:rPr lang="ru-RU" sz="2600" dirty="0" smtClean="0"/>
              <a:t> средней школы </a:t>
            </a:r>
          </a:p>
          <a:p>
            <a:pPr algn="r">
              <a:buNone/>
            </a:pPr>
            <a:r>
              <a:rPr lang="ru-RU" sz="2600" dirty="0" smtClean="0"/>
              <a:t>с августа 1982 года по август 1983 года </a:t>
            </a:r>
            <a:br>
              <a:rPr lang="ru-RU" sz="2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r">
              <a:buNone/>
            </a:pPr>
            <a:endParaRPr lang="ru-RU" cap="all" dirty="0" smtClean="0"/>
          </a:p>
          <a:p>
            <a:pPr algn="r">
              <a:buNone/>
            </a:pPr>
            <a:r>
              <a:rPr lang="ru-RU" sz="2800" cap="all" dirty="0" smtClean="0"/>
              <a:t>Анатолий Семенович Канев</a:t>
            </a:r>
            <a:br>
              <a:rPr lang="ru-RU" sz="2800" cap="all" dirty="0" smtClean="0"/>
            </a:br>
            <a:r>
              <a:rPr lang="ru-RU" sz="2800" dirty="0" smtClean="0"/>
              <a:t>Директор </a:t>
            </a:r>
            <a:r>
              <a:rPr lang="ru-RU" sz="2800" dirty="0" err="1" smtClean="0"/>
              <a:t>Сизябской</a:t>
            </a:r>
            <a:r>
              <a:rPr lang="ru-RU" sz="2800" dirty="0" smtClean="0"/>
              <a:t> средней школы</a:t>
            </a:r>
          </a:p>
          <a:p>
            <a:pPr algn="r">
              <a:buNone/>
            </a:pPr>
            <a:r>
              <a:rPr lang="ru-RU" sz="2800" dirty="0" smtClean="0"/>
              <a:t> с 1 октября 1983 года по 29 октября 1990 года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risunok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42852"/>
            <a:ext cx="1223012" cy="1832473"/>
          </a:xfrm>
          <a:prstGeom prst="rect">
            <a:avLst/>
          </a:prstGeom>
        </p:spPr>
      </p:pic>
      <p:pic>
        <p:nvPicPr>
          <p:cNvPr id="6" name="Рисунок 5" descr="risunok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500174"/>
            <a:ext cx="1376702" cy="1857718"/>
          </a:xfrm>
          <a:prstGeom prst="rect">
            <a:avLst/>
          </a:prstGeom>
        </p:spPr>
      </p:pic>
      <p:pic>
        <p:nvPicPr>
          <p:cNvPr id="7" name="Рисунок 6" descr="risunok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571876"/>
            <a:ext cx="1449324" cy="2048256"/>
          </a:xfrm>
          <a:prstGeom prst="rect">
            <a:avLst/>
          </a:prstGeom>
        </p:spPr>
      </p:pic>
      <p:pic>
        <p:nvPicPr>
          <p:cNvPr id="8" name="Picture 2" descr="C:\Users\Юзер\Desktop\д\141693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925078"/>
            <a:ext cx="8136904" cy="932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147248" cy="5865515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600" cap="all" dirty="0" smtClean="0"/>
              <a:t>Елизавета Михайловна Семяшкина</a:t>
            </a:r>
            <a:br>
              <a:rPr lang="ru-RU" sz="2600" cap="all" dirty="0" smtClean="0"/>
            </a:br>
            <a:r>
              <a:rPr lang="ru-RU" sz="2600" dirty="0" smtClean="0"/>
              <a:t>Директор </a:t>
            </a:r>
            <a:r>
              <a:rPr lang="ru-RU" sz="2600" dirty="0" err="1" smtClean="0"/>
              <a:t>Сизябской</a:t>
            </a:r>
            <a:r>
              <a:rPr lang="ru-RU" sz="2600" dirty="0" smtClean="0"/>
              <a:t> общеобразовательной</a:t>
            </a:r>
          </a:p>
          <a:p>
            <a:pPr algn="r">
              <a:buNone/>
            </a:pPr>
            <a:r>
              <a:rPr lang="ru-RU" sz="2600" dirty="0" smtClean="0"/>
              <a:t> средней школы с 30 октября 1990 года</a:t>
            </a:r>
          </a:p>
          <a:p>
            <a:pPr algn="r">
              <a:buNone/>
            </a:pPr>
            <a:r>
              <a:rPr lang="ru-RU" sz="2600" dirty="0" smtClean="0"/>
              <a:t> по  13 сентября 2000 года</a:t>
            </a:r>
          </a:p>
          <a:p>
            <a:pPr algn="r">
              <a:buNone/>
            </a:pPr>
            <a:endParaRPr lang="ru-RU" sz="2600" dirty="0" smtClean="0"/>
          </a:p>
          <a:p>
            <a:pPr algn="r">
              <a:buNone/>
            </a:pPr>
            <a:r>
              <a:rPr lang="ru-RU" sz="2600" dirty="0" smtClean="0"/>
              <a:t>КАНЕВА НИНА ИВАНОВНА </a:t>
            </a:r>
          </a:p>
          <a:p>
            <a:pPr algn="r">
              <a:buNone/>
            </a:pPr>
            <a:r>
              <a:rPr lang="ru-RU" sz="2600" dirty="0" smtClean="0"/>
              <a:t>Директор МОУ «Сизябская СОШ» </a:t>
            </a:r>
          </a:p>
          <a:p>
            <a:pPr algn="r">
              <a:buNone/>
            </a:pPr>
            <a:r>
              <a:rPr lang="ru-RU" sz="2600" dirty="0" smtClean="0"/>
              <a:t>с 2007 года по 2008 год</a:t>
            </a:r>
          </a:p>
          <a:p>
            <a:pPr algn="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000" cap="all" dirty="0" err="1" smtClean="0"/>
              <a:t>Ванюта</a:t>
            </a:r>
            <a:r>
              <a:rPr lang="ru-RU" sz="3000" cap="all" dirty="0" smtClean="0"/>
              <a:t> Оксана Семёновна</a:t>
            </a:r>
            <a:endParaRPr lang="ru-RU" sz="3000" dirty="0" smtClean="0"/>
          </a:p>
          <a:p>
            <a:pPr algn="r">
              <a:buNone/>
            </a:pPr>
            <a:r>
              <a:rPr lang="ru-RU" sz="3000" dirty="0" smtClean="0"/>
              <a:t>Директор  Сизябской </a:t>
            </a:r>
          </a:p>
          <a:p>
            <a:pPr algn="r">
              <a:buNone/>
            </a:pPr>
            <a:r>
              <a:rPr lang="ru-RU" sz="3000" dirty="0" smtClean="0"/>
              <a:t>средней  общеобразовательной школы  </a:t>
            </a:r>
          </a:p>
          <a:p>
            <a:pPr algn="r">
              <a:buNone/>
            </a:pPr>
            <a:r>
              <a:rPr lang="ru-RU" sz="3000" dirty="0" smtClean="0"/>
              <a:t>с 14 сентября 2000 года </a:t>
            </a:r>
            <a:br>
              <a:rPr lang="ru-RU" sz="3000" dirty="0" smtClean="0"/>
            </a:br>
            <a:endParaRPr lang="ru-RU" sz="30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risunok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42852"/>
            <a:ext cx="1606406" cy="1893264"/>
          </a:xfrm>
          <a:prstGeom prst="rect">
            <a:avLst/>
          </a:prstGeom>
        </p:spPr>
      </p:pic>
      <p:pic>
        <p:nvPicPr>
          <p:cNvPr id="5" name="Рисунок 4" descr="risunok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714752"/>
            <a:ext cx="1396464" cy="2057668"/>
          </a:xfrm>
          <a:prstGeom prst="rect">
            <a:avLst/>
          </a:prstGeom>
        </p:spPr>
      </p:pic>
      <p:pic>
        <p:nvPicPr>
          <p:cNvPr id="6" name="Picture 2" descr="C:\Users\Юзер\Desktop\д\141693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925078"/>
            <a:ext cx="8136904" cy="932922"/>
          </a:xfrm>
          <a:prstGeom prst="rect">
            <a:avLst/>
          </a:prstGeom>
          <a:noFill/>
        </p:spPr>
      </p:pic>
      <p:pic>
        <p:nvPicPr>
          <p:cNvPr id="7" name="Picture 2" descr="C:\Documents and Settings\Компьютер 3\Рабочий стол\КОНФЕРЕНЦИЯ ЛИСТВЕННИЦА\SDC12459-640x480-.jpg"/>
          <p:cNvPicPr>
            <a:picLocks noChangeAspect="1" noChangeArrowheads="1"/>
          </p:cNvPicPr>
          <p:nvPr/>
        </p:nvPicPr>
        <p:blipFill>
          <a:blip r:embed="rId5" cstate="print"/>
          <a:srcRect l="26324" t="11996" r="31059" b="13819"/>
          <a:stretch>
            <a:fillRect/>
          </a:stretch>
        </p:blipFill>
        <p:spPr bwMode="auto">
          <a:xfrm>
            <a:off x="2786050" y="1714488"/>
            <a:ext cx="1571636" cy="2051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ходе работы я использовала: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Альбом </a:t>
            </a:r>
            <a:r>
              <a:rPr lang="ru-RU" dirty="0" err="1" smtClean="0"/>
              <a:t>Сизябского</a:t>
            </a:r>
            <a:r>
              <a:rPr lang="ru-RU" dirty="0" smtClean="0"/>
              <a:t> школьного  краеведческого музея «История школы», которую создали  Канева Гликерия </a:t>
            </a:r>
            <a:r>
              <a:rPr lang="ru-RU" dirty="0" err="1" smtClean="0"/>
              <a:t>Пантелеймоновна</a:t>
            </a:r>
            <a:r>
              <a:rPr lang="ru-RU" dirty="0" smtClean="0"/>
              <a:t>, Канев Анатолий Семенович.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risunok-20-442x6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3554685" cy="514705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cap="all" dirty="0" smtClean="0"/>
              <a:t>Иван Семенович Распутин (1821-1898)</a:t>
            </a:r>
            <a:endParaRPr lang="ru-RU" dirty="0" smtClean="0"/>
          </a:p>
          <a:p>
            <a:r>
              <a:rPr lang="ru-RU" dirty="0" smtClean="0"/>
              <a:t>Первый заведующий и учитель </a:t>
            </a:r>
            <a:r>
              <a:rPr lang="ru-RU" dirty="0" err="1" smtClean="0"/>
              <a:t>Сизябской</a:t>
            </a:r>
            <a:r>
              <a:rPr lang="ru-RU" dirty="0" smtClean="0"/>
              <a:t> школы грамоты с 1885 года (</a:t>
            </a:r>
            <a:r>
              <a:rPr lang="ru-RU" dirty="0" err="1" smtClean="0"/>
              <a:t>Сизябская</a:t>
            </a:r>
            <a:r>
              <a:rPr lang="ru-RU" dirty="0" smtClean="0"/>
              <a:t> церковно-приходская </a:t>
            </a:r>
            <a:r>
              <a:rPr lang="ru-RU" dirty="0" err="1" smtClean="0"/>
              <a:t>одноклассная</a:t>
            </a:r>
            <a:r>
              <a:rPr lang="ru-RU" dirty="0" smtClean="0"/>
              <a:t> школа)</a:t>
            </a:r>
          </a:p>
          <a:p>
            <a:endParaRPr lang="ru-RU" dirty="0"/>
          </a:p>
        </p:txBody>
      </p:sp>
      <p:pic>
        <p:nvPicPr>
          <p:cNvPr id="3074" name="Picture 2" descr="C:\Users\Юзер\Desktop\д\w_3ciC3cYTLSqW2O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17232"/>
            <a:ext cx="8820472" cy="1102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1896 году в </a:t>
            </a:r>
            <a:r>
              <a:rPr lang="ru-RU" dirty="0" err="1" smtClean="0"/>
              <a:t>Сизябске</a:t>
            </a:r>
            <a:r>
              <a:rPr lang="ru-RU" dirty="0" smtClean="0"/>
              <a:t> открылась ВТОРОКЛАССНАЯ Церковно приходская школа, которая готовила учителей  начальных классов. В мужской школе  обучались из Сизябска, Ижмы, </a:t>
            </a:r>
            <a:r>
              <a:rPr lang="ru-RU" dirty="0" err="1" smtClean="0"/>
              <a:t>Мохчи</a:t>
            </a:r>
            <a:r>
              <a:rPr lang="ru-RU" dirty="0" smtClean="0"/>
              <a:t> и других волостей Печорского уезда.</a:t>
            </a:r>
            <a:endParaRPr lang="ru-RU" dirty="0"/>
          </a:p>
        </p:txBody>
      </p:sp>
      <p:pic>
        <p:nvPicPr>
          <p:cNvPr id="4098" name="Picture 2" descr="C:\Users\Юзер\Desktop\д\w_3ciC3cYTLSqW2O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653136"/>
            <a:ext cx="5667375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Первое здание школы</a:t>
            </a:r>
            <a:endParaRPr lang="ru-RU" dirty="0"/>
          </a:p>
        </p:txBody>
      </p:sp>
      <p:pic>
        <p:nvPicPr>
          <p:cNvPr id="5" name="Содержимое 4" descr="Керка  шко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502" r="4183"/>
          <a:stretch>
            <a:fillRect/>
          </a:stretch>
        </p:blipFill>
        <p:spPr>
          <a:xfrm>
            <a:off x="1285852" y="1500174"/>
            <a:ext cx="6643734" cy="4613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1902 году уже в школе изучали: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268761"/>
            <a:ext cx="4104456" cy="40324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Закон божий</a:t>
            </a:r>
          </a:p>
          <a:p>
            <a:r>
              <a:rPr lang="ru-RU" dirty="0" smtClean="0"/>
              <a:t>Часослов (молитва)</a:t>
            </a:r>
          </a:p>
          <a:p>
            <a:r>
              <a:rPr lang="ru-RU" dirty="0" err="1" smtClean="0"/>
              <a:t>Катахизис</a:t>
            </a:r>
            <a:r>
              <a:rPr lang="ru-RU" dirty="0" smtClean="0"/>
              <a:t> (правила поведения в обществе)</a:t>
            </a:r>
          </a:p>
          <a:p>
            <a:r>
              <a:rPr lang="ru-RU" dirty="0" smtClean="0"/>
              <a:t>Церковная история</a:t>
            </a:r>
          </a:p>
          <a:p>
            <a:r>
              <a:rPr lang="ru-RU" dirty="0" smtClean="0"/>
              <a:t>Церковное пение</a:t>
            </a:r>
          </a:p>
          <a:p>
            <a:r>
              <a:rPr lang="ru-RU" dirty="0" smtClean="0"/>
              <a:t>Русский язык</a:t>
            </a:r>
          </a:p>
          <a:p>
            <a:r>
              <a:rPr lang="ru-RU" dirty="0" smtClean="0"/>
              <a:t>Церковно-славянский язык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Отечественная история</a:t>
            </a:r>
          </a:p>
          <a:p>
            <a:r>
              <a:rPr lang="ru-RU" dirty="0" smtClean="0"/>
              <a:t>География</a:t>
            </a:r>
          </a:p>
          <a:p>
            <a:r>
              <a:rPr lang="ru-RU" dirty="0" smtClean="0"/>
              <a:t>Арифметика</a:t>
            </a:r>
          </a:p>
          <a:p>
            <a:r>
              <a:rPr lang="ru-RU" dirty="0" smtClean="0"/>
              <a:t>Геометрическое черчение и рисование</a:t>
            </a:r>
          </a:p>
          <a:p>
            <a:r>
              <a:rPr lang="ru-RU" dirty="0" smtClean="0"/>
              <a:t>Дидактика</a:t>
            </a:r>
          </a:p>
          <a:p>
            <a:r>
              <a:rPr lang="ru-RU" dirty="0" smtClean="0"/>
              <a:t>Гигиена</a:t>
            </a:r>
          </a:p>
          <a:p>
            <a:r>
              <a:rPr lang="ru-RU" dirty="0" smtClean="0"/>
              <a:t>Чистописание</a:t>
            </a:r>
            <a:endParaRPr lang="ru-RU" dirty="0"/>
          </a:p>
        </p:txBody>
      </p:sp>
      <p:pic>
        <p:nvPicPr>
          <p:cNvPr id="6146" name="Picture 2" descr="C:\Users\Юзер\Desktop\д\w_3ciC3cYTLSqW2O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39552" y="5373216"/>
            <a:ext cx="8280920" cy="1008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Третий класс считался уже учительским классом, после окончания которого, выпускник мог работать учителем образцовой школы. Для сдачи экзамена на звание учителя ездили в Архангельск. Заведующими и законоучителями состояли приходские священники с полным семинарским образованием.</a:t>
            </a:r>
            <a:endParaRPr lang="ru-RU" dirty="0"/>
          </a:p>
        </p:txBody>
      </p:sp>
      <p:pic>
        <p:nvPicPr>
          <p:cNvPr id="7170" name="Picture 2" descr="C:\Users\Юзер\Desktop\д\w_3ciC3cYTLSqW2O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96053"/>
            <a:ext cx="7992888" cy="1133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Первым заведующим был Петровский Александр, который работал до 1900 года. С 1900 года по 1916 год заведующим школы был священник  </a:t>
            </a:r>
            <a:r>
              <a:rPr lang="ru-RU" dirty="0" err="1" smtClean="0"/>
              <a:t>Контсантин</a:t>
            </a:r>
            <a:r>
              <a:rPr lang="ru-RU" dirty="0" smtClean="0"/>
              <a:t> Варфоломеев.</a:t>
            </a:r>
            <a:endParaRPr lang="ru-RU" dirty="0"/>
          </a:p>
        </p:txBody>
      </p:sp>
      <p:pic>
        <p:nvPicPr>
          <p:cNvPr id="8" name="Содержимое 7" descr="risunok-21-469x64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42852"/>
            <a:ext cx="3479212" cy="4747751"/>
          </a:xfrm>
        </p:spPr>
      </p:pic>
      <p:pic>
        <p:nvPicPr>
          <p:cNvPr id="8194" name="Picture 2" descr="C:\Users\Юзер\Desktop\д\w_3ciC3cYTLSqW2O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085184"/>
            <a:ext cx="5667375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До 1905 года школа размещалась  в </a:t>
            </a:r>
            <a:r>
              <a:rPr lang="ru-RU" dirty="0" err="1" smtClean="0"/>
              <a:t>частныйх</a:t>
            </a:r>
            <a:r>
              <a:rPr lang="ru-RU" dirty="0" smtClean="0"/>
              <a:t> домах. Школьное здание  построено в 1904 году. К 11 января 1905 года школа была обшита. Занятия в новой школе начались 11 января 1905 года. Лиственницы около школы были посажены учителями и учащимися.</a:t>
            </a:r>
          </a:p>
          <a:p>
            <a:endParaRPr lang="ru-RU" dirty="0"/>
          </a:p>
        </p:txBody>
      </p:sp>
      <p:pic>
        <p:nvPicPr>
          <p:cNvPr id="7" name="Содержимое 3" descr="DSC035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4320480" cy="3240360"/>
          </a:xfrm>
        </p:spPr>
      </p:pic>
      <p:sp>
        <p:nvSpPr>
          <p:cNvPr id="5" name="TextBox 4"/>
          <p:cNvSpPr txBox="1"/>
          <p:nvPr/>
        </p:nvSpPr>
        <p:spPr>
          <a:xfrm>
            <a:off x="899592" y="501317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строительстве школы </a:t>
            </a:r>
            <a:endParaRPr lang="ru-RU" dirty="0"/>
          </a:p>
        </p:txBody>
      </p:sp>
      <p:pic>
        <p:nvPicPr>
          <p:cNvPr id="10242" name="Picture 2" descr="C:\Users\Юзер\Desktop\д\w_3ciC3cYTLSqW2O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8748463" cy="824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1706053fef4f8ad715d56f5f09ce6eddf40981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560</Words>
  <Application>Microsoft Office PowerPoint</Application>
  <PresentationFormat>Экран (4:3)</PresentationFormat>
  <Paragraphs>117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История Сизябской школы</vt:lpstr>
      <vt:lpstr>Слайд 2</vt:lpstr>
      <vt:lpstr>Слайд 3</vt:lpstr>
      <vt:lpstr>Слайд 4</vt:lpstr>
      <vt:lpstr>Первое здание школы</vt:lpstr>
      <vt:lpstr>С 1902 году уже в школе изучали: </vt:lpstr>
      <vt:lpstr>Слайд 7</vt:lpstr>
      <vt:lpstr>Слайд 8</vt:lpstr>
      <vt:lpstr>Слайд 9</vt:lpstr>
      <vt:lpstr>Учителя и учащиеся школы в 1907 году</vt:lpstr>
      <vt:lpstr>Слайд 11</vt:lpstr>
      <vt:lpstr>Слайд 12</vt:lpstr>
      <vt:lpstr>Слайд 13</vt:lpstr>
      <vt:lpstr>Слайд 14</vt:lpstr>
      <vt:lpstr>Учительский коллектив 1936 год</vt:lpstr>
      <vt:lpstr>С 1 сентября 1939 года в Сизябске неполная средняя школа</vt:lpstr>
      <vt:lpstr> с 1 сентября 1961 года школа –восьмилетняя. </vt:lpstr>
      <vt:lpstr>С 30 августа 1966 года –средняя школа.</vt:lpstr>
      <vt:lpstr>14 января 1977 года было открыто новое здание  Сизябской средней школы</vt:lpstr>
      <vt:lpstr>Директора Сизябской средней школы: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В ходе работы я использовала: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Юзер</cp:lastModifiedBy>
  <cp:revision>25</cp:revision>
  <dcterms:created xsi:type="dcterms:W3CDTF">2015-10-25T13:20:38Z</dcterms:created>
  <dcterms:modified xsi:type="dcterms:W3CDTF">2016-02-23T15:42:05Z</dcterms:modified>
</cp:coreProperties>
</file>