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6" r:id="rId4"/>
    <p:sldId id="267" r:id="rId5"/>
    <p:sldId id="270" r:id="rId6"/>
    <p:sldId id="268" r:id="rId7"/>
    <p:sldId id="258" r:id="rId8"/>
    <p:sldId id="269" r:id="rId9"/>
    <p:sldId id="259" r:id="rId10"/>
    <p:sldId id="260" r:id="rId11"/>
    <p:sldId id="261" r:id="rId12"/>
    <p:sldId id="262" r:id="rId13"/>
    <p:sldId id="263" r:id="rId14"/>
    <p:sldId id="264" r:id="rId15"/>
    <p:sldId id="265"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CFA16FF-05D2-4666-9D9A-3F3855B0B249}"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CFA16FF-05D2-4666-9D9A-3F3855B0B2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CFA16FF-05D2-4666-9D9A-3F3855B0B2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CFA16FF-05D2-4666-9D9A-3F3855B0B2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CFA16FF-05D2-4666-9D9A-3F3855B0B249}"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CFA16FF-05D2-4666-9D9A-3F3855B0B2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CFA16FF-05D2-4666-9D9A-3F3855B0B249}"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CFA16FF-05D2-4666-9D9A-3F3855B0B2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CFA16FF-05D2-4666-9D9A-3F3855B0B2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9521804-7F04-4D94-B66B-0BA6758B6FED}"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CFA16FF-05D2-4666-9D9A-3F3855B0B2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99521804-7F04-4D94-B66B-0BA6758B6FED}" type="datetimeFigureOut">
              <a:rPr lang="ru-RU" smtClean="0"/>
              <a:pPr/>
              <a:t>01.06.2017</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CFA16FF-05D2-4666-9D9A-3F3855B0B2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9521804-7F04-4D94-B66B-0BA6758B6FED}" type="datetimeFigureOut">
              <a:rPr lang="ru-RU" smtClean="0"/>
              <a:pPr/>
              <a:t>01.06.2017</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CFA16FF-05D2-4666-9D9A-3F3855B0B24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mydiscoveries.ru/wp-content/uploads/2017/01/Depositphotos_9819503_l-2015-e1484248814821.jpg"/>
          <p:cNvPicPr>
            <a:picLocks noChangeAspect="1" noChangeArrowheads="1"/>
          </p:cNvPicPr>
          <p:nvPr/>
        </p:nvPicPr>
        <p:blipFill>
          <a:blip r:embed="rId2" cstate="print"/>
          <a:srcRect/>
          <a:stretch>
            <a:fillRect/>
          </a:stretch>
        </p:blipFill>
        <p:spPr bwMode="auto">
          <a:xfrm>
            <a:off x="-468560" y="1"/>
            <a:ext cx="9937104" cy="6858000"/>
          </a:xfrm>
          <a:prstGeom prst="rect">
            <a:avLst/>
          </a:prstGeom>
          <a:noFill/>
        </p:spPr>
      </p:pic>
      <p:sp>
        <p:nvSpPr>
          <p:cNvPr id="2" name="Заголовок 1"/>
          <p:cNvSpPr>
            <a:spLocks noGrp="1"/>
          </p:cNvSpPr>
          <p:nvPr>
            <p:ph type="ctrTitle"/>
          </p:nvPr>
        </p:nvSpPr>
        <p:spPr>
          <a:xfrm>
            <a:off x="1763688" y="1556792"/>
            <a:ext cx="5902424" cy="1586607"/>
          </a:xfrm>
        </p:spPr>
        <p:txBody>
          <a:bodyPr>
            <a:normAutofit fontScale="90000"/>
          </a:bodyPr>
          <a:lstStyle/>
          <a:p>
            <a:r>
              <a:rPr lang="ru-RU" sz="7200" b="1" u="sng" dirty="0" smtClean="0">
                <a:solidFill>
                  <a:srgbClr val="FF0000"/>
                </a:solidFill>
              </a:rPr>
              <a:t/>
            </a:r>
            <a:br>
              <a:rPr lang="ru-RU" sz="7200" b="1" u="sng" dirty="0" smtClean="0">
                <a:solidFill>
                  <a:srgbClr val="FF0000"/>
                </a:solidFill>
              </a:rPr>
            </a:br>
            <a:r>
              <a:rPr lang="ru-RU" sz="7200" b="1" u="sng" dirty="0" smtClean="0">
                <a:solidFill>
                  <a:srgbClr val="FF0000"/>
                </a:solidFill>
              </a:rPr>
              <a:t>Черные </a:t>
            </a:r>
            <a:r>
              <a:rPr lang="ru-RU" sz="7200" b="1" u="sng" dirty="0" smtClean="0">
                <a:solidFill>
                  <a:srgbClr val="FF0000"/>
                </a:solidFill>
              </a:rPr>
              <a:t>дыры</a:t>
            </a:r>
            <a:endParaRPr lang="ru-RU" sz="7200" b="1" u="sng" dirty="0">
              <a:solidFill>
                <a:srgbClr val="FF0000"/>
              </a:solidFill>
            </a:endParaRPr>
          </a:p>
        </p:txBody>
      </p:sp>
      <p:sp>
        <p:nvSpPr>
          <p:cNvPr id="3" name="Подзаголовок 2"/>
          <p:cNvSpPr>
            <a:spLocks noGrp="1"/>
          </p:cNvSpPr>
          <p:nvPr>
            <p:ph type="subTitle" idx="1"/>
          </p:nvPr>
        </p:nvSpPr>
        <p:spPr>
          <a:xfrm>
            <a:off x="3491880" y="5445224"/>
            <a:ext cx="5432648" cy="1152128"/>
          </a:xfrm>
        </p:spPr>
        <p:txBody>
          <a:bodyPr>
            <a:normAutofit/>
          </a:bodyPr>
          <a:lstStyle/>
          <a:p>
            <a:pPr algn="r"/>
            <a:r>
              <a:rPr lang="ru-RU" dirty="0" smtClean="0">
                <a:solidFill>
                  <a:srgbClr val="00B050"/>
                </a:solidFill>
              </a:rPr>
              <a:t>Выполнил: </a:t>
            </a:r>
            <a:r>
              <a:rPr lang="ru-RU" dirty="0" smtClean="0">
                <a:solidFill>
                  <a:srgbClr val="00B050"/>
                </a:solidFill>
              </a:rPr>
              <a:t>студент РРТ-7</a:t>
            </a:r>
            <a:endParaRPr lang="ru-RU" dirty="0" smtClean="0">
              <a:solidFill>
                <a:srgbClr val="00B050"/>
              </a:solidFill>
            </a:endParaRPr>
          </a:p>
          <a:p>
            <a:pPr algn="r"/>
            <a:r>
              <a:rPr lang="ru-RU" smtClean="0">
                <a:solidFill>
                  <a:srgbClr val="00B050"/>
                </a:solidFill>
              </a:rPr>
              <a:t>Мирзоев Михаил</a:t>
            </a:r>
            <a:endParaRPr lang="ru-RU" dirty="0">
              <a:solidFill>
                <a:srgbClr val="00B050"/>
              </a:solidFill>
            </a:endParaRPr>
          </a:p>
        </p:txBody>
      </p:sp>
      <p:pic>
        <p:nvPicPr>
          <p:cNvPr id="5" name="Рисунок 4" descr="Описание: имени-вострухина"/>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5536" y="260648"/>
            <a:ext cx="8424936" cy="1134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1.pichost.me/i/39/1619886.jpg"/>
          <p:cNvPicPr>
            <a:picLocks noChangeAspect="1" noChangeArrowheads="1"/>
          </p:cNvPicPr>
          <p:nvPr/>
        </p:nvPicPr>
        <p:blipFill>
          <a:blip r:embed="rId2" cstate="print"/>
          <a:srcRect/>
          <a:stretch>
            <a:fillRect/>
          </a:stretch>
        </p:blipFill>
        <p:spPr bwMode="auto">
          <a:xfrm>
            <a:off x="1" y="764704"/>
            <a:ext cx="9143999" cy="6093296"/>
          </a:xfrm>
          <a:prstGeom prst="rect">
            <a:avLst/>
          </a:prstGeom>
          <a:noFill/>
        </p:spPr>
      </p:pic>
      <p:sp>
        <p:nvSpPr>
          <p:cNvPr id="2" name="Прямоугольник 1"/>
          <p:cNvSpPr/>
          <p:nvPr/>
        </p:nvSpPr>
        <p:spPr>
          <a:xfrm>
            <a:off x="251520" y="0"/>
            <a:ext cx="8352928" cy="2308324"/>
          </a:xfrm>
          <a:prstGeom prst="rect">
            <a:avLst/>
          </a:prstGeom>
        </p:spPr>
        <p:txBody>
          <a:bodyPr wrap="square">
            <a:spAutoFit/>
          </a:bodyPr>
          <a:lstStyle/>
          <a:p>
            <a:pPr algn="ctr"/>
            <a:r>
              <a:rPr lang="ru-RU" sz="3600" dirty="0"/>
              <a:t>Массивные звезды погибают и в результате взрыва, образуются сверхновая звезда. Что происходит после этого, зависит от ее массы.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tomswallpapers.com/pic/201503/1280x1024/tomswallpapers.com-27666.jpg"/>
          <p:cNvPicPr>
            <a:picLocks noChangeAspect="1" noChangeArrowheads="1"/>
          </p:cNvPicPr>
          <p:nvPr/>
        </p:nvPicPr>
        <p:blipFill>
          <a:blip r:embed="rId2" cstate="print"/>
          <a:srcRect/>
          <a:stretch>
            <a:fillRect/>
          </a:stretch>
        </p:blipFill>
        <p:spPr bwMode="auto">
          <a:xfrm>
            <a:off x="144016" y="1"/>
            <a:ext cx="8892480" cy="6858000"/>
          </a:xfrm>
          <a:prstGeom prst="rect">
            <a:avLst/>
          </a:prstGeom>
          <a:noFill/>
        </p:spPr>
      </p:pic>
      <p:sp>
        <p:nvSpPr>
          <p:cNvPr id="2" name="Прямоугольник 1"/>
          <p:cNvSpPr/>
          <p:nvPr/>
        </p:nvSpPr>
        <p:spPr>
          <a:xfrm>
            <a:off x="467544" y="2924944"/>
            <a:ext cx="8136904" cy="1200329"/>
          </a:xfrm>
          <a:prstGeom prst="rect">
            <a:avLst/>
          </a:prstGeom>
        </p:spPr>
        <p:txBody>
          <a:bodyPr wrap="square">
            <a:spAutoFit/>
          </a:bodyPr>
          <a:lstStyle/>
          <a:p>
            <a:pPr algn="ctr"/>
            <a:r>
              <a:rPr lang="ru-RU" sz="2400" b="1" dirty="0">
                <a:solidFill>
                  <a:srgbClr val="FF0000"/>
                </a:solidFill>
              </a:rPr>
              <a:t>Большинство</a:t>
            </a:r>
            <a:r>
              <a:rPr lang="ru-RU" sz="2400" b="1" dirty="0">
                <a:solidFill>
                  <a:schemeClr val="bg1"/>
                </a:solidFill>
              </a:rPr>
              <a:t> из них остаются позади ядра, именуемого </a:t>
            </a:r>
            <a:r>
              <a:rPr lang="ru-RU" sz="2400" b="1" dirty="0">
                <a:solidFill>
                  <a:srgbClr val="FF0000"/>
                </a:solidFill>
              </a:rPr>
              <a:t>Белым Карликом</a:t>
            </a:r>
            <a:r>
              <a:rPr lang="ru-RU" sz="2400" b="1" dirty="0">
                <a:solidFill>
                  <a:schemeClr val="bg1"/>
                </a:solidFill>
              </a:rPr>
              <a:t>. Оно обычно окружено постоянно расширяющейся оболочкой газа.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ssets.natgeotv.com/Shows/23599.jpg"/>
          <p:cNvPicPr>
            <a:picLocks noChangeAspect="1" noChangeArrowheads="1"/>
          </p:cNvPicPr>
          <p:nvPr/>
        </p:nvPicPr>
        <p:blipFill>
          <a:blip r:embed="rId2" cstate="print"/>
          <a:srcRect/>
          <a:stretch>
            <a:fillRect/>
          </a:stretch>
        </p:blipFill>
        <p:spPr bwMode="auto">
          <a:xfrm>
            <a:off x="0" y="548680"/>
            <a:ext cx="9168340" cy="5661248"/>
          </a:xfrm>
          <a:prstGeom prst="rect">
            <a:avLst/>
          </a:prstGeom>
          <a:noFill/>
        </p:spPr>
      </p:pic>
      <p:sp>
        <p:nvSpPr>
          <p:cNvPr id="2" name="Прямоугольник 1"/>
          <p:cNvSpPr/>
          <p:nvPr/>
        </p:nvSpPr>
        <p:spPr>
          <a:xfrm>
            <a:off x="0" y="548680"/>
            <a:ext cx="3635896" cy="5693866"/>
          </a:xfrm>
          <a:prstGeom prst="rect">
            <a:avLst/>
          </a:prstGeom>
        </p:spPr>
        <p:txBody>
          <a:bodyPr wrap="square">
            <a:spAutoFit/>
          </a:bodyPr>
          <a:lstStyle/>
          <a:p>
            <a:r>
              <a:rPr lang="ru-RU" sz="2800" b="1" dirty="0"/>
              <a:t>В некоторых, </a:t>
            </a:r>
            <a:r>
              <a:rPr lang="ru-RU" sz="2800" b="1" dirty="0">
                <a:solidFill>
                  <a:srgbClr val="00B050"/>
                </a:solidFill>
              </a:rPr>
              <a:t>редких случаях</a:t>
            </a:r>
            <a:r>
              <a:rPr lang="ru-RU" sz="2800" b="1" dirty="0"/>
              <a:t> масса звезды настолько велика, что гравитация черной дыры будет тянуть ее тело очень сильно, после чего она может стать крошечной, компактным объектом, известным как </a:t>
            </a:r>
            <a:r>
              <a:rPr lang="ru-RU" sz="2800" b="1" dirty="0">
                <a:solidFill>
                  <a:srgbClr val="FF0000"/>
                </a:solidFill>
              </a:rPr>
              <a:t>нейтронная звезда</a:t>
            </a:r>
            <a:r>
              <a:rPr lang="ru-RU" sz="2800" b="1"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c.pics.livejournal.com/solist_sofft/70223372/194849/194849_1000.jpg"/>
          <p:cNvPicPr>
            <a:picLocks noChangeAspect="1" noChangeArrowheads="1"/>
          </p:cNvPicPr>
          <p:nvPr/>
        </p:nvPicPr>
        <p:blipFill>
          <a:blip r:embed="rId2" cstate="print"/>
          <a:srcRect/>
          <a:stretch>
            <a:fillRect/>
          </a:stretch>
        </p:blipFill>
        <p:spPr bwMode="auto">
          <a:xfrm>
            <a:off x="-1" y="1484784"/>
            <a:ext cx="9162209" cy="5373216"/>
          </a:xfrm>
          <a:prstGeom prst="rect">
            <a:avLst/>
          </a:prstGeom>
          <a:noFill/>
        </p:spPr>
      </p:pic>
      <p:sp>
        <p:nvSpPr>
          <p:cNvPr id="2" name="Прямоугольник 1"/>
          <p:cNvSpPr/>
          <p:nvPr/>
        </p:nvSpPr>
        <p:spPr>
          <a:xfrm>
            <a:off x="0" y="0"/>
            <a:ext cx="9144000" cy="2308324"/>
          </a:xfrm>
          <a:prstGeom prst="rect">
            <a:avLst/>
          </a:prstGeom>
        </p:spPr>
        <p:txBody>
          <a:bodyPr wrap="square">
            <a:spAutoFit/>
          </a:bodyPr>
          <a:lstStyle/>
          <a:p>
            <a:pPr algn="ctr"/>
            <a:r>
              <a:rPr lang="ru-RU" sz="2400" b="1" dirty="0" smtClean="0"/>
              <a:t>Но </a:t>
            </a:r>
            <a:r>
              <a:rPr lang="ru-RU" sz="2400" b="1" dirty="0" smtClean="0">
                <a:solidFill>
                  <a:srgbClr val="00B050"/>
                </a:solidFill>
              </a:rPr>
              <a:t>в очень редких случаях</a:t>
            </a:r>
            <a:r>
              <a:rPr lang="ru-RU" sz="2400" b="1" dirty="0" smtClean="0"/>
              <a:t>, существует так много массы в звезде, что гравитация буквально сходит с ума. </a:t>
            </a:r>
            <a:r>
              <a:rPr lang="ru-RU" sz="2400" b="1" dirty="0" smtClean="0">
                <a:solidFill>
                  <a:srgbClr val="FF0000"/>
                </a:solidFill>
              </a:rPr>
              <a:t>Звезда </a:t>
            </a:r>
            <a:r>
              <a:rPr lang="ru-RU" sz="2400" b="1" dirty="0" err="1" smtClean="0">
                <a:solidFill>
                  <a:srgbClr val="FF0000"/>
                </a:solidFill>
              </a:rPr>
              <a:t>коллапсирует</a:t>
            </a:r>
            <a:r>
              <a:rPr lang="ru-RU" sz="2400" b="1" dirty="0" smtClean="0">
                <a:solidFill>
                  <a:srgbClr val="FF0000"/>
                </a:solidFill>
              </a:rPr>
              <a:t> в самой себе</a:t>
            </a:r>
            <a:r>
              <a:rPr lang="ru-RU" sz="2400" b="1" dirty="0" smtClean="0"/>
              <a:t> и останавливается только тогда, когда занимает определенную точку в пространстве. </a:t>
            </a:r>
            <a:r>
              <a:rPr lang="ru-RU" sz="2400" b="1" dirty="0" smtClean="0">
                <a:solidFill>
                  <a:srgbClr val="FFFF00"/>
                </a:solidFill>
              </a:rPr>
              <a:t>Она в буквальном смысле перестает существовать</a:t>
            </a:r>
            <a:r>
              <a:rPr lang="ru-RU" sz="2400" b="1" dirty="0" smtClean="0"/>
              <a:t>. Однако при этом, оставляя за собой массу и силу тяжести. Теперь это еще одна черная дыра.</a:t>
            </a: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Зависимость между массой черной дыры и массой балджа"/>
          <p:cNvPicPr>
            <a:picLocks noChangeAspect="1" noChangeArrowheads="1"/>
          </p:cNvPicPr>
          <p:nvPr/>
        </p:nvPicPr>
        <p:blipFill>
          <a:blip r:embed="rId2" cstate="print"/>
          <a:srcRect/>
          <a:stretch>
            <a:fillRect/>
          </a:stretch>
        </p:blipFill>
        <p:spPr bwMode="auto">
          <a:xfrm>
            <a:off x="0" y="60982"/>
            <a:ext cx="9144000" cy="679701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gne97vdumgn3.cloudfront.net/api/file/4gS4GzT8TE6YKaKKWEhl"/>
          <p:cNvPicPr>
            <a:picLocks noChangeAspect="1" noChangeArrowheads="1"/>
          </p:cNvPicPr>
          <p:nvPr/>
        </p:nvPicPr>
        <p:blipFill>
          <a:blip r:embed="rId2" cstate="print"/>
          <a:srcRect/>
          <a:stretch>
            <a:fillRect/>
          </a:stretch>
        </p:blipFill>
        <p:spPr bwMode="auto">
          <a:xfrm>
            <a:off x="0" y="0"/>
            <a:ext cx="9144000" cy="5900020"/>
          </a:xfrm>
          <a:prstGeom prst="rect">
            <a:avLst/>
          </a:prstGeom>
          <a:noFill/>
        </p:spPr>
      </p:pic>
      <p:sp>
        <p:nvSpPr>
          <p:cNvPr id="3" name="Прямоугольник 2"/>
          <p:cNvSpPr/>
          <p:nvPr/>
        </p:nvSpPr>
        <p:spPr>
          <a:xfrm>
            <a:off x="0" y="4919008"/>
            <a:ext cx="9144000" cy="1938992"/>
          </a:xfrm>
          <a:prstGeom prst="rect">
            <a:avLst/>
          </a:prstGeom>
        </p:spPr>
        <p:txBody>
          <a:bodyPr wrap="square">
            <a:spAutoFit/>
          </a:bodyPr>
          <a:lstStyle/>
          <a:p>
            <a:r>
              <a:rPr lang="ru-RU" sz="2400" b="1" u="sng" dirty="0">
                <a:solidFill>
                  <a:srgbClr val="FF0000"/>
                </a:solidFill>
              </a:rPr>
              <a:t>Горизонтом событий</a:t>
            </a:r>
            <a:r>
              <a:rPr lang="ru-RU" sz="2400" b="1" dirty="0"/>
              <a:t> является точка, в которой </a:t>
            </a:r>
            <a:r>
              <a:rPr lang="ru-RU" sz="2400" b="1" dirty="0">
                <a:solidFill>
                  <a:srgbClr val="FFFF00"/>
                </a:solidFill>
              </a:rPr>
              <a:t>вторая космическая скорость равна скорости света</a:t>
            </a:r>
            <a:r>
              <a:rPr lang="ru-RU" sz="2400" b="1" dirty="0"/>
              <a:t>. Внутри черной дыры эта скорость превышает скорость света. Поскольку ничто не может двигаться быстрее света, ничто и не может вырваться из пределов горизонта событий.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http://sokrovennik.com/Krotovaya-nora-e1440482876919%20600%D1%85300.jpg"/>
          <p:cNvPicPr>
            <a:picLocks noChangeAspect="1" noChangeArrowheads="1"/>
          </p:cNvPicPr>
          <p:nvPr/>
        </p:nvPicPr>
        <p:blipFill>
          <a:blip r:embed="rId2" cstate="print"/>
          <a:srcRect/>
          <a:stretch>
            <a:fillRect/>
          </a:stretch>
        </p:blipFill>
        <p:spPr bwMode="auto">
          <a:xfrm>
            <a:off x="0" y="1916832"/>
            <a:ext cx="9144000" cy="4941169"/>
          </a:xfrm>
          <a:prstGeom prst="rect">
            <a:avLst/>
          </a:prstGeom>
          <a:noFill/>
        </p:spPr>
      </p:pic>
      <p:sp>
        <p:nvSpPr>
          <p:cNvPr id="4" name="Прямоугольник 3"/>
          <p:cNvSpPr/>
          <p:nvPr/>
        </p:nvSpPr>
        <p:spPr>
          <a:xfrm>
            <a:off x="0" y="0"/>
            <a:ext cx="8964488" cy="2677656"/>
          </a:xfrm>
          <a:prstGeom prst="rect">
            <a:avLst/>
          </a:prstGeom>
        </p:spPr>
        <p:txBody>
          <a:bodyPr wrap="square">
            <a:spAutoFit/>
          </a:bodyPr>
          <a:lstStyle/>
          <a:p>
            <a:pPr algn="ctr"/>
            <a:r>
              <a:rPr lang="ru-RU" sz="2800" b="1" dirty="0"/>
              <a:t>Поскольку </a:t>
            </a:r>
            <a:r>
              <a:rPr lang="ru-RU" sz="2800" b="1" dirty="0">
                <a:solidFill>
                  <a:srgbClr val="FFFF00"/>
                </a:solidFill>
              </a:rPr>
              <a:t>гравитация возрастает</a:t>
            </a:r>
            <a:r>
              <a:rPr lang="ru-RU" sz="2800" b="1" dirty="0"/>
              <a:t> все больше при такой высокой скорости, она действует на части этого объекта. Подобные приливные силы видоизменяют сам объект, который, впоследствии будет протянут в длинную и тонкую струну, после чего </a:t>
            </a:r>
            <a:r>
              <a:rPr lang="ru-RU" sz="2800" b="1" dirty="0">
                <a:solidFill>
                  <a:srgbClr val="FF0000"/>
                </a:solidFill>
              </a:rPr>
              <a:t>перестанет существовать во вселенной</a:t>
            </a:r>
            <a:r>
              <a:rPr lang="ru-RU" sz="2800" b="1" dirty="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852936"/>
            <a:ext cx="6912768" cy="923330"/>
          </a:xfrm>
          <a:prstGeom prst="rect">
            <a:avLst/>
          </a:prstGeom>
          <a:noFill/>
        </p:spPr>
        <p:txBody>
          <a:bodyPr wrap="square" rtlCol="0">
            <a:spAutoFit/>
          </a:bodyPr>
          <a:lstStyle/>
          <a:p>
            <a:r>
              <a:rPr lang="ru-RU" sz="5400" u="sng" dirty="0" smtClean="0">
                <a:solidFill>
                  <a:srgbClr val="FF0000"/>
                </a:solidFill>
              </a:rPr>
              <a:t>Спасибо за внимание</a:t>
            </a:r>
            <a:endParaRPr lang="ru-RU" sz="5400" u="sng"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pace.arbooz.dp.ua/wp-content/uploads/sites/10/2015/10/12_2-1024x576.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Прямоугольник 1"/>
          <p:cNvSpPr/>
          <p:nvPr/>
        </p:nvSpPr>
        <p:spPr>
          <a:xfrm>
            <a:off x="323528" y="3643277"/>
            <a:ext cx="8640960" cy="3170099"/>
          </a:xfrm>
          <a:prstGeom prst="rect">
            <a:avLst/>
          </a:prstGeom>
        </p:spPr>
        <p:txBody>
          <a:bodyPr wrap="square">
            <a:spAutoFit/>
          </a:bodyPr>
          <a:lstStyle/>
          <a:p>
            <a:r>
              <a:rPr lang="ru-RU" sz="3200" b="1" u="sng" dirty="0">
                <a:solidFill>
                  <a:srgbClr val="00B050"/>
                </a:solidFill>
              </a:rPr>
              <a:t>Черные дыры</a:t>
            </a:r>
            <a:r>
              <a:rPr lang="ru-RU" sz="2800" dirty="0"/>
              <a:t>, несомненно, самые странные и загадочные объекты в космосе.  Их причудливые свойства могут бросить вызов законам физики </a:t>
            </a:r>
            <a:r>
              <a:rPr lang="ru-RU" sz="2800" b="1" dirty="0"/>
              <a:t>Вселенной</a:t>
            </a:r>
            <a:r>
              <a:rPr lang="ru-RU" sz="2800" dirty="0"/>
              <a:t> и даже природе существующей действительности. Чтобы понять, что же такое черные дыры, мы должны научиться думать "вне коробки" и применить немного фантазии</a:t>
            </a:r>
            <a:r>
              <a:rPr lang="ru-RU" sz="2800" dirty="0" smtClean="0"/>
              <a:t>.</a:t>
            </a: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uznay-skolko.ru/wp-content/uploads/2016/09/Nablyudaem-za-zvezdami-768x460.jpg"/>
          <p:cNvPicPr>
            <a:picLocks noChangeAspect="1" noChangeArrowheads="1"/>
          </p:cNvPicPr>
          <p:nvPr/>
        </p:nvPicPr>
        <p:blipFill>
          <a:blip r:embed="rId2" cstate="print"/>
          <a:srcRect/>
          <a:stretch>
            <a:fillRect/>
          </a:stretch>
        </p:blipFill>
        <p:spPr bwMode="auto">
          <a:xfrm>
            <a:off x="0" y="260648"/>
            <a:ext cx="9091155" cy="6309321"/>
          </a:xfrm>
          <a:prstGeom prst="rect">
            <a:avLst/>
          </a:prstGeom>
          <a:noFill/>
        </p:spPr>
      </p:pic>
      <p:sp>
        <p:nvSpPr>
          <p:cNvPr id="2" name="Прямоугольник 1"/>
          <p:cNvSpPr/>
          <p:nvPr/>
        </p:nvSpPr>
        <p:spPr>
          <a:xfrm>
            <a:off x="323528" y="1412776"/>
            <a:ext cx="8496944" cy="4401205"/>
          </a:xfrm>
          <a:prstGeom prst="rect">
            <a:avLst/>
          </a:prstGeom>
        </p:spPr>
        <p:txBody>
          <a:bodyPr wrap="square">
            <a:spAutoFit/>
          </a:bodyPr>
          <a:lstStyle/>
          <a:p>
            <a:r>
              <a:rPr lang="ru-RU" sz="2800" b="1" dirty="0">
                <a:solidFill>
                  <a:srgbClr val="FF0000"/>
                </a:solidFill>
              </a:rPr>
              <a:t>Черные дыры </a:t>
            </a:r>
            <a:r>
              <a:rPr lang="ru-RU" sz="2800" b="1" dirty="0">
                <a:solidFill>
                  <a:schemeClr val="bg1"/>
                </a:solidFill>
              </a:rPr>
              <a:t>образуются из ядер </a:t>
            </a:r>
            <a:r>
              <a:rPr lang="ru-RU" sz="2800" b="1" dirty="0" err="1">
                <a:solidFill>
                  <a:schemeClr val="bg1"/>
                </a:solidFill>
              </a:rPr>
              <a:t>супер</a:t>
            </a:r>
            <a:r>
              <a:rPr lang="ru-RU" sz="2800" b="1" dirty="0">
                <a:solidFill>
                  <a:schemeClr val="bg1"/>
                </a:solidFill>
              </a:rPr>
              <a:t> массивных звёзд, которые можно охарактеризовать как область пространства, где огромная </a:t>
            </a:r>
            <a:r>
              <a:rPr lang="ru-RU" sz="2800" b="1" dirty="0">
                <a:solidFill>
                  <a:srgbClr val="00B050"/>
                </a:solidFill>
              </a:rPr>
              <a:t>масса сосредоточенна в пустоте</a:t>
            </a:r>
            <a:r>
              <a:rPr lang="ru-RU" sz="2800" b="1" dirty="0">
                <a:solidFill>
                  <a:schemeClr val="bg1"/>
                </a:solidFill>
              </a:rPr>
              <a:t>, и ничего, </a:t>
            </a:r>
            <a:r>
              <a:rPr lang="ru-RU" sz="2800" b="1" dirty="0">
                <a:solidFill>
                  <a:srgbClr val="FFFF00"/>
                </a:solidFill>
              </a:rPr>
              <a:t>даже свет не может там избежать гравитационного притяжения</a:t>
            </a:r>
            <a:r>
              <a:rPr lang="ru-RU" sz="2800" b="1" dirty="0">
                <a:solidFill>
                  <a:schemeClr val="bg1"/>
                </a:solidFill>
              </a:rPr>
              <a:t>. Это та область, где вторая космическая скорость превышает скорость света. И чем более массивный объект движения, тем быстрее он должен двигаться для того чтобы избавиться от силы своей тяжести. Это известно как вторая космическая скорость.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s019.radikal.ru/i602/1204/ce/2c9d35f6c532.png"/>
          <p:cNvPicPr>
            <a:picLocks noChangeAspect="1" noChangeArrowheads="1"/>
          </p:cNvPicPr>
          <p:nvPr/>
        </p:nvPicPr>
        <p:blipFill>
          <a:blip r:embed="rId2" cstate="print"/>
          <a:srcRect/>
          <a:stretch>
            <a:fillRect/>
          </a:stretch>
        </p:blipFill>
        <p:spPr bwMode="auto">
          <a:xfrm>
            <a:off x="1" y="692696"/>
            <a:ext cx="9143999" cy="6165304"/>
          </a:xfrm>
          <a:prstGeom prst="rect">
            <a:avLst/>
          </a:prstGeom>
          <a:noFill/>
        </p:spPr>
      </p:pic>
      <p:sp>
        <p:nvSpPr>
          <p:cNvPr id="2" name="Прямоугольник 1"/>
          <p:cNvSpPr/>
          <p:nvPr/>
        </p:nvSpPr>
        <p:spPr>
          <a:xfrm>
            <a:off x="395536" y="44624"/>
            <a:ext cx="8496944" cy="3108543"/>
          </a:xfrm>
          <a:prstGeom prst="rect">
            <a:avLst/>
          </a:prstGeom>
        </p:spPr>
        <p:txBody>
          <a:bodyPr wrap="square">
            <a:spAutoFit/>
          </a:bodyPr>
          <a:lstStyle/>
          <a:p>
            <a:r>
              <a:rPr lang="ru-RU" sz="2800" b="1" dirty="0">
                <a:solidFill>
                  <a:srgbClr val="FF0000"/>
                </a:solidFill>
              </a:rPr>
              <a:t>Черные дыры </a:t>
            </a:r>
            <a:r>
              <a:rPr lang="ru-RU" sz="2800" dirty="0"/>
              <a:t>настолько </a:t>
            </a:r>
            <a:r>
              <a:rPr lang="ru-RU" sz="2800" b="1" dirty="0">
                <a:solidFill>
                  <a:srgbClr val="FF0000"/>
                </a:solidFill>
              </a:rPr>
              <a:t>массивны</a:t>
            </a:r>
            <a:r>
              <a:rPr lang="ru-RU" sz="2800" dirty="0"/>
              <a:t>, что их </a:t>
            </a:r>
            <a:r>
              <a:rPr lang="ru-RU" sz="2800" b="1" dirty="0">
                <a:solidFill>
                  <a:srgbClr val="00B050"/>
                </a:solidFill>
              </a:rPr>
              <a:t>вторая космическая скорость быстрее, чем скорость света</a:t>
            </a:r>
            <a:r>
              <a:rPr lang="ru-RU" sz="2800" dirty="0"/>
              <a:t>. Поскольку ничего не может двигаться быстрее, чем свет, то ничего и не может избежать гравитация черной дыры. Теория относительности Эйнштейна является первым ключом к пониманию черных дыр. Она утверждает, что гравитация влияет на время.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medialipetsk.ru/upload/news/2015/january_2015/27_january2015/Depositphotos_11840463_s_default.jpg"/>
          <p:cNvPicPr>
            <a:picLocks noChangeAspect="1" noChangeArrowheads="1"/>
          </p:cNvPicPr>
          <p:nvPr/>
        </p:nvPicPr>
        <p:blipFill>
          <a:blip r:embed="rId2" cstate="print"/>
          <a:srcRect/>
          <a:stretch>
            <a:fillRect/>
          </a:stretch>
        </p:blipFill>
        <p:spPr bwMode="auto">
          <a:xfrm>
            <a:off x="0" y="332656"/>
            <a:ext cx="9139944" cy="6525344"/>
          </a:xfrm>
          <a:prstGeom prst="rect">
            <a:avLst/>
          </a:prstGeom>
          <a:noFill/>
        </p:spPr>
      </p:pic>
      <p:sp>
        <p:nvSpPr>
          <p:cNvPr id="2" name="Прямоугольник 1"/>
          <p:cNvSpPr/>
          <p:nvPr/>
        </p:nvSpPr>
        <p:spPr>
          <a:xfrm>
            <a:off x="539552" y="2136339"/>
            <a:ext cx="7272808" cy="3539430"/>
          </a:xfrm>
          <a:prstGeom prst="rect">
            <a:avLst/>
          </a:prstGeom>
        </p:spPr>
        <p:txBody>
          <a:bodyPr wrap="square">
            <a:spAutoFit/>
          </a:bodyPr>
          <a:lstStyle/>
          <a:p>
            <a:r>
              <a:rPr lang="ru-RU" dirty="0"/>
              <a:t> </a:t>
            </a:r>
            <a:r>
              <a:rPr lang="ru-RU" sz="2800" b="1" dirty="0">
                <a:solidFill>
                  <a:srgbClr val="00B050"/>
                </a:solidFill>
              </a:rPr>
              <a:t>Чем более массивный объект в космосе, тем больше он замедляет время. Гравитация же черной дыры настолько огромна, что она практически останавливает ход времени. Если снаружи черной дыры наблюдать, как падает космический корабль, то можно увидеть, что он все больше и больше замедляется и, в конце концов, исчезает.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mks-onlain.ru/wp-content/uploads/2016/01/Planeta-ryadom-s-chernoj-dyroj-e1453388393202.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Прямоугольник 1"/>
          <p:cNvSpPr/>
          <p:nvPr/>
        </p:nvSpPr>
        <p:spPr>
          <a:xfrm>
            <a:off x="0" y="3789615"/>
            <a:ext cx="9144000" cy="4031873"/>
          </a:xfrm>
          <a:prstGeom prst="rect">
            <a:avLst/>
          </a:prstGeom>
        </p:spPr>
        <p:txBody>
          <a:bodyPr wrap="square">
            <a:spAutoFit/>
          </a:bodyPr>
          <a:lstStyle/>
          <a:p>
            <a:pPr algn="ctr"/>
            <a:r>
              <a:rPr lang="ru-RU" sz="3200" b="1" dirty="0">
                <a:solidFill>
                  <a:srgbClr val="0070C0"/>
                </a:solidFill>
              </a:rPr>
              <a:t>Распространенный </a:t>
            </a:r>
            <a:r>
              <a:rPr lang="ru-RU" sz="3200" b="1" dirty="0">
                <a:solidFill>
                  <a:srgbClr val="FF0000"/>
                </a:solidFill>
              </a:rPr>
              <a:t>миф</a:t>
            </a:r>
            <a:r>
              <a:rPr lang="ru-RU" sz="3200" b="1" dirty="0">
                <a:solidFill>
                  <a:srgbClr val="0070C0"/>
                </a:solidFill>
              </a:rPr>
              <a:t> о черных дырах говорит, о том, что они </a:t>
            </a:r>
            <a:r>
              <a:rPr lang="ru-RU" sz="3200" b="1" dirty="0">
                <a:solidFill>
                  <a:srgbClr val="FFFF00"/>
                </a:solidFill>
              </a:rPr>
              <a:t>всасывают всю материю вокруг себя</a:t>
            </a:r>
            <a:r>
              <a:rPr lang="ru-RU" sz="3200" b="1" dirty="0">
                <a:solidFill>
                  <a:srgbClr val="0070C0"/>
                </a:solidFill>
              </a:rPr>
              <a:t>. Но, </a:t>
            </a:r>
            <a:r>
              <a:rPr lang="ru-RU" sz="3200" b="1" dirty="0">
                <a:solidFill>
                  <a:srgbClr val="FF0000"/>
                </a:solidFill>
              </a:rPr>
              <a:t>это не так</a:t>
            </a:r>
            <a:r>
              <a:rPr lang="ru-RU" sz="3200" b="1" dirty="0">
                <a:solidFill>
                  <a:srgbClr val="0070C0"/>
                </a:solidFill>
              </a:rPr>
              <a:t>. Они будут всасывать материю, которая находится на определенном расстоянии, а в остальном они действуют не иначе, чем массивные звезды</a:t>
            </a:r>
            <a:r>
              <a:rPr lang="ru-RU" sz="3200" b="1" dirty="0" smtClean="0">
                <a:solidFill>
                  <a:srgbClr val="0070C0"/>
                </a:solidFill>
              </a:rPr>
              <a:t>.</a:t>
            </a:r>
          </a:p>
          <a:p>
            <a:pPr algn="ctr"/>
            <a:endParaRPr lang="ru-RU" sz="3200" b="1" dirty="0" smtClean="0">
              <a:solidFill>
                <a:srgbClr val="0070C0"/>
              </a:solidFill>
            </a:endParaRPr>
          </a:p>
          <a:p>
            <a:pPr algn="ctr"/>
            <a:endParaRPr lang="ru-RU"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neg.com/wp-content/uploads/2015/02/InterstellarWormhole_Fig10.jpg"/>
          <p:cNvPicPr>
            <a:picLocks noChangeAspect="1" noChangeArrowheads="1"/>
          </p:cNvPicPr>
          <p:nvPr/>
        </p:nvPicPr>
        <p:blipFill>
          <a:blip r:embed="rId2" cstate="print"/>
          <a:srcRect/>
          <a:stretch>
            <a:fillRect/>
          </a:stretch>
        </p:blipFill>
        <p:spPr bwMode="auto">
          <a:xfrm>
            <a:off x="0" y="0"/>
            <a:ext cx="9217023" cy="6858000"/>
          </a:xfrm>
          <a:prstGeom prst="rect">
            <a:avLst/>
          </a:prstGeom>
          <a:noFill/>
        </p:spPr>
      </p:pic>
      <p:sp>
        <p:nvSpPr>
          <p:cNvPr id="3" name="Прямоугольник 2"/>
          <p:cNvSpPr/>
          <p:nvPr/>
        </p:nvSpPr>
        <p:spPr>
          <a:xfrm>
            <a:off x="1475656" y="1196752"/>
            <a:ext cx="6246440" cy="4524315"/>
          </a:xfrm>
          <a:prstGeom prst="rect">
            <a:avLst/>
          </a:prstGeom>
        </p:spPr>
        <p:txBody>
          <a:bodyPr wrap="square">
            <a:spAutoFit/>
          </a:bodyPr>
          <a:lstStyle/>
          <a:p>
            <a:pPr fontAlgn="base"/>
            <a:r>
              <a:rPr lang="ru-RU" sz="3200" b="1" i="1" u="sng" dirty="0">
                <a:solidFill>
                  <a:srgbClr val="FFFF00"/>
                </a:solidFill>
              </a:rPr>
              <a:t>Знаете ли вы самую большую черную дыру во всей Вселенной?</a:t>
            </a:r>
          </a:p>
          <a:p>
            <a:pPr fontAlgn="base"/>
            <a:r>
              <a:rPr lang="ru-RU" sz="3200" i="1" dirty="0"/>
              <a:t>Самой большой черной дырой во Вселенной является черная дыра, расположенная в центре галактики </a:t>
            </a:r>
            <a:r>
              <a:rPr lang="ru-RU" sz="3200" b="1" i="1" dirty="0">
                <a:solidFill>
                  <a:srgbClr val="00B050"/>
                </a:solidFill>
              </a:rPr>
              <a:t>NGG 1277</a:t>
            </a:r>
            <a:r>
              <a:rPr lang="ru-RU" sz="3200" i="1" dirty="0"/>
              <a:t> в созвездии Персея, находящаяся на расстоянии 228 миллионов св.лет от Земли.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Линзирование квазара"/>
          <p:cNvPicPr>
            <a:picLocks noChangeAspect="1" noChangeArrowheads="1"/>
          </p:cNvPicPr>
          <p:nvPr/>
        </p:nvPicPr>
        <p:blipFill>
          <a:blip r:embed="rId2" cstate="print"/>
          <a:srcRect/>
          <a:stretch>
            <a:fillRect/>
          </a:stretch>
        </p:blipFill>
        <p:spPr bwMode="auto">
          <a:xfrm>
            <a:off x="179512" y="0"/>
            <a:ext cx="8712968"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mnogo-otvetov.ru/wp-content/uploads/2015/06/1507.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Прямоугольник 1"/>
          <p:cNvSpPr/>
          <p:nvPr/>
        </p:nvSpPr>
        <p:spPr>
          <a:xfrm>
            <a:off x="755576" y="980728"/>
            <a:ext cx="7560840" cy="5016758"/>
          </a:xfrm>
          <a:prstGeom prst="rect">
            <a:avLst/>
          </a:prstGeom>
        </p:spPr>
        <p:txBody>
          <a:bodyPr wrap="square">
            <a:spAutoFit/>
          </a:bodyPr>
          <a:lstStyle/>
          <a:p>
            <a:pPr algn="ctr"/>
            <a:r>
              <a:rPr lang="ru-RU" sz="3200" b="1" dirty="0">
                <a:solidFill>
                  <a:srgbClr val="FFFF00"/>
                </a:solidFill>
              </a:rPr>
              <a:t>Теория относительности Эйнштейна </a:t>
            </a:r>
            <a:r>
              <a:rPr lang="ru-RU" sz="3200" b="1" dirty="0">
                <a:solidFill>
                  <a:srgbClr val="00B050"/>
                </a:solidFill>
              </a:rPr>
              <a:t>описывает гравитацию как искривление пространства-времени. Чем массивнее объект, тем больше это искажение будет. </a:t>
            </a:r>
            <a:r>
              <a:rPr lang="ru-RU" sz="3200" b="1" dirty="0">
                <a:solidFill>
                  <a:srgbClr val="FF0000"/>
                </a:solidFill>
              </a:rPr>
              <a:t>Черные дыры настолько огромны</a:t>
            </a:r>
            <a:r>
              <a:rPr lang="ru-RU" sz="3200" b="1" dirty="0">
                <a:solidFill>
                  <a:srgbClr val="00B050"/>
                </a:solidFill>
              </a:rPr>
              <a:t>, что </a:t>
            </a:r>
            <a:r>
              <a:rPr lang="ru-RU" sz="3200" b="1" dirty="0">
                <a:solidFill>
                  <a:srgbClr val="0070C0"/>
                </a:solidFill>
              </a:rPr>
              <a:t>они искажают  пространство времени</a:t>
            </a:r>
            <a:r>
              <a:rPr lang="ru-RU" sz="3200" b="1" dirty="0">
                <a:solidFill>
                  <a:srgbClr val="00B050"/>
                </a:solidFill>
              </a:rPr>
              <a:t>, и оно отодвигается в глубокую и бездонную пустоту, от которой ничто не может укрыться.</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202</TotalTime>
  <Words>454</Words>
  <Application>Microsoft Office PowerPoint</Application>
  <PresentationFormat>Экран (4:3)</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Метро</vt:lpstr>
      <vt:lpstr> Черные дыры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Черные дыры</dc:title>
  <dc:creator>Windows User</dc:creator>
  <cp:lastModifiedBy>user</cp:lastModifiedBy>
  <cp:revision>21</cp:revision>
  <dcterms:created xsi:type="dcterms:W3CDTF">2017-05-23T10:29:44Z</dcterms:created>
  <dcterms:modified xsi:type="dcterms:W3CDTF">2017-06-01T18:35:23Z</dcterms:modified>
</cp:coreProperties>
</file>