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</p:sldMasterIdLst>
  <p:notesMasterIdLst>
    <p:notesMasterId r:id="rId21"/>
  </p:notesMasterIdLst>
  <p:sldIdLst>
    <p:sldId id="256" r:id="rId2"/>
    <p:sldId id="258" r:id="rId3"/>
    <p:sldId id="259" r:id="rId4"/>
    <p:sldId id="262" r:id="rId5"/>
    <p:sldId id="284" r:id="rId6"/>
    <p:sldId id="267" r:id="rId7"/>
    <p:sldId id="281" r:id="rId8"/>
    <p:sldId id="269" r:id="rId9"/>
    <p:sldId id="287" r:id="rId10"/>
    <p:sldId id="273" r:id="rId11"/>
    <p:sldId id="285" r:id="rId12"/>
    <p:sldId id="275" r:id="rId13"/>
    <p:sldId id="274" r:id="rId14"/>
    <p:sldId id="276" r:id="rId15"/>
    <p:sldId id="282" r:id="rId16"/>
    <p:sldId id="277" r:id="rId17"/>
    <p:sldId id="278" r:id="rId18"/>
    <p:sldId id="279" r:id="rId19"/>
    <p:sldId id="288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17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BBE357-0D7A-4EF1-B427-CF0042697A61}" type="datetimeFigureOut">
              <a:rPr lang="ru-RU" smtClean="0"/>
              <a:t>03.10.2017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5F7CB4-088E-4589-860A-FE501365D0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68947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7E2E-EE3B-49FE-BEC3-9F2D2392883B}" type="datetimeFigureOut">
              <a:rPr lang="ru-RU" smtClean="0"/>
              <a:t>03.10.2017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BA3C8-BCA7-4A07-82AA-288F74B1AEC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7E2E-EE3B-49FE-BEC3-9F2D2392883B}" type="datetimeFigureOut">
              <a:rPr lang="ru-RU" smtClean="0"/>
              <a:t>03.10.2017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BA3C8-BCA7-4A07-82AA-288F74B1AEC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7E2E-EE3B-49FE-BEC3-9F2D2392883B}" type="datetimeFigureOut">
              <a:rPr lang="ru-RU" smtClean="0"/>
              <a:t>03.10.2017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BA3C8-BCA7-4A07-82AA-288F74B1AEC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7E2E-EE3B-49FE-BEC3-9F2D2392883B}" type="datetimeFigureOut">
              <a:rPr lang="ru-RU" smtClean="0"/>
              <a:t>03.10.2017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BA3C8-BCA7-4A07-82AA-288F74B1AEC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7E2E-EE3B-49FE-BEC3-9F2D2392883B}" type="datetimeFigureOut">
              <a:rPr lang="ru-RU" smtClean="0"/>
              <a:t>03.10.2017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BA3C8-BCA7-4A07-82AA-288F74B1AEC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7E2E-EE3B-49FE-BEC3-9F2D2392883B}" type="datetimeFigureOut">
              <a:rPr lang="ru-RU" smtClean="0"/>
              <a:t>03.10.2017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BA3C8-BCA7-4A07-82AA-288F74B1AEC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7E2E-EE3B-49FE-BEC3-9F2D2392883B}" type="datetimeFigureOut">
              <a:rPr lang="ru-RU" smtClean="0"/>
              <a:t>03.10.2017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BA3C8-BCA7-4A07-82AA-288F74B1AEC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7E2E-EE3B-49FE-BEC3-9F2D2392883B}" type="datetimeFigureOut">
              <a:rPr lang="ru-RU" smtClean="0"/>
              <a:t>03.10.2017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BA3C8-BCA7-4A07-82AA-288F74B1AEC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7E2E-EE3B-49FE-BEC3-9F2D2392883B}" type="datetimeFigureOut">
              <a:rPr lang="ru-RU" smtClean="0"/>
              <a:t>03.10.2017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BA3C8-BCA7-4A07-82AA-288F74B1AEC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7E2E-EE3B-49FE-BEC3-9F2D2392883B}" type="datetimeFigureOut">
              <a:rPr lang="ru-RU" smtClean="0"/>
              <a:t>03.10.2017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80BA3C8-BCA7-4A07-82AA-288F74B1AEC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7E2E-EE3B-49FE-BEC3-9F2D2392883B}" type="datetimeFigureOut">
              <a:rPr lang="ru-RU" smtClean="0"/>
              <a:t>03.10.2017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BA3C8-BCA7-4A07-82AA-288F74B1AEC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F6767E2E-EE3B-49FE-BEC3-9F2D2392883B}" type="datetimeFigureOut">
              <a:rPr lang="ru-RU" smtClean="0"/>
              <a:t>03.10.2017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280BA3C8-BCA7-4A07-82AA-288F74B1AEC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88641"/>
            <a:ext cx="7772400" cy="2736304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Знакомство с книгой.</a:t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>Презентация для детей старшего дошкольного возраста. 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335274"/>
            <a:ext cx="5613648" cy="3294728"/>
          </a:xfrm>
          <a:prstGeom prst="rect">
            <a:avLst/>
          </a:prstGeom>
          <a:noFill/>
          <a:ln w="57150">
            <a:solidFill>
              <a:srgbClr val="92D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4790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656184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К</a:t>
            </a:r>
            <a:r>
              <a:rPr lang="ru-RU" sz="2400" dirty="0" smtClean="0">
                <a:solidFill>
                  <a:srgbClr val="002060"/>
                </a:solidFill>
              </a:rPr>
              <a:t>ниги бывают разными:</a:t>
            </a:r>
            <a:br>
              <a:rPr lang="ru-RU" sz="2400" dirty="0" smtClean="0">
                <a:solidFill>
                  <a:srgbClr val="002060"/>
                </a:solidFill>
              </a:rPr>
            </a:br>
            <a:r>
              <a:rPr lang="ru-RU" sz="2400" dirty="0" smtClean="0">
                <a:solidFill>
                  <a:srgbClr val="002060"/>
                </a:solidFill>
              </a:rPr>
              <a:t>энциклопедия, справочник, словарь, сказки, рассказы, учебники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80131"/>
            <a:ext cx="2678394" cy="3414392"/>
          </a:xfrm>
          <a:prstGeom prst="rect">
            <a:avLst/>
          </a:prstGeom>
          <a:noFill/>
          <a:ln w="57150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825" y="1412776"/>
            <a:ext cx="2505962" cy="3228514"/>
          </a:xfrm>
          <a:prstGeom prst="rect">
            <a:avLst/>
          </a:prstGeom>
          <a:noFill/>
          <a:ln w="57150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300211"/>
            <a:ext cx="2377453" cy="3513118"/>
          </a:xfrm>
          <a:prstGeom prst="rect">
            <a:avLst/>
          </a:prstGeom>
          <a:noFill/>
          <a:ln w="57150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954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365760"/>
            <a:ext cx="8136904" cy="1551072"/>
          </a:xfrm>
        </p:spPr>
        <p:txBody>
          <a:bodyPr/>
          <a:lstStyle/>
          <a:p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dirty="0" smtClean="0">
                <a:solidFill>
                  <a:srgbClr val="002060"/>
                </a:solidFill>
              </a:rPr>
              <a:t>К</a:t>
            </a:r>
            <a:r>
              <a:rPr lang="ru-RU" sz="2400" dirty="0" smtClean="0">
                <a:solidFill>
                  <a:srgbClr val="002060"/>
                </a:solidFill>
              </a:rPr>
              <a:t>ниги любят все. для тех, кто имеет плохое зрение, не может видеть картинки и буквы, придумали специальные книги. </a:t>
            </a:r>
            <a:r>
              <a:rPr lang="ru-RU" dirty="0" smtClean="0">
                <a:solidFill>
                  <a:srgbClr val="002060"/>
                </a:solidFill>
              </a:rPr>
              <a:t>Р</a:t>
            </a:r>
            <a:r>
              <a:rPr lang="ru-RU" sz="2400" dirty="0" smtClean="0">
                <a:solidFill>
                  <a:srgbClr val="002060"/>
                </a:solidFill>
              </a:rPr>
              <a:t>исунки и буквы в них объемные, читают их ощупывая изображение руками.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573016"/>
            <a:ext cx="3888433" cy="2927219"/>
          </a:xfrm>
          <a:prstGeom prst="rect">
            <a:avLst/>
          </a:prstGeom>
          <a:noFill/>
          <a:ln w="57150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2276872"/>
            <a:ext cx="4310397" cy="2950951"/>
          </a:xfrm>
          <a:prstGeom prst="rect">
            <a:avLst/>
          </a:prstGeom>
          <a:noFill/>
          <a:ln w="57150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595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2960" y="836712"/>
            <a:ext cx="7520940" cy="77688"/>
          </a:xfrm>
        </p:spPr>
        <p:txBody>
          <a:bodyPr>
            <a:no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/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>
                <a:solidFill>
                  <a:srgbClr val="002060"/>
                </a:solidFill>
              </a:rPr>
              <a:t/>
            </a:r>
            <a:br>
              <a:rPr lang="ru-RU" dirty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    К</a:t>
            </a:r>
            <a:r>
              <a:rPr lang="ru-RU" sz="2400" dirty="0" smtClean="0">
                <a:solidFill>
                  <a:srgbClr val="002060"/>
                </a:solidFill>
              </a:rPr>
              <a:t>ниги продаются в специальном магазине, Он называется книжным. Там книги расположены по видам: сказки, рассказы, энциклопедии.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060848"/>
            <a:ext cx="3817218" cy="4464496"/>
          </a:xfrm>
          <a:prstGeom prst="rect">
            <a:avLst/>
          </a:prstGeom>
          <a:noFill/>
          <a:ln w="57150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276872"/>
            <a:ext cx="4370486" cy="2959006"/>
          </a:xfrm>
          <a:prstGeom prst="rect">
            <a:avLst/>
          </a:prstGeom>
          <a:noFill/>
          <a:ln w="57150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8108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7927" y="274638"/>
            <a:ext cx="8229600" cy="1354162"/>
          </a:xfrm>
        </p:spPr>
        <p:txBody>
          <a:bodyPr>
            <a:no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/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      Е</a:t>
            </a:r>
            <a:r>
              <a:rPr lang="ru-RU" sz="2400" dirty="0" smtClean="0">
                <a:solidFill>
                  <a:srgbClr val="002060"/>
                </a:solidFill>
              </a:rPr>
              <a:t>сли вы хотите прочитать книгу, совсем необязательно ее покупать. Можно обратиться в библиотеку. </a:t>
            </a:r>
            <a:r>
              <a:rPr lang="ru-RU" dirty="0" smtClean="0">
                <a:solidFill>
                  <a:srgbClr val="002060"/>
                </a:solidFill>
              </a:rPr>
              <a:t>Т</a:t>
            </a:r>
            <a:r>
              <a:rPr lang="ru-RU" sz="2400" dirty="0" smtClean="0">
                <a:solidFill>
                  <a:srgbClr val="002060"/>
                </a:solidFill>
              </a:rPr>
              <a:t>ам хранятся разные книги. </a:t>
            </a:r>
            <a:r>
              <a:rPr lang="ru-RU" dirty="0" smtClean="0">
                <a:solidFill>
                  <a:srgbClr val="002060"/>
                </a:solidFill>
              </a:rPr>
              <a:t>К</a:t>
            </a:r>
            <a:r>
              <a:rPr lang="ru-RU" sz="2400" dirty="0" smtClean="0">
                <a:solidFill>
                  <a:srgbClr val="002060"/>
                </a:solidFill>
              </a:rPr>
              <a:t>аждый может </a:t>
            </a:r>
            <a:r>
              <a:rPr lang="ru-RU" sz="2400" dirty="0" err="1" smtClean="0">
                <a:solidFill>
                  <a:srgbClr val="002060"/>
                </a:solidFill>
              </a:rPr>
              <a:t>придти</a:t>
            </a:r>
            <a:r>
              <a:rPr lang="ru-RU" sz="2400" dirty="0" smtClean="0">
                <a:solidFill>
                  <a:srgbClr val="002060"/>
                </a:solidFill>
              </a:rPr>
              <a:t> в библиотеку и взять книгу для чтения.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204864"/>
            <a:ext cx="6552728" cy="4032448"/>
          </a:xfrm>
          <a:prstGeom prst="rect">
            <a:avLst/>
          </a:prstGeom>
          <a:noFill/>
          <a:ln w="57150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8437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858218"/>
          </a:xfrm>
        </p:spPr>
        <p:txBody>
          <a:bodyPr>
            <a:noAutofit/>
          </a:bodyPr>
          <a:lstStyle/>
          <a:p>
            <a:r>
              <a:rPr lang="ru-RU" dirty="0">
                <a:solidFill>
                  <a:srgbClr val="002060"/>
                </a:solidFill>
              </a:rPr>
              <a:t>В </a:t>
            </a:r>
            <a:r>
              <a:rPr lang="ru-RU" sz="2400" dirty="0">
                <a:solidFill>
                  <a:srgbClr val="002060"/>
                </a:solidFill>
              </a:rPr>
              <a:t>библиотеке много полок, все они заставлены </a:t>
            </a:r>
            <a:r>
              <a:rPr lang="ru-RU" sz="2400" dirty="0" smtClean="0">
                <a:solidFill>
                  <a:srgbClr val="002060"/>
                </a:solidFill>
              </a:rPr>
              <a:t>книгами. Работник библиотеки-библиотекарь, знает о книгах почти все</a:t>
            </a:r>
            <a:r>
              <a:rPr lang="ru-RU" sz="2400" dirty="0">
                <a:solidFill>
                  <a:srgbClr val="002060"/>
                </a:solidFill>
              </a:rPr>
              <a:t>,</a:t>
            </a:r>
            <a:r>
              <a:rPr lang="ru-RU" sz="2400" dirty="0" smtClean="0">
                <a:solidFill>
                  <a:srgbClr val="002060"/>
                </a:solidFill>
              </a:rPr>
              <a:t> Он может посоветовать вам книгу для чтения, подсказать, где она лежит в библиотеке.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366" y="2132856"/>
            <a:ext cx="8229600" cy="39212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Книгу можно забрать домой, прочитать и обязательно вернуть в библиотеку.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8447" y="2940077"/>
            <a:ext cx="5736735" cy="3783614"/>
          </a:xfrm>
          <a:prstGeom prst="rect">
            <a:avLst/>
          </a:prstGeom>
          <a:noFill/>
          <a:ln w="57150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7074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П</a:t>
            </a:r>
            <a:r>
              <a:rPr lang="ru-RU" sz="2400" dirty="0" smtClean="0">
                <a:solidFill>
                  <a:srgbClr val="FF0000"/>
                </a:solidFill>
              </a:rPr>
              <a:t>равила пользования книгой: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128726"/>
            <a:ext cx="4383087" cy="5084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77" y="1128726"/>
            <a:ext cx="3868394" cy="4104506"/>
          </a:xfrm>
          <a:prstGeom prst="rect">
            <a:avLst/>
          </a:prstGeom>
          <a:noFill/>
          <a:ln w="57150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8018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218258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rgbClr val="FF0000"/>
                </a:solidFill>
              </a:rPr>
              <a:t>   2 апреля </a:t>
            </a:r>
            <a:r>
              <a:rPr lang="ru-RU" sz="2400" dirty="0" smtClean="0">
                <a:solidFill>
                  <a:srgbClr val="002060"/>
                </a:solidFill>
              </a:rPr>
              <a:t>– Международный день детской книги. Эта дата была выбрана не случайно - 2 апреля 1805 года родился великий детский писатель Ганс Христиан Андерсен</a:t>
            </a:r>
            <a:r>
              <a:rPr lang="ru-RU" sz="2800" dirty="0" smtClean="0">
                <a:solidFill>
                  <a:srgbClr val="002060"/>
                </a:solidFill>
              </a:rPr>
              <a:t>.</a:t>
            </a:r>
            <a:endParaRPr lang="ru-RU" sz="2800" dirty="0">
              <a:solidFill>
                <a:srgbClr val="00206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413" y="2204864"/>
            <a:ext cx="2559148" cy="3335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321219"/>
            <a:ext cx="2199032" cy="3194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3" y="1700808"/>
            <a:ext cx="2434881" cy="2921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0361" y="3067459"/>
            <a:ext cx="2796158" cy="3421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191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Книга- настоящий подарок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32845" y="1412776"/>
            <a:ext cx="417646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002060"/>
                </a:solidFill>
              </a:rPr>
              <a:t>Книга - величайшее из чудес на свете. Подумай только: ты читаешь про страну, в которой никогда не был, и словно сам оказываешься в этой неведомой стране. Раскроешь книгу про рыцарей, которые жили много веков назад, - и вот они перед тобой. Слышны звон мечей, ржание боевых коней, будто ты, став невидимкой, действительно перенёсся в далёкое прошлое… Разве ж это не чудо! </a:t>
            </a:r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299359"/>
            <a:ext cx="3743325" cy="4114800"/>
          </a:xfrm>
          <a:prstGeom prst="rect">
            <a:avLst/>
          </a:prstGeom>
          <a:noFill/>
          <a:ln w="57150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099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830992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Ч</a:t>
            </a:r>
            <a:r>
              <a:rPr lang="ru-RU" sz="2400" dirty="0" smtClean="0">
                <a:solidFill>
                  <a:srgbClr val="002060"/>
                </a:solidFill>
              </a:rPr>
              <a:t>тобы самому  подружиться с книгой, нужно уметь читать.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43608" y="1052737"/>
            <a:ext cx="439248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Как хорошо уметь читать! </a:t>
            </a:r>
          </a:p>
          <a:p>
            <a:r>
              <a:rPr lang="ru-RU" dirty="0" smtClean="0"/>
              <a:t>Не надо к маме приставать, </a:t>
            </a:r>
          </a:p>
          <a:p>
            <a:r>
              <a:rPr lang="ru-RU" dirty="0" smtClean="0"/>
              <a:t>Не надо бабушку трясти: </a:t>
            </a:r>
          </a:p>
          <a:p>
            <a:r>
              <a:rPr lang="ru-RU" dirty="0" smtClean="0"/>
              <a:t>«Прочти, пожалуйста! Прочти!!» </a:t>
            </a:r>
          </a:p>
          <a:p>
            <a:r>
              <a:rPr lang="ru-RU" dirty="0" smtClean="0"/>
              <a:t>Не надо умолять сестрицу: </a:t>
            </a:r>
          </a:p>
          <a:p>
            <a:r>
              <a:rPr lang="ru-RU" dirty="0" smtClean="0"/>
              <a:t>«Ну, почитай еще страницу!» </a:t>
            </a:r>
          </a:p>
          <a:p>
            <a:r>
              <a:rPr lang="ru-RU" dirty="0" smtClean="0"/>
              <a:t>Не надо звать, </a:t>
            </a:r>
          </a:p>
          <a:p>
            <a:r>
              <a:rPr lang="ru-RU" dirty="0" smtClean="0"/>
              <a:t>                        Не надо ждать, </a:t>
            </a:r>
          </a:p>
          <a:p>
            <a:r>
              <a:rPr lang="ru-RU" dirty="0" smtClean="0"/>
              <a:t>                              А можно взять </a:t>
            </a:r>
          </a:p>
          <a:p>
            <a:r>
              <a:rPr lang="ru-RU" dirty="0" smtClean="0"/>
              <a:t>                                                И почитать. 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904862"/>
            <a:ext cx="6640969" cy="2761560"/>
          </a:xfrm>
          <a:prstGeom prst="rect">
            <a:avLst/>
          </a:prstGeom>
          <a:noFill/>
          <a:ln w="57150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1043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7520940" cy="4824536"/>
          </a:xfrm>
        </p:spPr>
        <p:txBody>
          <a:bodyPr/>
          <a:lstStyle/>
          <a:p>
            <a:r>
              <a:rPr lang="ru-RU" sz="3200" dirty="0" smtClean="0">
                <a:solidFill>
                  <a:srgbClr val="FF0000"/>
                </a:solidFill>
              </a:rPr>
              <a:t/>
            </a:r>
            <a:br>
              <a:rPr lang="ru-RU" sz="3200" dirty="0" smtClean="0">
                <a:solidFill>
                  <a:srgbClr val="FF0000"/>
                </a:solidFill>
              </a:rPr>
            </a:br>
            <a:r>
              <a:rPr lang="ru-RU" sz="3200" dirty="0">
                <a:solidFill>
                  <a:srgbClr val="FF0000"/>
                </a:solidFill>
              </a:rPr>
              <a:t/>
            </a:r>
            <a:br>
              <a:rPr lang="ru-RU" sz="3200" dirty="0">
                <a:solidFill>
                  <a:srgbClr val="FF0000"/>
                </a:solidFill>
              </a:rPr>
            </a:br>
            <a:r>
              <a:rPr lang="ru-RU" sz="3200" dirty="0" smtClean="0">
                <a:solidFill>
                  <a:srgbClr val="FF0000"/>
                </a:solidFill>
              </a:rPr>
              <a:t>Давайте, Проверим, что вы узнали </a:t>
            </a:r>
            <a:r>
              <a:rPr lang="ru-RU" sz="3200" dirty="0" smtClean="0">
                <a:solidFill>
                  <a:srgbClr val="FF0000"/>
                </a:solidFill>
              </a:rPr>
              <a:t/>
            </a:r>
            <a:br>
              <a:rPr lang="ru-RU" sz="3200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1.что такое переплет книги?</a:t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2.отчего зависит толщина книги?</a:t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3.зачем на страницах книги номера?</a:t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3.как называются картинки в книге?</a:t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4.из чего делали книги в старину?</a:t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5.какие виды книг вы знаете ?</a:t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6.где можно купить книгу?</a:t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7.что такое библиотека?</a:t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8. какие правила пользования книгой вы запомнили?</a:t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/>
            </a:r>
            <a:br>
              <a:rPr lang="ru-RU" dirty="0" smtClean="0">
                <a:solidFill>
                  <a:srgbClr val="002060"/>
                </a:solidFill>
              </a:rPr>
            </a:b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5013176"/>
            <a:ext cx="7632848" cy="1602560"/>
          </a:xfrm>
          <a:prstGeom prst="rect">
            <a:avLst/>
          </a:prstGeom>
          <a:noFill/>
          <a:ln w="76200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6377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99592" y="1052736"/>
            <a:ext cx="3200400" cy="3814548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ru-RU" dirty="0" smtClean="0"/>
          </a:p>
          <a:p>
            <a:endParaRPr lang="ru-RU" dirty="0" smtClean="0"/>
          </a:p>
          <a:p>
            <a:pPr marL="0" indent="0">
              <a:buNone/>
            </a:pPr>
            <a:r>
              <a:rPr lang="ru-RU" sz="8000" dirty="0" smtClean="0">
                <a:solidFill>
                  <a:srgbClr val="002060"/>
                </a:solidFill>
              </a:rPr>
              <a:t>Приходит книга в дом любой. </a:t>
            </a:r>
          </a:p>
          <a:p>
            <a:pPr marL="0" indent="0">
              <a:buNone/>
            </a:pPr>
            <a:r>
              <a:rPr lang="ru-RU" sz="8000" dirty="0" smtClean="0">
                <a:solidFill>
                  <a:srgbClr val="002060"/>
                </a:solidFill>
              </a:rPr>
              <a:t>Коснись её страниц, </a:t>
            </a:r>
          </a:p>
          <a:p>
            <a:pPr marL="0" indent="0">
              <a:buNone/>
            </a:pPr>
            <a:r>
              <a:rPr lang="ru-RU" sz="8000" dirty="0" smtClean="0">
                <a:solidFill>
                  <a:srgbClr val="002060"/>
                </a:solidFill>
              </a:rPr>
              <a:t>Заговорит она с тобой </a:t>
            </a:r>
          </a:p>
          <a:p>
            <a:pPr marL="0" indent="0">
              <a:buNone/>
            </a:pPr>
            <a:r>
              <a:rPr lang="ru-RU" sz="8000" dirty="0" smtClean="0">
                <a:solidFill>
                  <a:srgbClr val="002060"/>
                </a:solidFill>
              </a:rPr>
              <a:t>Про жизнь, зверей и птиц. </a:t>
            </a:r>
          </a:p>
          <a:p>
            <a:pPr marL="0" indent="0">
              <a:buNone/>
            </a:pPr>
            <a:r>
              <a:rPr lang="ru-RU" sz="8000" dirty="0" smtClean="0">
                <a:solidFill>
                  <a:srgbClr val="002060"/>
                </a:solidFill>
              </a:rPr>
              <a:t>Ну, а когда взгрустнётся вдруг, </a:t>
            </a:r>
          </a:p>
          <a:p>
            <a:pPr marL="0" indent="0">
              <a:buNone/>
            </a:pPr>
            <a:r>
              <a:rPr lang="ru-RU" sz="8000" dirty="0" smtClean="0">
                <a:solidFill>
                  <a:srgbClr val="002060"/>
                </a:solidFill>
              </a:rPr>
              <a:t>Не огорчайся слишком: </a:t>
            </a:r>
          </a:p>
          <a:p>
            <a:pPr marL="0" indent="0">
              <a:buNone/>
            </a:pPr>
            <a:r>
              <a:rPr lang="ru-RU" sz="8000" dirty="0" smtClean="0">
                <a:solidFill>
                  <a:srgbClr val="002060"/>
                </a:solidFill>
              </a:rPr>
              <a:t>Как самый лучший, верный друг, </a:t>
            </a:r>
          </a:p>
          <a:p>
            <a:pPr marL="0" indent="0">
              <a:buNone/>
            </a:pPr>
            <a:r>
              <a:rPr lang="ru-RU" sz="8000" dirty="0" smtClean="0">
                <a:solidFill>
                  <a:srgbClr val="002060"/>
                </a:solidFill>
              </a:rPr>
              <a:t>Развеет скуку книжка. </a:t>
            </a:r>
          </a:p>
          <a:p>
            <a:endParaRPr lang="ru-RU" sz="80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   Верный друг.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7554" y="764704"/>
            <a:ext cx="4639547" cy="4111352"/>
          </a:xfrm>
          <a:prstGeom prst="rect">
            <a:avLst/>
          </a:prstGeom>
          <a:noFill/>
          <a:ln w="57150">
            <a:solidFill>
              <a:srgbClr val="92D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0625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404665"/>
            <a:ext cx="7772400" cy="4608511"/>
          </a:xfrm>
        </p:spPr>
        <p:txBody>
          <a:bodyPr>
            <a:normAutofit fontScale="90000"/>
          </a:bodyPr>
          <a:lstStyle/>
          <a:p>
            <a:pPr algn="l"/>
            <a:r>
              <a:rPr lang="ru-RU" sz="2800" dirty="0" smtClean="0"/>
              <a:t>    </a:t>
            </a:r>
            <a:r>
              <a:rPr lang="ru-RU" sz="2800" dirty="0" smtClean="0">
                <a:solidFill>
                  <a:srgbClr val="002060"/>
                </a:solidFill>
              </a:rPr>
              <a:t>в</a:t>
            </a:r>
            <a:r>
              <a:rPr lang="ru-RU" sz="2400" dirty="0" smtClean="0">
                <a:solidFill>
                  <a:srgbClr val="002060"/>
                </a:solidFill>
              </a:rPr>
              <a:t>сякое знакомство с книгой начинается с ее одежды: переплета или обложки. Переплет не только украшает книгу и предохраняет книгу от порчи, но и создает первое впечатление о ней.</a:t>
            </a:r>
            <a:br>
              <a:rPr lang="ru-RU" sz="2400" dirty="0" smtClean="0">
                <a:solidFill>
                  <a:srgbClr val="002060"/>
                </a:solidFill>
              </a:rPr>
            </a:br>
            <a:r>
              <a:rPr lang="ru-RU" sz="2400" dirty="0" smtClean="0">
                <a:solidFill>
                  <a:srgbClr val="002060"/>
                </a:solidFill>
              </a:rPr>
              <a:t>      </a:t>
            </a:r>
            <a:r>
              <a:rPr lang="ru-RU" sz="2800" dirty="0" smtClean="0">
                <a:solidFill>
                  <a:srgbClr val="002060"/>
                </a:solidFill>
              </a:rPr>
              <a:t>О</a:t>
            </a:r>
            <a:r>
              <a:rPr lang="ru-RU" sz="2400" dirty="0" smtClean="0">
                <a:solidFill>
                  <a:srgbClr val="002060"/>
                </a:solidFill>
              </a:rPr>
              <a:t>бложка подскажет нам,</a:t>
            </a:r>
            <a:br>
              <a:rPr lang="ru-RU" sz="2400" dirty="0" smtClean="0">
                <a:solidFill>
                  <a:srgbClr val="002060"/>
                </a:solidFill>
              </a:rPr>
            </a:br>
            <a:r>
              <a:rPr lang="ru-RU" sz="2400" dirty="0" smtClean="0">
                <a:solidFill>
                  <a:srgbClr val="002060"/>
                </a:solidFill>
              </a:rPr>
              <a:t> о чем рассказывается</a:t>
            </a:r>
            <a:br>
              <a:rPr lang="ru-RU" sz="2400" dirty="0" smtClean="0">
                <a:solidFill>
                  <a:srgbClr val="002060"/>
                </a:solidFill>
              </a:rPr>
            </a:br>
            <a:r>
              <a:rPr lang="ru-RU" sz="2400" dirty="0" smtClean="0">
                <a:solidFill>
                  <a:srgbClr val="002060"/>
                </a:solidFill>
              </a:rPr>
              <a:t>в  книге, на ней написано </a:t>
            </a:r>
            <a:br>
              <a:rPr lang="ru-RU" sz="2400" dirty="0" smtClean="0">
                <a:solidFill>
                  <a:srgbClr val="002060"/>
                </a:solidFill>
              </a:rPr>
            </a:br>
            <a:r>
              <a:rPr lang="ru-RU" sz="2400" dirty="0" smtClean="0">
                <a:solidFill>
                  <a:srgbClr val="002060"/>
                </a:solidFill>
              </a:rPr>
              <a:t>название книги, имя автора,</a:t>
            </a:r>
            <a:br>
              <a:rPr lang="ru-RU" sz="2400" dirty="0" smtClean="0">
                <a:solidFill>
                  <a:srgbClr val="002060"/>
                </a:solidFill>
              </a:rPr>
            </a:br>
            <a:r>
              <a:rPr lang="ru-RU" sz="2400" dirty="0" smtClean="0">
                <a:solidFill>
                  <a:srgbClr val="002060"/>
                </a:solidFill>
              </a:rPr>
              <a:t> часто обложку украшает</a:t>
            </a:r>
            <a:br>
              <a:rPr lang="ru-RU" sz="2400" dirty="0" smtClean="0">
                <a:solidFill>
                  <a:srgbClr val="002060"/>
                </a:solidFill>
              </a:rPr>
            </a:br>
            <a:r>
              <a:rPr lang="ru-RU" sz="2400" dirty="0" smtClean="0">
                <a:solidFill>
                  <a:srgbClr val="002060"/>
                </a:solidFill>
              </a:rPr>
              <a:t> иллюстрация</a:t>
            </a:r>
            <a:r>
              <a:rPr lang="ru-RU" sz="2400" dirty="0">
                <a:solidFill>
                  <a:srgbClr val="002060"/>
                </a:solidFill>
              </a:rPr>
              <a:t>.</a:t>
            </a:r>
            <a:r>
              <a:rPr lang="ru-RU" sz="2400" dirty="0" smtClean="0">
                <a:solidFill>
                  <a:srgbClr val="002060"/>
                </a:solidFill>
              </a:rPr>
              <a:t> Обычно  </a:t>
            </a:r>
            <a:br>
              <a:rPr lang="ru-RU" sz="2400" dirty="0" smtClean="0">
                <a:solidFill>
                  <a:srgbClr val="002060"/>
                </a:solidFill>
              </a:rPr>
            </a:br>
            <a:r>
              <a:rPr lang="ru-RU" sz="2400" dirty="0" smtClean="0">
                <a:solidFill>
                  <a:srgbClr val="002060"/>
                </a:solidFill>
              </a:rPr>
              <a:t>обложку делают </a:t>
            </a:r>
            <a:br>
              <a:rPr lang="ru-RU" sz="2400" dirty="0" smtClean="0">
                <a:solidFill>
                  <a:srgbClr val="002060"/>
                </a:solidFill>
              </a:rPr>
            </a:br>
            <a:r>
              <a:rPr lang="ru-RU" sz="2400" dirty="0" smtClean="0">
                <a:solidFill>
                  <a:srgbClr val="002060"/>
                </a:solidFill>
              </a:rPr>
              <a:t>из прочного картона</a:t>
            </a:r>
            <a:r>
              <a:rPr lang="ru-RU" sz="2700" dirty="0" smtClean="0">
                <a:solidFill>
                  <a:srgbClr val="002060"/>
                </a:solidFill>
              </a:rPr>
              <a:t>.</a:t>
            </a:r>
            <a:endParaRPr lang="ru-RU" sz="2700" dirty="0">
              <a:solidFill>
                <a:srgbClr val="00206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97" t="2619" r="18566" b="5990"/>
          <a:stretch/>
        </p:blipFill>
        <p:spPr bwMode="auto">
          <a:xfrm>
            <a:off x="6068290" y="2951018"/>
            <a:ext cx="2244437" cy="3422073"/>
          </a:xfrm>
          <a:prstGeom prst="rect">
            <a:avLst/>
          </a:prstGeom>
          <a:noFill/>
          <a:ln w="57150">
            <a:solidFill>
              <a:srgbClr val="92D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2590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2088232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   в</a:t>
            </a:r>
            <a:r>
              <a:rPr lang="ru-RU" sz="2400" dirty="0" smtClean="0">
                <a:solidFill>
                  <a:srgbClr val="002060"/>
                </a:solidFill>
              </a:rPr>
              <a:t>нутри книги есть страницы, чем больше страниц, тем </a:t>
            </a:r>
            <a:r>
              <a:rPr lang="ru-RU" sz="2400" dirty="0" err="1" smtClean="0">
                <a:solidFill>
                  <a:srgbClr val="002060"/>
                </a:solidFill>
              </a:rPr>
              <a:t>толше</a:t>
            </a:r>
            <a:r>
              <a:rPr lang="ru-RU" sz="2400" dirty="0" smtClean="0">
                <a:solidFill>
                  <a:srgbClr val="002060"/>
                </a:solidFill>
              </a:rPr>
              <a:t> книга. </a:t>
            </a:r>
            <a:r>
              <a:rPr lang="ru-RU" dirty="0" smtClean="0">
                <a:solidFill>
                  <a:srgbClr val="002060"/>
                </a:solidFill>
              </a:rPr>
              <a:t>У</a:t>
            </a:r>
            <a:r>
              <a:rPr lang="ru-RU" sz="2400" dirty="0" smtClean="0">
                <a:solidFill>
                  <a:srgbClr val="002060"/>
                </a:solidFill>
              </a:rPr>
              <a:t> каждой страницы есть номер. Номера помогают нам быстро найти нужную страницу.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00" t="2756" r="8483" b="4476"/>
          <a:stretch/>
        </p:blipFill>
        <p:spPr bwMode="auto">
          <a:xfrm>
            <a:off x="2627784" y="2204864"/>
            <a:ext cx="6025837" cy="3732473"/>
          </a:xfrm>
          <a:prstGeom prst="rect">
            <a:avLst/>
          </a:prstGeom>
          <a:noFill/>
          <a:ln w="57150">
            <a:solidFill>
              <a:srgbClr val="92D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5685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1119024"/>
          </a:xfrm>
        </p:spPr>
        <p:txBody>
          <a:bodyPr/>
          <a:lstStyle/>
          <a:p>
            <a:pPr algn="ctr"/>
            <a:r>
              <a:rPr lang="ru-RU" dirty="0" smtClean="0"/>
              <a:t>    </a:t>
            </a:r>
            <a:r>
              <a:rPr lang="ru-RU" dirty="0" smtClean="0">
                <a:solidFill>
                  <a:srgbClr val="002060"/>
                </a:solidFill>
              </a:rPr>
              <a:t>В </a:t>
            </a:r>
            <a:r>
              <a:rPr lang="ru-RU" sz="2400" dirty="0" smtClean="0">
                <a:solidFill>
                  <a:srgbClr val="002060"/>
                </a:solidFill>
              </a:rPr>
              <a:t>книгах для детей обычно много иллюстраций, которые делают книгу интересней.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622320"/>
            <a:ext cx="3837353" cy="2481220"/>
          </a:xfrm>
          <a:prstGeom prst="rect">
            <a:avLst/>
          </a:prstGeom>
          <a:noFill/>
          <a:ln w="57150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622320"/>
            <a:ext cx="3428693" cy="2420253"/>
          </a:xfrm>
          <a:prstGeom prst="rect">
            <a:avLst/>
          </a:prstGeom>
          <a:noFill/>
          <a:ln w="57150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8228" y="4221088"/>
            <a:ext cx="3438188" cy="2418192"/>
          </a:xfrm>
          <a:prstGeom prst="rect">
            <a:avLst/>
          </a:prstGeom>
          <a:noFill/>
          <a:ln w="57150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8856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</a:rPr>
              <a:t>р</a:t>
            </a:r>
            <a:r>
              <a:rPr lang="ru-RU" sz="2400" dirty="0" smtClean="0">
                <a:solidFill>
                  <a:srgbClr val="002060"/>
                </a:solidFill>
              </a:rPr>
              <a:t>аньше книги выглядели иначе..</a:t>
            </a:r>
            <a:br>
              <a:rPr lang="ru-RU" sz="2400" dirty="0" smtClean="0">
                <a:solidFill>
                  <a:srgbClr val="002060"/>
                </a:solidFill>
              </a:rPr>
            </a:br>
            <a:r>
              <a:rPr lang="ru-RU" sz="2400" dirty="0" smtClean="0">
                <a:solidFill>
                  <a:srgbClr val="002060"/>
                </a:solidFill>
              </a:rPr>
              <a:t>Они были сделаны: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922"/>
          <a:stretch/>
        </p:blipFill>
        <p:spPr bwMode="auto">
          <a:xfrm>
            <a:off x="3347864" y="4054057"/>
            <a:ext cx="2021338" cy="2743438"/>
          </a:xfrm>
          <a:prstGeom prst="rect">
            <a:avLst/>
          </a:prstGeom>
          <a:noFill/>
          <a:ln w="57150">
            <a:solidFill>
              <a:srgbClr val="92D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77" t="7485" r="3026" b="28277"/>
          <a:stretch/>
        </p:blipFill>
        <p:spPr bwMode="auto">
          <a:xfrm>
            <a:off x="5522021" y="1186166"/>
            <a:ext cx="3200400" cy="2867891"/>
          </a:xfrm>
          <a:prstGeom prst="rect">
            <a:avLst/>
          </a:prstGeom>
          <a:noFill/>
          <a:ln w="57150">
            <a:solidFill>
              <a:srgbClr val="92D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191" y="1430628"/>
            <a:ext cx="2603285" cy="2378968"/>
          </a:xfrm>
          <a:prstGeom prst="rect">
            <a:avLst/>
          </a:prstGeom>
          <a:noFill/>
          <a:ln w="57150">
            <a:solidFill>
              <a:srgbClr val="92D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99592" y="4079777"/>
            <a:ext cx="2356755" cy="2146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Из бересты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7126382" y="4324237"/>
            <a:ext cx="1766098" cy="4009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камня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724128" y="6165304"/>
            <a:ext cx="3002454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Деревянных дощечек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55308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302" y="188640"/>
            <a:ext cx="8610008" cy="638132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7605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8139" y="451698"/>
            <a:ext cx="7520940" cy="1296144"/>
          </a:xfrm>
        </p:spPr>
        <p:txBody>
          <a:bodyPr>
            <a:noAutofit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dirty="0" smtClean="0">
                <a:solidFill>
                  <a:srgbClr val="002060"/>
                </a:solidFill>
              </a:rPr>
              <a:t>С</a:t>
            </a:r>
            <a:r>
              <a:rPr lang="ru-RU" sz="2400" dirty="0" smtClean="0">
                <a:solidFill>
                  <a:srgbClr val="002060"/>
                </a:solidFill>
              </a:rPr>
              <a:t> изобретением бумаги, книги стали больше похожи на современные, Но они по-прежнему очень дорогие и доступны не всем людям.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2211" y="2132856"/>
            <a:ext cx="6578600" cy="4486275"/>
          </a:xfrm>
          <a:prstGeom prst="rect">
            <a:avLst/>
          </a:prstGeom>
          <a:noFill/>
          <a:ln w="57150">
            <a:solidFill>
              <a:srgbClr val="92D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9949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126304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С</a:t>
            </a:r>
            <a:r>
              <a:rPr lang="ru-RU" sz="2400" dirty="0" smtClean="0">
                <a:solidFill>
                  <a:srgbClr val="002060"/>
                </a:solidFill>
              </a:rPr>
              <a:t>овременная книга доступна каждому, ее любят взрослые и дети.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556792"/>
            <a:ext cx="7344816" cy="4776192"/>
          </a:xfrm>
          <a:prstGeom prst="rect">
            <a:avLst/>
          </a:prstGeom>
          <a:noFill/>
          <a:ln w="57150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6911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Углы">
  <a:themeElements>
    <a:clrScheme name="Углы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Углы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Углы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203</TotalTime>
  <Words>370</Words>
  <Application>Microsoft Office PowerPoint</Application>
  <PresentationFormat>Экран (4:3)</PresentationFormat>
  <Paragraphs>43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Углы</vt:lpstr>
      <vt:lpstr>Знакомство с книгой. Презентация для детей старшего дошкольного возраста. </vt:lpstr>
      <vt:lpstr>   Верный друг.</vt:lpstr>
      <vt:lpstr>    всякое знакомство с книгой начинается с ее одежды: переплета или обложки. Переплет не только украшает книгу и предохраняет книгу от порчи, но и создает первое впечатление о ней.       Обложка подскажет нам,  о чем рассказывается в  книге, на ней написано  название книги, имя автора,  часто обложку украшает  иллюстрация. Обычно   обложку делают  из прочного картона.</vt:lpstr>
      <vt:lpstr>   внутри книги есть страницы, чем больше страниц, тем толше книга. У каждой страницы есть номер. Номера помогают нам быстро найти нужную страницу.</vt:lpstr>
      <vt:lpstr>    В книгах для детей обычно много иллюстраций, которые делают книгу интересней.</vt:lpstr>
      <vt:lpstr>раньше книги выглядели иначе.. Они были сделаны:</vt:lpstr>
      <vt:lpstr>Презентация PowerPoint</vt:lpstr>
      <vt:lpstr> С изобретением бумаги, книги стали больше похожи на современные, Но они по-прежнему очень дорогие и доступны не всем людям.</vt:lpstr>
      <vt:lpstr>Современная книга доступна каждому, ее любят взрослые и дети.</vt:lpstr>
      <vt:lpstr>Книги бывают разными: энциклопедия, справочник, словарь, сказки, рассказы, учебники</vt:lpstr>
      <vt:lpstr> Книги любят все. для тех, кто имеет плохое зрение, не может видеть картинки и буквы, придумали специальные книги. Рисунки и буквы в них объемные, читают их ощупывая изображение руками.</vt:lpstr>
      <vt:lpstr>      Книги продаются в специальном магазине, Он называется книжным. Там книги расположены по видам: сказки, рассказы, энциклопедии.</vt:lpstr>
      <vt:lpstr>       Если вы хотите прочитать книгу, совсем необязательно ее покупать. Можно обратиться в библиотеку. Там хранятся разные книги. Каждый может придти в библиотеку и взять книгу для чтения.</vt:lpstr>
      <vt:lpstr>В библиотеке много полок, все они заставлены книгами. Работник библиотеки-библиотекарь, знает о книгах почти все, Он может посоветовать вам книгу для чтения, подсказать, где она лежит в библиотеке.</vt:lpstr>
      <vt:lpstr>Правила пользования книгой:</vt:lpstr>
      <vt:lpstr>   2 апреля – Международный день детской книги. Эта дата была выбрана не случайно - 2 апреля 1805 года родился великий детский писатель Ганс Христиан Андерсен.</vt:lpstr>
      <vt:lpstr>Книга- настоящий подарок</vt:lpstr>
      <vt:lpstr>Чтобы самому  подружиться с книгой, нужно уметь читать.</vt:lpstr>
      <vt:lpstr>  Давайте, Проверим, что вы узнали  1.что такое переплет книги? 2.отчего зависит толщина книги? 3.зачем на страницах книги номера? 3.как называются картинки в книге? 4.из чего делали книги в старину? 5.какие виды книг вы знаете ? 6.где можно купить книгу? 7.что такое библиотека? 8. какие правила пользования книгой вы запомнили?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Знакомство с книгой. Презентация для детей старшего дошкольного возраста.</dc:title>
  <dc:creator>Admin</dc:creator>
  <cp:lastModifiedBy>Admin</cp:lastModifiedBy>
  <cp:revision>22</cp:revision>
  <dcterms:created xsi:type="dcterms:W3CDTF">2017-09-30T13:09:01Z</dcterms:created>
  <dcterms:modified xsi:type="dcterms:W3CDTF">2017-10-03T17:39:05Z</dcterms:modified>
</cp:coreProperties>
</file>