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1" r:id="rId4"/>
    <p:sldId id="258" r:id="rId5"/>
    <p:sldId id="259" r:id="rId6"/>
    <p:sldId id="261" r:id="rId7"/>
    <p:sldId id="279" r:id="rId8"/>
    <p:sldId id="262" r:id="rId9"/>
    <p:sldId id="288" r:id="rId10"/>
    <p:sldId id="278" r:id="rId11"/>
    <p:sldId id="289" r:id="rId12"/>
    <p:sldId id="264" r:id="rId13"/>
    <p:sldId id="286" r:id="rId14"/>
    <p:sldId id="290" r:id="rId15"/>
    <p:sldId id="29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0D012"/>
    <a:srgbClr val="FBD90D"/>
    <a:srgbClr val="CACF03"/>
    <a:srgbClr val="EA68C5"/>
    <a:srgbClr val="FF7C80"/>
    <a:srgbClr val="1178D5"/>
    <a:srgbClr val="A71923"/>
    <a:srgbClr val="EAC904"/>
    <a:srgbClr val="B59C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658C-8B7E-4C63-908C-0E44E4CFA42C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1FA1-A707-4503-9570-4752CB10F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658C-8B7E-4C63-908C-0E44E4CFA42C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1FA1-A707-4503-9570-4752CB10F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658C-8B7E-4C63-908C-0E44E4CFA42C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1FA1-A707-4503-9570-4752CB10F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8C1CC-0EE5-40AC-AFB7-0F7689CAB81F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1/28/2017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E7C25-9127-49EF-992B-0AD9EC71CE07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232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F42B-9DC5-484C-A28C-EE1CB54D1CE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1/28/2017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AD04-B51B-4022-AEA6-702E9A9C8C2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998949"/>
      </p:ext>
    </p:extLst>
  </p:cSld>
  <p:clrMapOvr>
    <a:masterClrMapping/>
  </p:clrMapOvr>
  <p:transition spd="med"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16ADD-6E8D-42EC-A500-710C8621CF77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1/28/2017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49459-B980-4C0C-90CD-F22763E9C33D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033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414CF-04EB-4BDC-B373-92767ECB00F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1/28/2017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232C4-9E1A-4735-860C-AB85F027AB8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309478"/>
      </p:ext>
    </p:extLst>
  </p:cSld>
  <p:clrMapOvr>
    <a:masterClrMapping/>
  </p:clrMapOvr>
  <p:transition spd="med">
    <p:plu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E95CB-813B-4127-B3A7-54A413948C7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1/28/2017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58627-4F1F-4485-BD62-0BEFDE02C5B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135948"/>
      </p:ext>
    </p:extLst>
  </p:cSld>
  <p:clrMapOvr>
    <a:masterClrMapping/>
  </p:clrMapOvr>
  <p:transition spd="med">
    <p:plu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2B5CE-9A42-43FA-9EBF-975486482E6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1/28/2017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6400C-54F2-4742-B037-DDC3C37A12D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815677"/>
      </p:ext>
    </p:extLst>
  </p:cSld>
  <p:clrMapOvr>
    <a:masterClrMapping/>
  </p:clrMapOvr>
  <p:transition spd="med">
    <p:plu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2AB2-CD0E-4452-85AE-E640888C29F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1/28/2017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08E8E-B4F3-428A-9625-B2D4FC1EE2C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148606"/>
      </p:ext>
    </p:extLst>
  </p:cSld>
  <p:clrMapOvr>
    <a:masterClrMapping/>
  </p:clrMapOvr>
  <p:transition spd="med">
    <p:plu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042AF-7AD6-4D07-B019-32EA9FBC119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1/28/2017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0976-563C-4B43-AD8C-ED2147FAAFF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243970"/>
      </p:ext>
    </p:extLst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658C-8B7E-4C63-908C-0E44E4CFA42C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1FA1-A707-4503-9570-4752CB10F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8EC23-1C0B-4E89-A82B-2B1C490CF84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1/28/2017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C765E-5378-44C0-BE23-47F52D4B306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702559"/>
      </p:ext>
    </p:extLst>
  </p:cSld>
  <p:clrMapOvr>
    <a:masterClrMapping/>
  </p:clrMapOvr>
  <p:transition spd="med">
    <p:plu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A65BB-4940-44F7-8954-FD3AEDE5DA39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1/28/2017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92B0C-559C-490D-A96C-76793DA2E92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509832"/>
      </p:ext>
    </p:extLst>
  </p:cSld>
  <p:clrMapOvr>
    <a:masterClrMapping/>
  </p:clrMapOvr>
  <p:transition spd="med">
    <p:plu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A317-8373-4B4E-BF41-1EDBF4DF476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1/28/2017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7C357-8044-438D-9D9B-A3BC55EE676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915304"/>
      </p:ext>
    </p:extLst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658C-8B7E-4C63-908C-0E44E4CFA42C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1FA1-A707-4503-9570-4752CB10F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658C-8B7E-4C63-908C-0E44E4CFA42C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1FA1-A707-4503-9570-4752CB10F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658C-8B7E-4C63-908C-0E44E4CFA42C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1FA1-A707-4503-9570-4752CB10F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658C-8B7E-4C63-908C-0E44E4CFA42C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1FA1-A707-4503-9570-4752CB10F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658C-8B7E-4C63-908C-0E44E4CFA42C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1FA1-A707-4503-9570-4752CB10F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658C-8B7E-4C63-908C-0E44E4CFA42C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1FA1-A707-4503-9570-4752CB10F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658C-8B7E-4C63-908C-0E44E4CFA42C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261FA1-A707-4503-9570-4752CB10F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39658C-8B7E-4C63-908C-0E44E4CFA42C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261FA1-A707-4503-9570-4752CB10F95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lus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BA842D-7D17-4714-B912-CAB7FB47FCF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1/28/2017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040E58-51DD-4D5C-929E-4BED8D5F3CF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3941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lus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0"/>
            <a:ext cx="7851648" cy="2089396"/>
          </a:xfrm>
        </p:spPr>
        <p:txBody>
          <a:bodyPr>
            <a:noAutofit/>
          </a:bodyPr>
          <a:lstStyle/>
          <a:p>
            <a:pPr algn="l"/>
            <a:r>
              <a:rPr lang="en-GB" sz="6600" dirty="0" smtClean="0">
                <a:solidFill>
                  <a:srgbClr val="972960"/>
                </a:solidFill>
                <a:latin typeface="Californian FB" pitchFamily="18" charset="0"/>
              </a:rPr>
              <a:t>THE </a:t>
            </a:r>
            <a:r>
              <a:rPr lang="ru-RU" sz="6600" dirty="0" smtClean="0">
                <a:solidFill>
                  <a:srgbClr val="972960"/>
                </a:solidFill>
                <a:latin typeface="Californian FB" pitchFamily="18" charset="0"/>
              </a:rPr>
              <a:t/>
            </a:r>
            <a:br>
              <a:rPr lang="ru-RU" sz="6600" dirty="0" smtClean="0">
                <a:solidFill>
                  <a:srgbClr val="972960"/>
                </a:solidFill>
                <a:latin typeface="Californian FB" pitchFamily="18" charset="0"/>
              </a:rPr>
            </a:br>
            <a:r>
              <a:rPr lang="en-GB" sz="6600" dirty="0" smtClean="0">
                <a:solidFill>
                  <a:srgbClr val="972960"/>
                </a:solidFill>
                <a:latin typeface="Californian FB" pitchFamily="18" charset="0"/>
              </a:rPr>
              <a:t>UNITED KINGDOM</a:t>
            </a:r>
            <a:endParaRPr lang="en-US" sz="6600" dirty="0">
              <a:solidFill>
                <a:srgbClr val="972960"/>
              </a:solidFill>
              <a:latin typeface="Californian FB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14810" y="6000768"/>
            <a:ext cx="714380" cy="57150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1071538" y="142852"/>
            <a:ext cx="3130125" cy="1000132"/>
          </a:xfrm>
        </p:spPr>
        <p:txBody>
          <a:bodyPr>
            <a:noAutofit/>
          </a:bodyPr>
          <a:lstStyle/>
          <a:p>
            <a:pPr marL="742950" indent="-742950" algn="ctr">
              <a:buNone/>
            </a:pPr>
            <a:r>
              <a:rPr lang="en-GB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Rugby-</a:t>
            </a:r>
            <a:endParaRPr lang="en-GB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>
              <a:buFont typeface="+mj-lt"/>
              <a:buAutoNum type="arabicPeriod"/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водоп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238250"/>
            <a:ext cx="4214811" cy="5619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регб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3760" y="0"/>
            <a:ext cx="4900240" cy="3471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4"/>
          <p:cNvSpPr>
            <a:spLocks noGrp="1"/>
          </p:cNvSpPr>
          <p:nvPr>
            <p:ph sz="half" idx="1"/>
          </p:nvPr>
        </p:nvSpPr>
        <p:spPr>
          <a:xfrm>
            <a:off x="4643438" y="3714752"/>
            <a:ext cx="4500562" cy="2000264"/>
          </a:xfrm>
        </p:spPr>
        <p:txBody>
          <a:bodyPr>
            <a:noAutofit/>
          </a:bodyPr>
          <a:lstStyle/>
          <a:p>
            <a:pPr marL="742950" indent="-742950">
              <a:buNone/>
            </a:pPr>
            <a:r>
              <a:rPr lang="en-GB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Wales is a country of mountains and waterfalls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5929354" cy="785818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Northern </a:t>
            </a:r>
            <a:r>
              <a:rPr lang="en-GB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Ireland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28794" y="714356"/>
            <a:ext cx="7215206" cy="1142984"/>
          </a:xfrm>
        </p:spPr>
        <p:txBody>
          <a:bodyPr>
            <a:noAutofit/>
          </a:bodyPr>
          <a:lstStyle/>
          <a:p>
            <a:pPr marL="742950" indent="-742950" algn="ctr">
              <a:buNone/>
            </a:pPr>
            <a:r>
              <a:rPr lang="en-GB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capital is Belfast</a:t>
            </a:r>
            <a:endParaRPr lang="en-GB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>
              <a:buFont typeface="+mj-lt"/>
              <a:buAutoNum type="arabicPeriod"/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4071934" y="5786454"/>
            <a:ext cx="3571900" cy="1071546"/>
          </a:xfrm>
        </p:spPr>
        <p:txBody>
          <a:bodyPr>
            <a:noAutofit/>
          </a:bodyPr>
          <a:lstStyle/>
          <a:p>
            <a:pPr marL="742950" indent="-742950" algn="ctr">
              <a:buNone/>
            </a:pPr>
            <a:r>
              <a:rPr lang="en-GB" sz="4000" b="1" dirty="0" smtClean="0">
                <a:solidFill>
                  <a:srgbClr val="20D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Shamrock</a:t>
            </a:r>
            <a:endParaRPr lang="en-US" sz="2800" b="1" dirty="0">
              <a:solidFill>
                <a:srgbClr val="20D0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D:\Images\Places\UK\Northern Ireland\shamrock-green-spring-wallpapers-1024x768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3916296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0"/>
            <a:ext cx="3607240" cy="321468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The country of ancient castles and gardens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pic>
        <p:nvPicPr>
          <p:cNvPr id="5" name="Рисунок 4" descr="замок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9029" y="0"/>
            <a:ext cx="5464971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амо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480530"/>
            <a:ext cx="4500561" cy="337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а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8678" y="3547125"/>
            <a:ext cx="4405322" cy="331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1883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142852"/>
          <a:ext cx="8143932" cy="642887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1094"/>
                <a:gridCol w="2561407"/>
                <a:gridCol w="4991431"/>
              </a:tblGrid>
              <a:tr h="2541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/>
                        <a:t>1. The UK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958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Parts     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a) </a:t>
                      </a:r>
                      <a:r>
                        <a:rPr lang="en-US" sz="1200" dirty="0" smtClean="0"/>
                        <a:t>   4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208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Official language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a) </a:t>
                      </a:r>
                      <a:r>
                        <a:rPr lang="en-US" sz="1200" dirty="0" smtClean="0"/>
                        <a:t>   English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843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The  t the name” United Kingdom” </a:t>
                      </a:r>
                      <a:r>
                        <a:rPr lang="en-US" sz="1200" dirty="0" smtClean="0"/>
                        <a:t>  was </a:t>
                      </a:r>
                      <a:r>
                        <a:rPr lang="en-US" sz="1200" dirty="0"/>
                        <a:t>first used 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a)   </a:t>
                      </a:r>
                      <a:r>
                        <a:rPr lang="en-US" sz="1200" dirty="0" smtClean="0"/>
                        <a:t>  in 1707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7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en-US" sz="1800" b="1" kern="1200" dirty="0" smtClean="0"/>
                        <a:t>2. 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</a:rPr>
                        <a:t>England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9298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1045" algn="l"/>
                        </a:tabLst>
                      </a:pPr>
                      <a:r>
                        <a:rPr lang="en-US" sz="1200"/>
                        <a:t>Capital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200" dirty="0" smtClean="0"/>
                        <a:t>London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330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The national symbols (flowers)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200" dirty="0" smtClean="0"/>
                        <a:t>Rose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602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3.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National day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/>
                        <a:t>b)     the </a:t>
                      </a:r>
                      <a:r>
                        <a:rPr lang="en-US" sz="1200" dirty="0"/>
                        <a:t>23</a:t>
                      </a:r>
                      <a:r>
                        <a:rPr lang="en-US" sz="1200" baseline="30000" dirty="0"/>
                        <a:t>rd</a:t>
                      </a:r>
                      <a:r>
                        <a:rPr lang="en-US" sz="1200" dirty="0"/>
                        <a:t> of April 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320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4.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Official language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200" dirty="0" smtClean="0"/>
                        <a:t>English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7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ru-RU" sz="1800" b="1" kern="1200" dirty="0" smtClean="0"/>
                        <a:t>3. </a:t>
                      </a:r>
                      <a:r>
                        <a:rPr kumimoji="0" lang="en-US" sz="1800" b="1" kern="1200" dirty="0" smtClean="0"/>
                        <a:t>Scotland 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3578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Capital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/>
                        <a:t>c</a:t>
                      </a:r>
                      <a:r>
                        <a:rPr lang="en-US" sz="1200" dirty="0"/>
                        <a:t>) </a:t>
                      </a:r>
                      <a:r>
                        <a:rPr lang="en-US" sz="1200" dirty="0" smtClean="0"/>
                        <a:t>    Edinburgh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764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The national symbols (flowers)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200" dirty="0"/>
                        <a:t>thistle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2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3.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National instrument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200" dirty="0" smtClean="0"/>
                        <a:t>Bagpipes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2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4.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Places of interest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200" dirty="0"/>
                        <a:t>Loch Ness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1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en-US" sz="1800" b="1" kern="1200" dirty="0" smtClean="0"/>
                        <a:t>4. Wales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0109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Capital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/>
                        <a:t>b</a:t>
                      </a:r>
                      <a:r>
                        <a:rPr lang="en-US" sz="1200" dirty="0"/>
                        <a:t>) </a:t>
                      </a:r>
                      <a:r>
                        <a:rPr lang="en-US" sz="1200" dirty="0" smtClean="0"/>
                        <a:t>    Cardiff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The national symbols (flowers)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200" dirty="0"/>
                        <a:t>daffodil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3.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0380" algn="l"/>
                        </a:tabLst>
                      </a:pPr>
                      <a:r>
                        <a:rPr lang="en-US" sz="1200"/>
                        <a:t>National day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200" dirty="0"/>
                        <a:t> the 1</a:t>
                      </a:r>
                      <a:r>
                        <a:rPr lang="en-US" sz="1200" baseline="30000" dirty="0"/>
                        <a:t>st</a:t>
                      </a:r>
                      <a:r>
                        <a:rPr lang="en-US" sz="1200" dirty="0"/>
                        <a:t> of </a:t>
                      </a:r>
                      <a:r>
                        <a:rPr lang="en-US" sz="1200" dirty="0" smtClean="0"/>
                        <a:t>March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4.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0380" algn="l"/>
                        </a:tabLst>
                      </a:pPr>
                      <a:r>
                        <a:rPr lang="en-US" sz="1200"/>
                        <a:t>National game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/>
                        <a:t>b</a:t>
                      </a:r>
                      <a:r>
                        <a:rPr lang="en-US" sz="1200" dirty="0"/>
                        <a:t>) </a:t>
                      </a:r>
                      <a:r>
                        <a:rPr lang="en-US" sz="1200" dirty="0" smtClean="0"/>
                        <a:t>     rugby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0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en-US" sz="1800" b="1" kern="1200" dirty="0" smtClean="0"/>
                        <a:t>5. Northern Ireland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5517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0380" algn="l"/>
                        </a:tabLst>
                      </a:pPr>
                      <a:r>
                        <a:rPr lang="en-US" sz="1200"/>
                        <a:t>Capital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200" dirty="0" smtClean="0"/>
                        <a:t>Belfast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509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The national symbols (flowers)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/>
                        <a:t>b</a:t>
                      </a:r>
                      <a:r>
                        <a:rPr lang="en-US" sz="1200" dirty="0"/>
                        <a:t>)  </a:t>
                      </a:r>
                      <a:r>
                        <a:rPr lang="en-US" sz="1200" dirty="0" smtClean="0"/>
                        <a:t>   clover   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377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0160" algn="l"/>
                        </a:tabLst>
                      </a:pPr>
                      <a:r>
                        <a:rPr lang="en-US" sz="1200"/>
                        <a:t>National language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200" dirty="0"/>
                        <a:t>Irish and </a:t>
                      </a:r>
                      <a:r>
                        <a:rPr lang="en-US" sz="1200" dirty="0" smtClean="0"/>
                        <a:t>English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1883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142984"/>
            <a:ext cx="585788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 city is the capital of the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United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Kingdom?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When was first used the name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“United Kingdom”?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English is the national language,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isn’t it?                  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Which country is rich in waterfalls?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Is the bagpipes an Irish instrument?                                      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72066" y="4643446"/>
            <a:ext cx="38576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Yes, it is.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Wales.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London.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No, it’s Scottish one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In 1707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85728"/>
            <a:ext cx="76017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Match the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questions and the answers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83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851648" cy="1000132"/>
          </a:xfrm>
        </p:spPr>
        <p:txBody>
          <a:bodyPr>
            <a:noAutofit/>
          </a:bodyPr>
          <a:lstStyle/>
          <a:p>
            <a:pPr algn="ctr"/>
            <a:r>
              <a:rPr lang="en-GB" sz="6600" dirty="0" smtClean="0">
                <a:solidFill>
                  <a:srgbClr val="FFFFFF"/>
                </a:solidFill>
                <a:latin typeface="Californian FB" pitchFamily="18" charset="0"/>
              </a:rPr>
              <a:t>Thank you!</a:t>
            </a:r>
            <a:endParaRPr lang="en-US" sz="6600" dirty="0">
              <a:solidFill>
                <a:srgbClr val="FFFFFF"/>
              </a:solidFill>
              <a:latin typeface="Californian FB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2910" y="3429000"/>
            <a:ext cx="7851648" cy="100013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3775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fornian FB" pitchFamily="18" charset="0"/>
                <a:ea typeface="+mj-ea"/>
                <a:cs typeface="+mj-cs"/>
              </a:rPr>
              <a:t>Goodbye!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373775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fornian FB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065962" cy="5809278"/>
          </a:xfrm>
        </p:spPr>
        <p:txBody>
          <a:bodyPr>
            <a:noAutofit/>
          </a:bodyPr>
          <a:lstStyle/>
          <a:p>
            <a:pPr algn="l"/>
            <a:r>
              <a:rPr lang="en-US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Let’s read and learn new words: </a:t>
            </a:r>
            <a:r>
              <a:rPr lang="ru-RU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make </a:t>
            </a:r>
            <a:r>
              <a:rPr lang="en-US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journey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-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путешествовать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Lochs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озера в Шотландии, </a:t>
            </a:r>
            <a:b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bagpipes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волынка (национальный музыкальный инструмент в Шотландии),</a:t>
            </a:r>
            <a:b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kilts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национальная мужская одежда,  </a:t>
            </a:r>
            <a:b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rugby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национальная игра,  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have </a:t>
            </a:r>
            <a:r>
              <a:rPr lang="en-US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nice trip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хорошей 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поездки,   </a:t>
            </a:r>
            <a:b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Irish</a:t>
            </a:r>
            <a:r>
              <a:rPr lang="ru-RU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</a:t>
            </a:r>
            <a:r>
              <a:rPr lang="ru-RU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ирландский язык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62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2852"/>
            <a:ext cx="7015154" cy="114300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The UK. Countries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7158" y="2285992"/>
            <a:ext cx="4214842" cy="3643338"/>
          </a:xfrm>
        </p:spPr>
        <p:txBody>
          <a:bodyPr>
            <a:noAutofit/>
          </a:bodyPr>
          <a:lstStyle/>
          <a:p>
            <a:pPr marL="742950" indent="-742950">
              <a:buClr>
                <a:schemeClr val="tx1"/>
              </a:buClr>
              <a:buFont typeface="+mj-lt"/>
              <a:buAutoNum type="arabicPeriod"/>
            </a:pP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</a:pP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Scotland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</a:pPr>
            <a:r>
              <a:rPr lang="en-GB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Wales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</a:pP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Northern Ireland</a:t>
            </a:r>
          </a:p>
          <a:p>
            <a:pPr marL="742950" indent="-742950" algn="ctr">
              <a:buFont typeface="+mj-lt"/>
              <a:buAutoNum type="arabicPeriod"/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7721" y="1920875"/>
            <a:ext cx="3839558" cy="4433888"/>
          </a:xfr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554" y="785794"/>
            <a:ext cx="4286280" cy="551736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5786" y="357166"/>
            <a:ext cx="6872278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THE UK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2844" y="2428868"/>
            <a:ext cx="3500462" cy="18573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000" b="1" dirty="0" smtClean="0">
                <a:solidFill>
                  <a:srgbClr val="DEF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British Isles</a:t>
            </a:r>
            <a:endParaRPr lang="en-US" sz="4000" b="1" dirty="0">
              <a:solidFill>
                <a:srgbClr val="DEF5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 rot="19248522">
            <a:off x="2564064" y="4870401"/>
            <a:ext cx="1071570" cy="35719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673562">
            <a:off x="6846730" y="2563566"/>
            <a:ext cx="357190" cy="928694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1472" y="535782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Ireland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8082" y="1500174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Britain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9" grpId="0" animBg="1"/>
      <p:bldP spid="1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286116" cy="100010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England.</a:t>
            </a: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5357818" y="4500570"/>
            <a:ext cx="2381272" cy="1238243"/>
          </a:xfrm>
        </p:spPr>
        <p:txBody>
          <a:bodyPr>
            <a:noAutofit/>
          </a:bodyPr>
          <a:lstStyle/>
          <a:p>
            <a:pPr marL="742950" indent="-742950" algn="ctr">
              <a:buNone/>
            </a:pPr>
            <a:r>
              <a:rPr lang="en-GB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</a:t>
            </a:r>
            <a:endParaRPr lang="en-GB" sz="54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>
              <a:buFont typeface="+mj-lt"/>
              <a:buAutoNum type="arabicPeriod"/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D:\Images\Places\UK\England\715px-Double_Delight_(Tudor)_Rose_national 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48591"/>
            <a:ext cx="2871212" cy="24094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4929190" y="285728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The Capital is London</a:t>
            </a:r>
            <a:endParaRPr lang="ru-RU" sz="4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14422"/>
            <a:ext cx="4071934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The 23</a:t>
            </a:r>
            <a:r>
              <a:rPr lang="en-GB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rd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of April – the national day of England.</a:t>
            </a: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pic>
        <p:nvPicPr>
          <p:cNvPr id="7" name="Рисунок 6" descr="тауэ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766553" cy="3429000"/>
          </a:xfrm>
          <a:prstGeom prst="rect">
            <a:avLst/>
          </a:prstGeom>
        </p:spPr>
      </p:pic>
      <p:pic>
        <p:nvPicPr>
          <p:cNvPr id="8" name="Рисунок 7" descr="биг бе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0"/>
            <a:ext cx="5072066" cy="338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975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142852"/>
            <a:ext cx="3357586" cy="1000132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Scotland</a:t>
            </a: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.</a:t>
            </a: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14290"/>
            <a:ext cx="4357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 smtClean="0">
                <a:solidFill>
                  <a:srgbClr val="20D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The Capital is </a:t>
            </a:r>
            <a:r>
              <a:rPr lang="en-GB" sz="4800" b="1" dirty="0" smtClean="0">
                <a:solidFill>
                  <a:srgbClr val="20D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Edinburgh</a:t>
            </a:r>
            <a:endParaRPr lang="ru-RU" sz="4800" b="1" dirty="0">
              <a:solidFill>
                <a:srgbClr val="20D012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2857488" y="5072074"/>
            <a:ext cx="3130125" cy="1000132"/>
          </a:xfrm>
        </p:spPr>
        <p:txBody>
          <a:bodyPr>
            <a:noAutofit/>
          </a:bodyPr>
          <a:lstStyle/>
          <a:p>
            <a:pPr marL="742950" indent="-742950" algn="ctr">
              <a:buNone/>
            </a:pPr>
            <a:r>
              <a:rPr lang="en-GB" sz="5400" b="1" dirty="0" smtClean="0">
                <a:solidFill>
                  <a:srgbClr val="EA68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Thistle</a:t>
            </a:r>
            <a:endParaRPr lang="en-GB" sz="5400" b="1" dirty="0" smtClean="0">
              <a:solidFill>
                <a:srgbClr val="EA68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>
              <a:buFont typeface="+mj-lt"/>
              <a:buAutoNum type="arabicPeriod"/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D:\Images\Places\UK\Scotland\471px-Cirsium_vulgare_flowerhead_Anstey_Hi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14752"/>
            <a:ext cx="2467668" cy="31432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142852"/>
            <a:ext cx="3857652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Loch Ness –</a:t>
            </a: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 </a:t>
            </a: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2857488" y="5072074"/>
            <a:ext cx="3130125" cy="1000132"/>
          </a:xfrm>
        </p:spPr>
        <p:txBody>
          <a:bodyPr>
            <a:noAutofit/>
          </a:bodyPr>
          <a:lstStyle/>
          <a:p>
            <a:pPr marL="742950" indent="-742950" algn="ctr">
              <a:buNone/>
            </a:pPr>
            <a:endParaRPr lang="en-GB" sz="5400" b="1" dirty="0" smtClean="0">
              <a:solidFill>
                <a:srgbClr val="EA68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>
              <a:buFont typeface="+mj-lt"/>
              <a:buAutoNum type="arabicPeriod"/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лохнес.jpeg"/>
          <p:cNvPicPr>
            <a:picLocks noChangeAspect="1"/>
          </p:cNvPicPr>
          <p:nvPr/>
        </p:nvPicPr>
        <p:blipFill>
          <a:blip r:embed="rId3" cstate="print"/>
          <a:srcRect l="14835" b="14285"/>
          <a:stretch>
            <a:fillRect/>
          </a:stretch>
        </p:blipFill>
        <p:spPr>
          <a:xfrm>
            <a:off x="3937649" y="0"/>
            <a:ext cx="5206351" cy="347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3286116" y="4000504"/>
            <a:ext cx="5500726" cy="1857388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itchFamily="18" charset="0"/>
                <a:ea typeface="+mj-ea"/>
                <a:cs typeface="+mj-cs"/>
              </a:rPr>
              <a:t> – </a:t>
            </a:r>
            <a:r>
              <a:rPr lang="en-GB" sz="6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+mj-ea"/>
                <a:cs typeface="+mj-cs"/>
              </a:rPr>
              <a:t>the </a:t>
            </a:r>
            <a:r>
              <a:rPr lang="en-GB" sz="6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+mj-ea"/>
                <a:cs typeface="+mj-cs"/>
              </a:rPr>
              <a:t>famous Scottish</a:t>
            </a:r>
            <a:r>
              <a:rPr lang="en-GB" sz="6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+mj-ea"/>
                <a:cs typeface="+mj-cs"/>
              </a:rPr>
              <a:t> instrument </a:t>
            </a:r>
            <a:r>
              <a:rPr lang="en-GB" sz="6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+mj-ea"/>
                <a:cs typeface="+mj-cs"/>
              </a:rPr>
              <a:t>is the bagpipes</a:t>
            </a:r>
            <a:r>
              <a:rPr lang="en-GB" sz="5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+mj-ea"/>
                <a:cs typeface="+mj-cs"/>
              </a:rPr>
              <a:t>.</a:t>
            </a:r>
            <a:r>
              <a:rPr lang="en-GB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+mj-ea"/>
                <a:cs typeface="+mj-cs"/>
              </a:rPr>
              <a:t>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fornian FB" pitchFamily="18" charset="0"/>
              <a:ea typeface="+mj-ea"/>
              <a:cs typeface="+mj-cs"/>
            </a:endParaRPr>
          </a:p>
        </p:txBody>
      </p:sp>
      <p:pic>
        <p:nvPicPr>
          <p:cNvPr id="13" name="Рисунок 12" descr="килт.jpg"/>
          <p:cNvPicPr>
            <a:picLocks noChangeAspect="1"/>
          </p:cNvPicPr>
          <p:nvPr/>
        </p:nvPicPr>
        <p:blipFill>
          <a:blip r:embed="rId4" cstate="print"/>
          <a:srcRect l="51622" r="-295" b="2310"/>
          <a:stretch>
            <a:fillRect/>
          </a:stretch>
        </p:blipFill>
        <p:spPr>
          <a:xfrm>
            <a:off x="142844" y="2500306"/>
            <a:ext cx="2714644" cy="419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85784" y="0"/>
            <a:ext cx="3143240" cy="100010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6600" b="1" dirty="0" smtClean="0">
                <a:solidFill>
                  <a:srgbClr val="CACF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Wales</a:t>
            </a:r>
            <a:r>
              <a:rPr lang="en-GB" b="1" dirty="0" smtClean="0">
                <a:solidFill>
                  <a:srgbClr val="CACF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</a:t>
            </a:r>
            <a:endParaRPr lang="en-US" b="1" dirty="0">
              <a:solidFill>
                <a:srgbClr val="CACF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143372" y="0"/>
            <a:ext cx="4786314" cy="642937"/>
          </a:xfrm>
        </p:spPr>
        <p:txBody>
          <a:bodyPr>
            <a:noAutofit/>
          </a:bodyPr>
          <a:lstStyle/>
          <a:p>
            <a:pPr marL="742950" indent="-74295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capital is Cardiff</a:t>
            </a:r>
            <a:endParaRPr lang="en-GB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нарци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113806"/>
            <a:ext cx="4143372" cy="2744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6013875" y="3214686"/>
            <a:ext cx="3130125" cy="1000132"/>
          </a:xfrm>
        </p:spPr>
        <p:txBody>
          <a:bodyPr>
            <a:noAutofit/>
          </a:bodyPr>
          <a:lstStyle/>
          <a:p>
            <a:pPr marL="742950" indent="-742950" algn="ctr">
              <a:buNone/>
            </a:pPr>
            <a:r>
              <a:rPr lang="en-GB" sz="5400" b="1" dirty="0" smtClean="0">
                <a:solidFill>
                  <a:srgbClr val="FBD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Daffodil</a:t>
            </a:r>
            <a:endParaRPr lang="en-GB" sz="5400" b="1" dirty="0" smtClean="0">
              <a:solidFill>
                <a:srgbClr val="FBD9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>
              <a:buFont typeface="+mj-lt"/>
              <a:buAutoNum type="arabicPeriod"/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0" y="5357826"/>
            <a:ext cx="4929190" cy="1357322"/>
          </a:xfrm>
        </p:spPr>
        <p:txBody>
          <a:bodyPr>
            <a:noAutofit/>
          </a:bodyPr>
          <a:lstStyle/>
          <a:p>
            <a:pPr marL="742950" indent="-742950" algn="ctr">
              <a:buNone/>
            </a:pP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1</a:t>
            </a:r>
            <a:r>
              <a:rPr lang="en-GB" sz="4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March is the national day</a:t>
            </a:r>
            <a:endParaRPr lang="en-GB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>
              <a:buFont typeface="+mj-lt"/>
              <a:buAutoNum type="arabicPeriod"/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09692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567</TotalTime>
  <Words>346</Words>
  <Application>Microsoft Office PowerPoint</Application>
  <PresentationFormat>Экран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Flow</vt:lpstr>
      <vt:lpstr>1_Flow</vt:lpstr>
      <vt:lpstr>THE  UNITED KINGDOM</vt:lpstr>
      <vt:lpstr>Let’s read and learn new words:   make a journey -путешествовать, Lochs – озера в Шотландии,  the bagpipes – волынка (национальный музыкальный инструмент в Шотландии), kilts – национальная мужская одежда,   rugby – национальная игра,   have a nice trip – хорошей поездки,    Irish  - ирландский язык</vt:lpstr>
      <vt:lpstr>The UK. Countries</vt:lpstr>
      <vt:lpstr>THE UK</vt:lpstr>
      <vt:lpstr>England.   </vt:lpstr>
      <vt:lpstr>The 23rd of April – the national day of England. </vt:lpstr>
      <vt:lpstr>Scotland. </vt:lpstr>
      <vt:lpstr>Loch Ness –   </vt:lpstr>
      <vt:lpstr>Wales </vt:lpstr>
      <vt:lpstr> </vt:lpstr>
      <vt:lpstr>Northern Ireland</vt:lpstr>
      <vt:lpstr>The country of ancient castles and gardens</vt:lpstr>
      <vt:lpstr>Слайд 13</vt:lpstr>
      <vt:lpstr>Слайд 14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Lochmarne</dc:creator>
  <cp:lastModifiedBy>User</cp:lastModifiedBy>
  <cp:revision>172</cp:revision>
  <dcterms:created xsi:type="dcterms:W3CDTF">2012-06-19T21:12:50Z</dcterms:created>
  <dcterms:modified xsi:type="dcterms:W3CDTF">2017-01-28T13:42:46Z</dcterms:modified>
</cp:coreProperties>
</file>