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9EE4F-DED2-4473-81D2-B7D565D6A5DA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284A6-DA2E-4CAE-A842-7C161896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4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7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57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608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099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18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38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2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55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2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6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7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5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6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3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0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84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6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A223DFC-BE0D-4550-8F06-996AB2B3EEE4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A705969-8001-454B-85D8-6CB73116D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9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145" y="1620983"/>
            <a:ext cx="918713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7200" dirty="0" smtClean="0"/>
              <a:t>Русская музыка </a:t>
            </a:r>
          </a:p>
          <a:p>
            <a:pPr algn="ctr"/>
            <a:r>
              <a:rPr lang="ru-RU" sz="7200" dirty="0" smtClean="0"/>
              <a:t>с древнейших </a:t>
            </a:r>
          </a:p>
          <a:p>
            <a:pPr algn="ctr"/>
            <a:r>
              <a:rPr lang="ru-RU" sz="7200" dirty="0" smtClean="0"/>
              <a:t>времен до </a:t>
            </a:r>
            <a:r>
              <a:rPr lang="en-US" sz="7200" dirty="0" smtClean="0"/>
              <a:t>XVIII </a:t>
            </a:r>
            <a:r>
              <a:rPr lang="ru-RU" sz="7200" dirty="0" smtClean="0"/>
              <a:t>века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1687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7" y="928914"/>
            <a:ext cx="7500981" cy="5500915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3" name="TextBox 2"/>
          <p:cNvSpPr txBox="1"/>
          <p:nvPr/>
        </p:nvSpPr>
        <p:spPr>
          <a:xfrm>
            <a:off x="3415328" y="217714"/>
            <a:ext cx="5899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Новый хоровой стиль – </a:t>
            </a:r>
            <a:r>
              <a:rPr lang="ru-RU" sz="2400" dirty="0" err="1" smtClean="0">
                <a:solidFill>
                  <a:srgbClr val="FF0000"/>
                </a:solidFill>
              </a:rPr>
              <a:t>партесное</a:t>
            </a:r>
            <a:r>
              <a:rPr lang="ru-RU" sz="2400" dirty="0" smtClean="0">
                <a:solidFill>
                  <a:srgbClr val="FF0000"/>
                </a:solidFill>
              </a:rPr>
              <a:t> пение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3207" y="261257"/>
            <a:ext cx="5848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XVIII</a:t>
            </a:r>
            <a:r>
              <a:rPr lang="ru-RU" sz="2400" dirty="0" smtClean="0">
                <a:solidFill>
                  <a:srgbClr val="FFC000"/>
                </a:solidFill>
              </a:rPr>
              <a:t> век – «век разума и просвещения»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Реформы Петра </a:t>
            </a:r>
            <a:r>
              <a:rPr lang="en-US" sz="2400" dirty="0" smtClean="0">
                <a:solidFill>
                  <a:srgbClr val="FFC000"/>
                </a:solidFill>
              </a:rPr>
              <a:t>I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43" y="1222945"/>
            <a:ext cx="7985414" cy="526645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143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914" y="449943"/>
            <a:ext cx="8824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2-я половина </a:t>
            </a:r>
            <a:r>
              <a:rPr lang="en-US" sz="2400" dirty="0" smtClean="0"/>
              <a:t>XVIII </a:t>
            </a:r>
            <a:r>
              <a:rPr lang="ru-RU" sz="2400" dirty="0" smtClean="0"/>
              <a:t>века – «золотой век» русского дворянства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15" y="1132113"/>
            <a:ext cx="8548913" cy="5399315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4921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1657" y="333829"/>
            <a:ext cx="2675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92D050"/>
                </a:solidFill>
              </a:rPr>
              <a:t>Дворянство</a:t>
            </a:r>
            <a:endParaRPr lang="ru-RU" sz="3600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90" y="1161143"/>
            <a:ext cx="7174646" cy="5210629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9559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5542" y="943429"/>
            <a:ext cx="9014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Профессиональные композиторы:</a:t>
            </a:r>
          </a:p>
          <a:p>
            <a:pPr algn="ctr"/>
            <a:endParaRPr lang="ru-RU" sz="4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68595"/>
              </p:ext>
            </p:extLst>
          </p:nvPr>
        </p:nvGraphicFramePr>
        <p:xfrm>
          <a:off x="2394857" y="1988457"/>
          <a:ext cx="8128001" cy="4252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1">
                  <a:extLst>
                    <a:ext uri="{9D8B030D-6E8A-4147-A177-3AD203B41FA5}">
                      <a16:colId xmlns:a16="http://schemas.microsoft.com/office/drawing/2014/main" val="3804826081"/>
                    </a:ext>
                  </a:extLst>
                </a:gridCol>
              </a:tblGrid>
              <a:tr h="4252686">
                <a:tc>
                  <a:txBody>
                    <a:bodyPr/>
                    <a:lstStyle/>
                    <a:p>
                      <a:pPr algn="ctr"/>
                      <a:endParaRPr lang="ru-RU" sz="4800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4800" dirty="0" smtClean="0">
                          <a:solidFill>
                            <a:srgbClr val="00B050"/>
                          </a:solidFill>
                        </a:rPr>
                        <a:t>И.Е. </a:t>
                      </a:r>
                      <a:r>
                        <a:rPr lang="ru-RU" sz="4800" dirty="0" err="1" smtClean="0">
                          <a:solidFill>
                            <a:srgbClr val="00B050"/>
                          </a:solidFill>
                        </a:rPr>
                        <a:t>Хандошкин</a:t>
                      </a:r>
                      <a:endParaRPr lang="ru-RU" sz="48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ru-RU" sz="4800" dirty="0" smtClean="0">
                          <a:solidFill>
                            <a:srgbClr val="00B050"/>
                          </a:solidFill>
                        </a:rPr>
                        <a:t>Д.С. </a:t>
                      </a:r>
                      <a:r>
                        <a:rPr lang="ru-RU" sz="4800" dirty="0" err="1" smtClean="0">
                          <a:solidFill>
                            <a:srgbClr val="00B050"/>
                          </a:solidFill>
                        </a:rPr>
                        <a:t>Бортнянский</a:t>
                      </a:r>
                      <a:endParaRPr lang="ru-RU" sz="48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ru-RU" sz="4800" dirty="0" smtClean="0">
                          <a:solidFill>
                            <a:srgbClr val="00B050"/>
                          </a:solidFill>
                        </a:rPr>
                        <a:t>И.С. Березовский</a:t>
                      </a:r>
                    </a:p>
                    <a:p>
                      <a:pPr algn="ctr"/>
                      <a:r>
                        <a:rPr lang="ru-RU" sz="4800" dirty="0" smtClean="0">
                          <a:solidFill>
                            <a:srgbClr val="00B050"/>
                          </a:solidFill>
                        </a:rPr>
                        <a:t>Е.И. Фомин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013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8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8" y="1316965"/>
            <a:ext cx="7619999" cy="5229386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3" name="TextBox 2"/>
          <p:cNvSpPr txBox="1"/>
          <p:nvPr/>
        </p:nvSpPr>
        <p:spPr>
          <a:xfrm>
            <a:off x="3213740" y="362858"/>
            <a:ext cx="6656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30-е гг. </a:t>
            </a:r>
            <a:r>
              <a:rPr lang="en-US" sz="2800" dirty="0" smtClean="0">
                <a:solidFill>
                  <a:srgbClr val="00B0F0"/>
                </a:solidFill>
              </a:rPr>
              <a:t>XVIII </a:t>
            </a:r>
            <a:r>
              <a:rPr lang="ru-RU" sz="2800" dirty="0" smtClean="0">
                <a:solidFill>
                  <a:srgbClr val="00B0F0"/>
                </a:solidFill>
              </a:rPr>
              <a:t>века – придворный </a:t>
            </a:r>
          </a:p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итальянский театр в Санкт-Петербурге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444" y="943428"/>
            <a:ext cx="84549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XVIII </a:t>
            </a:r>
            <a:r>
              <a:rPr lang="ru-RU" sz="4800" dirty="0" smtClean="0">
                <a:solidFill>
                  <a:srgbClr val="FF0000"/>
                </a:solidFill>
              </a:rPr>
              <a:t>век </a:t>
            </a:r>
            <a:r>
              <a:rPr lang="ru-RU" sz="3200" dirty="0" smtClean="0">
                <a:solidFill>
                  <a:srgbClr val="FF0000"/>
                </a:solidFill>
              </a:rPr>
              <a:t>– рождение новых жанров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 художественных стилей;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Распространение музыкальных инструментов;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Возникновение хоровых капелл, оркестров,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оперных групп;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Развитие музыкального образования;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Появление национальной композиторской школы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470866"/>
              </p:ext>
            </p:extLst>
          </p:nvPr>
        </p:nvGraphicFramePr>
        <p:xfrm>
          <a:off x="2023421" y="458408"/>
          <a:ext cx="8128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590726517"/>
                    </a:ext>
                  </a:extLst>
                </a:gridCol>
              </a:tblGrid>
              <a:tr h="5129591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2060"/>
                          </a:solidFill>
                        </a:rPr>
                        <a:t>Жанры:</a:t>
                      </a:r>
                    </a:p>
                    <a:p>
                      <a:pPr algn="ctr"/>
                      <a:r>
                        <a:rPr lang="ru-RU" sz="4800" dirty="0" smtClean="0"/>
                        <a:t>Былины</a:t>
                      </a:r>
                    </a:p>
                    <a:p>
                      <a:pPr algn="ctr"/>
                      <a:r>
                        <a:rPr lang="ru-RU" sz="4800" dirty="0" smtClean="0"/>
                        <a:t>Колыбельные</a:t>
                      </a:r>
                    </a:p>
                    <a:p>
                      <a:pPr algn="ctr"/>
                      <a:r>
                        <a:rPr lang="ru-RU" sz="4800" dirty="0" smtClean="0"/>
                        <a:t>Обрядовые </a:t>
                      </a:r>
                    </a:p>
                    <a:p>
                      <a:pPr algn="ctr"/>
                      <a:r>
                        <a:rPr lang="ru-RU" sz="4800" dirty="0" smtClean="0"/>
                        <a:t>Плясовые </a:t>
                      </a:r>
                    </a:p>
                    <a:p>
                      <a:pPr algn="ctr"/>
                      <a:r>
                        <a:rPr lang="ru-RU" sz="4800" dirty="0" smtClean="0"/>
                        <a:t>Трудовые </a:t>
                      </a:r>
                    </a:p>
                    <a:p>
                      <a:pPr algn="ctr"/>
                      <a:r>
                        <a:rPr lang="ru-RU" sz="4800" dirty="0" smtClean="0"/>
                        <a:t>Игровые</a:t>
                      </a:r>
                      <a:endParaRPr lang="ru-RU" sz="4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087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7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43" y="1373795"/>
            <a:ext cx="7634514" cy="5081797"/>
          </a:xfrm>
          <a:prstGeom prst="rect">
            <a:avLst/>
          </a:prstGeom>
          <a:effectLst>
            <a:glow rad="279400">
              <a:schemeClr val="accent1">
                <a:alpha val="40000"/>
              </a:schemeClr>
            </a:glow>
            <a:softEdge rad="1524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79932" y="454097"/>
            <a:ext cx="6632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Скоморохи – певцы и танцоры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98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07" y="1353512"/>
            <a:ext cx="8621328" cy="4991797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" name="TextBox 2"/>
          <p:cNvSpPr txBox="1"/>
          <p:nvPr/>
        </p:nvSpPr>
        <p:spPr>
          <a:xfrm>
            <a:off x="3570515" y="522515"/>
            <a:ext cx="5718866" cy="830997"/>
          </a:xfrm>
          <a:prstGeom prst="rect">
            <a:avLst/>
          </a:prstGeom>
          <a:noFill/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Знаменное пение</a:t>
            </a:r>
            <a:endParaRPr lang="ru-RU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5" y="0"/>
            <a:ext cx="8606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1820633"/>
            <a:ext cx="6139542" cy="4188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0090" y="305010"/>
            <a:ext cx="53605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1240-е гг. – 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культурный центр – Новгород. 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Центр русского скоморошества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701" y="6139542"/>
            <a:ext cx="376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Певец и гусляр Садко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942" y="420914"/>
            <a:ext cx="6755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Эпоха Московской Руси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1777" y="2133600"/>
            <a:ext cx="55039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Возникают новые эпические жанры:</a:t>
            </a:r>
          </a:p>
          <a:p>
            <a:pPr algn="ctr"/>
            <a:r>
              <a:rPr lang="ru-RU" sz="4800" dirty="0" smtClean="0"/>
              <a:t>Историческая и лирическая песни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694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17" y="1465942"/>
            <a:ext cx="6907385" cy="4775201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3" name="TextBox 2"/>
          <p:cNvSpPr txBox="1"/>
          <p:nvPr/>
        </p:nvSpPr>
        <p:spPr>
          <a:xfrm>
            <a:off x="3817258" y="348343"/>
            <a:ext cx="502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XV </a:t>
            </a:r>
            <a:r>
              <a:rPr lang="ru-RU" sz="2000" dirty="0" smtClean="0">
                <a:solidFill>
                  <a:srgbClr val="FF0000"/>
                </a:solidFill>
              </a:rPr>
              <a:t>век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При дворе Ивана</a:t>
            </a:r>
            <a:r>
              <a:rPr lang="en-US" sz="2000" dirty="0" smtClean="0">
                <a:solidFill>
                  <a:srgbClr val="FF0000"/>
                </a:solidFill>
              </a:rPr>
              <a:t> III</a:t>
            </a:r>
            <a:r>
              <a:rPr lang="ru-RU" sz="2000" dirty="0" smtClean="0">
                <a:solidFill>
                  <a:srgbClr val="FF0000"/>
                </a:solidFill>
              </a:rPr>
              <a:t> утверждается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хор певчих дьяков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51851"/>
              </p:ext>
            </p:extLst>
          </p:nvPr>
        </p:nvGraphicFramePr>
        <p:xfrm>
          <a:off x="3164114" y="130629"/>
          <a:ext cx="628468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4686">
                  <a:extLst>
                    <a:ext uri="{9D8B030D-6E8A-4147-A177-3AD203B41FA5}">
                      <a16:colId xmlns:a16="http://schemas.microsoft.com/office/drawing/2014/main" val="2976410830"/>
                    </a:ext>
                  </a:extLst>
                </a:gridCol>
              </a:tblGrid>
              <a:tr h="1274353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XVII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 век – рубеж в истории России.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«Смутное время»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6270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1593669"/>
            <a:ext cx="8157029" cy="5264331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12292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89</TotalTime>
  <Words>161</Words>
  <Application>Microsoft Office PowerPoint</Application>
  <PresentationFormat>Широкоэкранный</PresentationFormat>
  <Paragraphs>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Calisto MT</vt:lpstr>
      <vt:lpstr>Trebuchet MS</vt:lpstr>
      <vt:lpstr>Wingdings 2</vt:lpstr>
      <vt:lpstr>Сланец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11</cp:revision>
  <dcterms:created xsi:type="dcterms:W3CDTF">2016-09-08T00:57:28Z</dcterms:created>
  <dcterms:modified xsi:type="dcterms:W3CDTF">2016-09-08T02:27:06Z</dcterms:modified>
</cp:coreProperties>
</file>