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38865E2-3674-46B5-B39A-08903E64764A}" type="datetimeFigureOut">
              <a:rPr lang="ru-RU" smtClean="0"/>
              <a:pPr/>
              <a:t>04.12.2018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5DE2D88-BE2F-4068-A131-AC6CA8B417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1%82%D0%BA%D1%80%D1%8B%D1%82%D0%B8%D0%B5" TargetMode="External"/><Relationship Id="rId3" Type="http://schemas.openxmlformats.org/officeDocument/2006/relationships/hyperlink" Target="https://ru.wikipedia.org/wiki/%D0%98%D1%81%D1%81%D0%BB%D0%B5%D0%B4%D0%BE%D0%B2%D0%B0%D0%BD%D0%B8%D0%B5" TargetMode="External"/><Relationship Id="rId7" Type="http://schemas.openxmlformats.org/officeDocument/2006/relationships/hyperlink" Target="https://ru.wikipedia.org/wiki/%D0%9C%D0%BE%D1%88%D0%B5%D0%BD%D0%BD%D0%B8%D1%87%D0%B5%D1%81%D1%82%D0%B2%D0%BE_%D0%B2_%D0%BD%D0%B0%D1%83%D0%BA%D0%B5" TargetMode="External"/><Relationship Id="rId12" Type="http://schemas.openxmlformats.org/officeDocument/2006/relationships/hyperlink" Target="https://ru.wikipedia.org/wiki/%D0%90%D0%B2%D1%82%D0%BE%D1%80%D1%81%D0%BA%D0%BE%D0%B5_%D0%BF%D1%80%D0%B0%D0%B2%D0%BE" TargetMode="External"/><Relationship Id="rId2" Type="http://schemas.openxmlformats.org/officeDocument/2006/relationships/hyperlink" Target="https://ru.wikipedia.org/wiki/%D0%A3%D1%87%D1%91%D0%BD%D1%8B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D%D1%82%D0%BE%D1%81" TargetMode="External"/><Relationship Id="rId11" Type="http://schemas.openxmlformats.org/officeDocument/2006/relationships/hyperlink" Target="https://ru.wikipedia.org/wiki/%D0%A1%D1%82%D0%B0%D1%82%D1%8C%D1%8F_(%D0%BD%D0%B0%D1%83%D1%87%D0%BD%D0%B0%D1%8F)" TargetMode="External"/><Relationship Id="rId5" Type="http://schemas.openxmlformats.org/officeDocument/2006/relationships/hyperlink" Target="https://ru.wikipedia.org/wiki/%D0%94%D0%BE%D0%BA%D0%B0%D0%B7%D0%B0%D1%82%D0%B5%D0%BB%D1%8C%D1%81%D1%82%D0%B2%D0%BE" TargetMode="External"/><Relationship Id="rId10" Type="http://schemas.openxmlformats.org/officeDocument/2006/relationships/hyperlink" Target="https://ru.wikipedia.org/wiki/%D0%9C%D0%BE%D0%BD%D0%BE%D0%B3%D1%80%D0%B0%D1%84%D0%B8%D1%8F" TargetMode="External"/><Relationship Id="rId4" Type="http://schemas.openxmlformats.org/officeDocument/2006/relationships/hyperlink" Target="https://ru.wikipedia.org/wiki/%D0%98%D0%B4%D0%B5%D0%B0%D0%BB" TargetMode="External"/><Relationship Id="rId9" Type="http://schemas.openxmlformats.org/officeDocument/2006/relationships/hyperlink" Target="https://ru.wikipedia.org/wiki/%D0%9F%D0%BB%D0%B0%D0%B3%D0%B8%D0%B0%D1%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85794"/>
            <a:ext cx="5256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Гносеология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1928802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познание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Ð¼ÐµÑÐ¾Ð´ Ð°Ð½Ð°Ð»Ð¾Ð³Ð¸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6000792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112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Идеализация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Идеализация – это 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мысленное создание неосуществимых в реальности объектов и явлений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для упрощения процесса исследования и построения научных теорий</a:t>
            </a:r>
            <a:endParaRPr lang="ru-RU" sz="2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533465"/>
            <a:ext cx="83582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Идеализации целесообразны: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         когда необходимо упростить исследуемый объект или явление для построения теории;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         когда необходимо исключить из рассмотрения те свойства и связи объекта, которые не влияют на суть планируемых результатов исследования;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         когда реальная сложность объекта исследования превышает существующие научные возможности его анализа;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          когда реальная сложность объектов исследования делает невыполнимым или затрудняет их научное описание;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т.д.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в теоретическом познании всегда происходит замена реального явления или объекта действительности его упрощенной моделью.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есть метод идеализации в научном познании неразрывно связан с методом моделирования.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50" y="1500174"/>
            <a:ext cx="8929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исследование структуры объекта познания;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расчленение сложного целого на простые части;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отделение существенного от несущественного в составе целого;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классификация объектов, процессов или явлений;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выделение этапов какого-либо процесса и т.д.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Основное назначение анализа – изучение частей как элементов целого.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Части, познанные и осмысленные по-новому, складываются в целое с помощью синтеза – способа рассуждения, конструирующего новое знание о целом из объединения его частей.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анализ и синтез – это неразделимо связанные мыслительные операции в составе процесса познания.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85728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и синтез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Анализ – это мысленное разложение целого на составные части, преследующее цели:</a:t>
            </a:r>
          </a:p>
          <a:p>
            <a:pPr algn="just"/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785926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Индукция – это процесс познания, в котором знание отдельных фактов в совокупности наводит на знание общего.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Дедукция – это процесс познания, в котором каждое следующее утверждение логически проистекает из предыдущего.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28604"/>
            <a:ext cx="4766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Индукция и дедукция</a:t>
            </a:r>
            <a:endParaRPr lang="ru-RU" sz="36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ÐÐ°ÑÑÐ¸Ð½ÐºÐ¸ Ð¿Ð¾ Ð·Ð°Ð¿ÑÐ¾ÑÑ Ð¼ÐµÑÐ¾Ð´Ñ ÑÐµÐ¾ÑÐµÑÐ¸ÑÐµÑÐºÐ¾Ð³Ð¾ ÑÑÐ¾Ð²Ð½Ñ Ð¿Ð¾Ð·Ð½Ð°Ð½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80"/>
            <a:ext cx="3929090" cy="22479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604" name="Picture 4" descr="ÐÐ°ÑÑÐ¸Ð½ÐºÐ¸ Ð¿Ð¾ Ð·Ð°Ð¿ÑÐ¾ÑÑ Ð¼ÐµÑÐ¾Ð´Ñ ÑÐµÐ¾ÑÐµÑÐ¸ÑÐµÑÐºÐ¾Ð³Ð¾ ÑÑÐ¾Ð²Ð½Ñ Ð¿Ð¾Ð·Ð½Ð°Ð½Ð¸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4036247" cy="2286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786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Социальные и этические проблемы научно-технического прогресса</a:t>
            </a:r>
            <a:endParaRPr lang="ru-RU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14488"/>
            <a:ext cx="8143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Э́тика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 философское исследование морали и нравственности. Термин этика иногда употребляется также для обозначения системы моральных и нравственных норм определённой социальной группы.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Этические проблемы современной науки являются чрезвычайно актуальными и значимыми. Современная техника помещает человека в условия, далекие от его нормального функционирования, задает необходимость новых форм приспособления к окружающей среде и к окружающей действительности.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Возникает противоречие между этическими нормами и необходимостью технического бытия человека, которое ведет за собой обширный класс этических проблем искусственного мира. Значительное расширение технических возможностей общества сопровождается тем, что в ряде исследований объектом становится сам человек, это в свою очередь создает определенную угрозу его здоровью и существованию.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714488"/>
            <a:ext cx="83582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2" tooltip="Учёный"/>
              </a:rPr>
              <a:t>Учёный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должен следовать принципам научной этики, чтобы успешно заниматься научными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tooltip="Исследование"/>
              </a:rPr>
              <a:t>исследованиями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науке в качестве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4" tooltip="Идеал"/>
              </a:rPr>
              <a:t>идеала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провозглашается принцип, что перед лицом истины все исследователи равны, что никакие прошлые заслуги не принимаются во внимание, если речь идёт о научных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5" tooltip="Доказательство"/>
              </a:rPr>
              <a:t>доказательствах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Не менее важным принципом научного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6" tooltip="Этос"/>
              </a:rPr>
              <a:t>этоса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является требование научной честности при изложении результатов исследования. Учёный может ошибаться, но не имеет права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7" tooltip="Мошенничество в науке"/>
              </a:rPr>
              <a:t>подтасовывать результаты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он может повторить уже сделанное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8" tooltip="Открытие"/>
              </a:rPr>
              <a:t>открытие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 не имеет права заниматься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9" tooltip="Плагиат"/>
              </a:rPr>
              <a:t>плагиатом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Ссылки как обязательное условие оформления научной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10" tooltip="Монография"/>
              </a:rPr>
              <a:t>монографии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11" tooltip="Статья (научная)"/>
              </a:rPr>
              <a:t>статьи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призваны зафиксировать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12" tooltip="Авторское право"/>
              </a:rPr>
              <a:t>авторство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тех или иных идей и научных текстов, и обеспечивать чёткую селекцию уже известного в науке и новых результатов. Существуют детально разработанные правила о том, каким условиям должны отвечать соавторы научной статьи.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42860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Этика ученого</a:t>
            </a:r>
            <a:endParaRPr lang="ru-RU" sz="40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44824"/>
            <a:ext cx="74168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высший уровень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логического мышления. Оно направлено на изучение глубоких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 сущности мира и человека, законов действительности.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научного познания является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открытие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обнаружение неизвестных ранее существенных свойств, явлений, законов или закономерностей.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407327"/>
            <a:ext cx="52364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познание</a:t>
            </a:r>
            <a:endParaRPr lang="ru-RU" sz="48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1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познание имеет 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уровня: эмпирический и теоретический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785926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ЭМПИРИЧЕСКИЙ УРОВЕНЬ НАУЧНОГО ПОЗНАНИЯ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непосредственное чувственное исследование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реально существующих и доступных опыту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формы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-научный факт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-эмпирический закон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методы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-наблюдение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-эксперимент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-описание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-измерение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Ð°ÑÑÐ¸Ð½ÐºÐ¸ Ð¿Ð¾ Ð·Ð°Ð¿ÑÐ¾ÑÑ ÑÐ¼Ð¿Ð¸ÑÐ¸ÑÐµÑÐºÐ¸Ð¹ ÑÑÐ¾Ð²ÐµÐ½Ñ Ð½Ð°ÑÑÐ½Ð¾Ð³Ð¾ Ð¿Ð¾Ð·Ð½Ð°Ð½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00372"/>
            <a:ext cx="3148427" cy="33933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489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285728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ТЕОРЕТИЧЕСКИЙ УРОВЕНЬ НАУЧНОГО ПОЗНАНИЯ – это</a:t>
            </a:r>
            <a:r>
              <a:rPr lang="ru-RU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обработка мышлением эмпирических данных с помощью абстрактной работы мысли.</a:t>
            </a:r>
            <a:endParaRPr lang="ru-RU" sz="20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Характеризуется преобладанием рационального момента – понятий, умозаключений, идей, теорий, законов, категорий, принципов, посылок, заключений, выводов, и т.д.</a:t>
            </a:r>
          </a:p>
          <a:p>
            <a:pPr algn="just"/>
            <a:endParaRPr lang="ru-RU" sz="2000" dirty="0"/>
          </a:p>
        </p:txBody>
      </p:sp>
      <p:pic>
        <p:nvPicPr>
          <p:cNvPr id="1026" name="Picture 2" descr="ÐÐ°ÑÑÐ¸Ð½ÐºÐ¸ Ð¿Ð¾ Ð·Ð°Ð¿ÑÐ¾ÑÑ ÑÐµÐ¾ÑÐµÑÐ¸ÑÐµÑÐºÐ¸Ð¹ ÑÑÐ¾Ð²ÐµÐ½Ñ Ð½Ð°ÑÑÐ½Ð¾Ð³Ð¾ Ð¿Ð¾Ð·Ð½Ð°Ð½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428868"/>
            <a:ext cx="3088108" cy="39990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00034" y="2928934"/>
            <a:ext cx="47149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Теоретический уровень - более высокая ступень в научном познании. «Теоретический уровень познания направлен на формирование теоретических законов, которые отвечают требованиям всеобщности и необходимости, т.е. действуют везде и всегда». Результатами теоретического познания становятся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гипотезы, теории, законы.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714488"/>
            <a:ext cx="76438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1.         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Проблема – теоретический или практический научный вопрос, требующий решения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Правильно сформулированная проблема частично содержит в себе решение, поскольку формулируется исходя из актуальной возможности своего решения.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2.         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Гипотеза – предполагаемый способ возможного решения проблемы.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Гипотеза может выступать не только в виде предположений научного характера, но и в виде развернутых концепции или теории.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3.         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Теория – целостная система понятий, описывающая и объясняющая какую либо область действительности.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6720" y="476672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Основными формами являются: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500042"/>
            <a:ext cx="8669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теоретическим методам познания относят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857364"/>
            <a:ext cx="5072098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-моделирование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-формализация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-мысленный эксперимент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-идеализация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-анализ и синтез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-индукция и дедукция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ÐÐ°ÑÑÐ¸Ð½ÐºÐ¸ Ð¿Ð¾ Ð·Ð°Ð¿ÑÐ¾ÑÑ Ð¼ÐµÑÐ¾Ð´Ñ ÑÐµÐ¾ÑÐµÑÐ¸ÑÐµÑÐºÐ¾Ð³Ð¾ ÑÑÐ¾Ð²Ð½Ñ Ð¿Ð¾Ð·Ð½Ð°Ð½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286256"/>
            <a:ext cx="5072098" cy="23409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8436" name="Picture 4" descr="ÐÐ°ÑÑÐ¸Ð½ÐºÐ¸ Ð¿Ð¾ Ð·Ð°Ð¿ÑÐ¾ÑÑ Ð¼ÐµÑÐ¾Ð´Ñ ÑÐµÐ¾ÑÐµÑÐ¸ÑÐµÑÐºÐ¾Ð³Ð¾ ÑÑÐ¾Ð²Ð½Ñ Ð¿Ð¾Ð·Ð½Ð°Ð½Ð¸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85926"/>
            <a:ext cx="3333750" cy="2228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714488"/>
            <a:ext cx="80724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Основное условие моделирования состоит в том, чтобы создаваемая модель объекта познания за счет высокой степени своего соответствия реальности, позволяла: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         проводить неосуществимые в реальных условиях исследования объекта;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         проводить исследования объектов, в принципе недоступных в реальном опыте;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         проводить исследования объекта, непосредственно недоступного в данный момент;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         удешевлять исследование, сокращать его по времени, упрощать его технологию и т.д.;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         оптимизировать процесс построения реального объекта за счет обкатки процесса построения модели-прообраза.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теоретическое моделирование выполняет в теоретическом познании две функции: исследует моделируемый объект и разрабатывает программу действий по его материальному воплощению (построению).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Моделирование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Теоретическое моделирование – это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замещение реального объекта его аналогом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выполненным средствами языка или мысленно.</a:t>
            </a:r>
            <a:endParaRPr lang="ru-RU" sz="2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714489"/>
            <a:ext cx="8429684" cy="4643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Формализация позволяет: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вывести теоретическое содержание исследования на уровень общенаучных символов (знаков, формул);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перенести теоретические рассуждения исследования в плоскость оперирования символами (знаками, формулами);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создать обобщенную знаково-символьную модель логической структуры исследуемых явлений и процессов;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          производить формальное исследование объекта познания, то есть осуществлять исследование путем оперирования знаками (формулами) без непосредственного обращения к объекту познания.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0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Формализация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Формализация – это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логическая организация содержания 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научного знания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средствами 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искусственного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языка 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специальной символики (знаков, формул).</a:t>
            </a:r>
            <a:endParaRPr lang="ru-RU" sz="2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643050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в качестве теоретического полигона для планируемых реальных исследовательских действий, или для исследования явлений или ситуаций, в которых реальный эксперимент вообще невозможен (например, квантовая физика, теория относительности, социальные, военные или экономические модели развития и т.д.).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00042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14285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Мысленный эксперимент – это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мысленное проведение 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 объектом познания неосуществимых в реальности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исследовательских процедур.</a:t>
            </a:r>
            <a:endParaRPr lang="ru-RU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2531" name="Picture 3" descr="Ð¼ÐµÑÐ¾Ð´Ñ Ð°Ð½Ð°Ð»Ð¸Ð·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857628"/>
            <a:ext cx="3643338" cy="27325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533" name="Picture 5" descr="ÐÐ°ÑÑÐ¸Ð½ÐºÐ¸ Ð¿Ð¾ Ð·Ð°Ð¿ÑÐ¾ÑÑ Ð¼ÐµÑÐ¾Ð´Ñ ÑÐµÐ¾ÑÐµÑÐ¸ÑÐµÑÐºÐ¾Ð³Ð¾ ÑÑÐ¾Ð²Ð½Ñ Ð¿Ð¾Ð·Ð½Ð°Ð½Ð¸Ñ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929066"/>
            <a:ext cx="3643338" cy="2667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89</TotalTime>
  <Words>259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Franklin Gothic Medium</vt:lpstr>
      <vt:lpstr>Times New Roman</vt:lpstr>
      <vt:lpstr>Wingdings</vt:lpstr>
      <vt:lpstr>Wingdings 2</vt:lpstr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2018</dc:creator>
  <cp:lastModifiedBy>PSHK#6</cp:lastModifiedBy>
  <cp:revision>11</cp:revision>
  <dcterms:created xsi:type="dcterms:W3CDTF">2018-11-25T18:09:50Z</dcterms:created>
  <dcterms:modified xsi:type="dcterms:W3CDTF">2018-12-04T11:14:25Z</dcterms:modified>
</cp:coreProperties>
</file>