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84" r:id="rId4"/>
    <p:sldId id="285" r:id="rId5"/>
    <p:sldId id="290" r:id="rId6"/>
    <p:sldId id="283" r:id="rId7"/>
    <p:sldId id="286" r:id="rId8"/>
    <p:sldId id="288" r:id="rId9"/>
    <p:sldId id="287" r:id="rId10"/>
    <p:sldId id="262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09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870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118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7629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585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9504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227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320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626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001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886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743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411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750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85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345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97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450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700808"/>
            <a:ext cx="8424936" cy="216024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tx2"/>
                </a:solidFill>
                <a:latin typeface="Arial Black" pitchFamily="34" charset="0"/>
                <a:cs typeface="Aharoni" pitchFamily="2" charset="-79"/>
              </a:rPr>
              <a:t/>
            </a:r>
            <a:br>
              <a:rPr lang="ru-RU" sz="2200" b="1" dirty="0" smtClean="0">
                <a:solidFill>
                  <a:schemeClr val="tx2"/>
                </a:solidFill>
                <a:latin typeface="Arial Black" pitchFamily="34" charset="0"/>
                <a:cs typeface="Aharoni" pitchFamily="2" charset="-79"/>
              </a:rPr>
            </a:br>
            <a:r>
              <a:rPr lang="ru-RU" sz="1200" b="1" dirty="0" smtClean="0">
                <a:solidFill>
                  <a:schemeClr val="tx2"/>
                </a:solidFill>
                <a:latin typeface="Arial Black" pitchFamily="34" charset="0"/>
                <a:cs typeface="Aharoni" pitchFamily="2" charset="-79"/>
              </a:rPr>
              <a:t/>
            </a:r>
            <a:br>
              <a:rPr lang="ru-RU" sz="1200" b="1" dirty="0" smtClean="0">
                <a:solidFill>
                  <a:schemeClr val="tx2"/>
                </a:solidFill>
                <a:latin typeface="Arial Black" pitchFamily="34" charset="0"/>
                <a:cs typeface="Aharoni" pitchFamily="2" charset="-79"/>
              </a:rPr>
            </a:br>
            <a:r>
              <a:rPr lang="ru-RU" sz="2900" b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«Роль воспитателя в процессе НОД по музыкальному развитию детей с ОВЗ»</a:t>
            </a:r>
            <a:br>
              <a:rPr lang="ru-RU" sz="2900" b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</a:br>
            <a:r>
              <a:rPr lang="ru-RU" sz="2900" b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/>
            </a:r>
            <a:br>
              <a:rPr lang="ru-RU" sz="2900" b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</a:br>
            <a:r>
              <a:rPr lang="ru-RU" sz="3100" b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				</a:t>
            </a:r>
            <a:endParaRPr lang="ru-RU" sz="2200" b="1" i="1" dirty="0">
              <a:solidFill>
                <a:schemeClr val="tx2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332656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 бюджетное дошкольное образовательное учреждение  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«Детский сад № 47 «Зелёный огонёк» компенсирующего вида»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19872" y="480882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Ежова Ольга Александровна,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высшей квалификационной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категории, 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Северодвинск, 2019г.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67" y="4305870"/>
            <a:ext cx="2795577" cy="2107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276872"/>
            <a:ext cx="6840760" cy="230425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D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ребенка есть индивидуальный диапазон доступных возможностей, при  тщательном изучении которого можно подобрать наиболее адекватную долю нагрузки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Хорошего результата можно достичь лишь в том случае, если опираться на грани возможного, а не оглядываться на прошлые поражения. Залог успеха - это планомерная, терпеливая и целенаправленная работа.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rgbClr val="D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125" t="13477" b="12254"/>
          <a:stretch/>
        </p:blipFill>
        <p:spPr>
          <a:xfrm>
            <a:off x="2267744" y="4869160"/>
            <a:ext cx="3301689" cy="198884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3528" y="246424"/>
            <a:ext cx="6840760" cy="22464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b="1" dirty="0">
                <a:solidFill>
                  <a:srgbClr val="D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верим, что внутренняя сила, вера в себя может победить любые недуги. И пусть эти дети всё делают не так чётко и ритмично, как здоровые, но они двигаются, они поют и играют, они получают от этого радость и удовольствие</a:t>
            </a:r>
            <a:r>
              <a:rPr lang="ru-RU" sz="1800" b="1" dirty="0" smtClean="0">
                <a:solidFill>
                  <a:srgbClr val="D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для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того, чтобы помочь ребенку с ОВЗ  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 адаптироваться к существованию в обществе, 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- педагогам необходимо помнить 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золотых правила эффективной работы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такими детьми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8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5"/>
            <a:ext cx="9144000" cy="6849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749" y="2374690"/>
            <a:ext cx="6841650" cy="303043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Оздоровление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психики: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уверенности в своих силах,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выдержки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волевых черт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характера.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D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Нормализация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психических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процессов: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памяти, внимания, мышления, регуляции процессов возбуждения и торможения.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D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тренировка двигательного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аппарата: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равновесия, свободы движений, снятие мышечного напряжения, улучшение ориентировки в пространстве, координация движений,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правильной осанки и походки.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D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Исправление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ряда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речевых недостатков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дыхания,  невнятного произношения, проглатывания окончаний слов. 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Эдмон Дантес\Desktop\Конс для воспит муз воспитание детей с отклонениями в речевом развитии\картинки для слайдов консультации\muzyka-fon-dlya-detey-3277-lar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70364" y="5379312"/>
            <a:ext cx="3816424" cy="1362056"/>
          </a:xfrm>
          <a:prstGeom prst="rect">
            <a:avLst/>
          </a:prstGeom>
          <a:noFill/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177731" y="260648"/>
            <a:ext cx="7201690" cy="864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b="1" dirty="0">
                <a:solidFill>
                  <a:srgbClr val="D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Музыкальное воспитание, является составной частью общей системы обучения и воспитания детей с ОВЗ</a:t>
            </a:r>
            <a:r>
              <a:rPr lang="ru-RU" sz="2000" b="1" dirty="0" smtClean="0">
                <a:solidFill>
                  <a:srgbClr val="D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394645" y="1124744"/>
            <a:ext cx="6984776" cy="12241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Музыкальное воспитание в детском саду проводится с учётом «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симптомов» - характерных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признаков детей с ОВЗ и направлено помимо решения музыкальных задач, на решение задач коррекционных, к которым относятся следующие:</a:t>
            </a:r>
            <a:r>
              <a:rPr lang="ru-RU" sz="1800" b="1" dirty="0">
                <a:solidFill>
                  <a:srgbClr val="D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D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D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/>
          <p:cNvSpPr txBox="1">
            <a:spLocks/>
          </p:cNvSpPr>
          <p:nvPr/>
        </p:nvSpPr>
        <p:spPr>
          <a:xfrm>
            <a:off x="177731" y="260648"/>
            <a:ext cx="6984776" cy="12626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дошкольников с ОВЗ,  не однородна, </a:t>
            </a:r>
          </a:p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неё входят дети с разными нарушениями  развития, выраженность которых может  быть  различна:</a:t>
            </a:r>
            <a:b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797152"/>
            <a:ext cx="6261135" cy="183640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95536" y="1628800"/>
            <a:ext cx="698477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нарушениями опорно-двигательного аппарата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нарушениями интеллектуального развития;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нарушениями эмоционально-волевой сферы;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нарушениями слуха;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нарушениями зрения; 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нарушениями  речи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3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/>
          <p:cNvSpPr txBox="1">
            <a:spLocks/>
          </p:cNvSpPr>
          <p:nvPr/>
        </p:nvSpPr>
        <p:spPr>
          <a:xfrm>
            <a:off x="251520" y="174828"/>
            <a:ext cx="8136904" cy="7280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7030" y="1412776"/>
            <a:ext cx="7215289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мотивация к обучению, как следствие, низкий уровень познавательной активности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творческой деятельности недостаточно освоен,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развита эмоциональная сфера, что не дает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раскрыть свою неповторимую индивидуальность, личностный потенциал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сформирована коммуникативная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психомышечного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напряжения;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Повышенная утомляемость - они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становятся вялыми или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раздражительными, плаксивыми, или наоборот, отмечается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повышенная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возбудимость, беспокойство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склонность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вспышкам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раздражительности,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упрямству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Нуждаются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постоянной помощи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взрослого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7029" y="427217"/>
            <a:ext cx="70110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D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b="1" dirty="0">
                <a:solidFill>
                  <a:srgbClr val="D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таких детей значимы следующие проблемы:</a:t>
            </a:r>
          </a:p>
          <a:p>
            <a:pPr algn="ctr"/>
            <a:endParaRPr lang="ru-RU" sz="2400" b="1" dirty="0">
              <a:solidFill>
                <a:srgbClr val="D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4754320"/>
            <a:ext cx="3580382" cy="21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1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/>
          <p:cNvSpPr txBox="1">
            <a:spLocks/>
          </p:cNvSpPr>
          <p:nvPr/>
        </p:nvSpPr>
        <p:spPr>
          <a:xfrm>
            <a:off x="323528" y="385685"/>
            <a:ext cx="8136904" cy="7280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628800"/>
            <a:ext cx="705678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боязнь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нового места, общения с незнакомыми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людьми;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речевые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или отсутствие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речи;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замкнутость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неактивность 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детей;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асторможенность, невозможность самостоятельно регулировать свое поведение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непроизвольность движений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едостаточный объём внимания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понимании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инструкций.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4869160"/>
            <a:ext cx="4320480" cy="163254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39552" y="310040"/>
            <a:ext cx="67687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Трудности,  с которыми сталкиваются педагоги при обучении детей с ОВЗ:</a:t>
            </a:r>
            <a:endParaRPr lang="ru-RU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07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84339"/>
            <a:ext cx="6281181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успешной работы с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с ОВЗ: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200" dirty="0" smtClean="0">
                <a:latin typeface="Arial Black" pitchFamily="34" charset="0"/>
              </a:rPr>
              <a:t/>
            </a:r>
            <a:br>
              <a:rPr lang="ru-RU" sz="2200" dirty="0" smtClean="0">
                <a:latin typeface="Arial Black" pitchFamily="34" charset="0"/>
              </a:rPr>
            </a:br>
            <a:endParaRPr lang="ru-RU" sz="2200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5847" y="1458357"/>
            <a:ext cx="70567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754344"/>
            <a:ext cx="7056785" cy="4059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Clr>
                <a:srgbClr val="C00000"/>
              </a:buClr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Совершенствование взаимосвязи музыкального руководителя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воспитателем, учителем-логопедом и учителем-дефектологом.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Требовательность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педагога к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себе, которая предполагает выдержку в работе с детьми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ОВЗ и их родителями.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Соблюдение дидактических принципов обучения: системность, последовательность, повторность, сознание и активность, наглядность, доступность и постепенное повышение требований, внимание к каждому ребёнку, учёт его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возрастных, индивидуальных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физических, психических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речевых особенностей.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Творческий подход при выборе материала, методических приёмов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676" y="4793115"/>
            <a:ext cx="4392488" cy="184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71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1139" y="246425"/>
            <a:ext cx="576064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воспитателя в процессе НОД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>
                <a:solidFill>
                  <a:srgbClr val="D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музыкальному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развитию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ОВЗ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200" dirty="0" smtClean="0">
                <a:latin typeface="Arial Black" pitchFamily="34" charset="0"/>
              </a:rPr>
              <a:t/>
            </a:r>
            <a:br>
              <a:rPr lang="ru-RU" sz="2200" dirty="0" smtClean="0">
                <a:latin typeface="Arial Black" pitchFamily="34" charset="0"/>
              </a:rPr>
            </a:br>
            <a:endParaRPr lang="ru-RU" sz="2200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5847" y="1458357"/>
            <a:ext cx="70567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3548" y="1182529"/>
            <a:ext cx="7128792" cy="4265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ПРИСУТСТВУЕТ 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КАЖДОМ МУЗЫКАЛЬНОМ </a:t>
            </a:r>
            <a:endParaRPr lang="ru-RU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ЗАНЯТИИ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АКТИВНО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УЧАСТВУЕТ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ПРОЦЕССЕ ОБУЧЕНИЯ ДЕТЕЙ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</a:pPr>
            <a:endParaRPr lang="ru-RU" sz="11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Поет вместе с детьми (не заглушая детского пения). 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пении воспитатель садится на стул  перед детьми, чтобы показывать при необходимости, движения, высоту звуков, прохлопывать ритм 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обучении детей музыкально-ритмическим движениям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участвует во всех видах движений,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оказывая индивидуальную помощь  отдельным детям при выполнении заданий (выполняет движение совместно с ребенком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Показывает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движения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танцев.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Играет на музыкальных инструментах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которые используются детьми на музыкальных занятиях,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правильно показывает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детям способы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звукоизвлечения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каждом инструменте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45" y="5400930"/>
            <a:ext cx="1853345" cy="1457070"/>
          </a:xfrm>
          <a:prstGeom prst="rect">
            <a:avLst/>
          </a:prstGeom>
        </p:spPr>
      </p:pic>
      <p:pic>
        <p:nvPicPr>
          <p:cNvPr id="1026" name="Picture 2" descr="ÐÐ°ÑÑÐ¸Ð½ÐºÐ¸ Ð¿Ð¾ Ð·Ð°Ð¿ÑÐ¾ÑÑ Ð¼ÑÐ·ÑÐºÐ°Ð»ÑÐ½Ð°Ñ ÐºÐ°ÑÑÐ¸Ð½ÐºÐ° Ð½Ð° Ð¿ÑÐ¾Ð·ÑÐ°ÑÐ½Ð¾Ð¼ ÑÐ¾Ð½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86224"/>
            <a:ext cx="2209577" cy="20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99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1139" y="246425"/>
            <a:ext cx="576064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воспитателя в процессе НОД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>
                <a:solidFill>
                  <a:srgbClr val="D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музыкальному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развитию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ОВЗ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200" dirty="0" smtClean="0">
                <a:latin typeface="Arial Black" pitchFamily="34" charset="0"/>
              </a:rPr>
              <a:t/>
            </a:r>
            <a:br>
              <a:rPr lang="ru-RU" sz="2200" dirty="0" smtClean="0">
                <a:latin typeface="Arial Black" pitchFamily="34" charset="0"/>
              </a:rPr>
            </a:br>
            <a:endParaRPr lang="ru-RU" sz="2200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5847" y="1458357"/>
            <a:ext cx="70567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85319"/>
            <a:ext cx="7488831" cy="3422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endParaRPr lang="ru-RU" sz="11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ходе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НОД по музыкальному развитию воспитатель постоянно находится рядом с детьми, требующими в связи со своим диагнозом пристального внимания, осуществляет индивидуальную работу с ними и контролирует их поведение.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 учитывает их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быструю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утомляемость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другие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особенности физического и 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психического развития. В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нимательно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наблюдает за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вниманием, настроением  и заинтересованностью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детей, чтобы вовремя переключить их на другой вид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 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может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влиять на продолжительность  музыкальной НОД 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зависимости от самочувствия детей или даже от погодных условий.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3148" r="7963" b="4404"/>
          <a:stretch/>
        </p:blipFill>
        <p:spPr>
          <a:xfrm>
            <a:off x="539552" y="4607666"/>
            <a:ext cx="2160240" cy="2160240"/>
          </a:xfrm>
          <a:prstGeom prst="rect">
            <a:avLst/>
          </a:prstGeom>
        </p:spPr>
      </p:pic>
      <p:pic>
        <p:nvPicPr>
          <p:cNvPr id="3074" name="Picture 2" descr="ÐÐ°ÑÑÐ¸Ð½ÐºÐ¸ Ð¿Ð¾ Ð·Ð°Ð¿ÑÐ¾ÑÑ Ð´ÐµÑÐ¸ Ð¸Ð½Ð²Ð°Ð»Ð¸Ð´Ñ ÐºÐ°ÑÑÐ¸Ð½ÐºÐ¸ Ð½Ð° Ð¿ÑÐ¾Ð·ÑÐ°ÑÐ½Ð¾Ð¼ ÑÐ¾Ð½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190" y="5085184"/>
            <a:ext cx="2740804" cy="164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33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549" y="246425"/>
            <a:ext cx="6516724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праздников и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развлечений</a:t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участием детей с ОВЗ.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200" dirty="0" smtClean="0">
                <a:latin typeface="Arial Black" pitchFamily="34" charset="0"/>
              </a:rPr>
              <a:t/>
            </a:r>
            <a:br>
              <a:rPr lang="ru-RU" sz="2200" dirty="0" smtClean="0">
                <a:latin typeface="Arial Black" pitchFamily="34" charset="0"/>
              </a:rPr>
            </a:br>
            <a:endParaRPr lang="ru-RU" sz="2200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5847" y="1458357"/>
            <a:ext cx="70567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7" y="1182529"/>
            <a:ext cx="6552729" cy="4537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Планирование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подбор материалов для утренников и развлечений осуществляется совместно музыкальным руководителем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учителем-логопедом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воспитателями. </a:t>
            </a: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rgbClr val="C00000"/>
              </a:buClr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При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этом учитываются возраст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детей, уровень речевого      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rgbClr val="C00000"/>
              </a:buClr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развития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индивидуальные особенности каждого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ребёнка.</a:t>
            </a:r>
          </a:p>
          <a:p>
            <a:pPr marL="285750" indent="-285750" algn="just">
              <a:lnSpc>
                <a:spcPct val="107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начальных этапах обучения на утреннике основными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исполнителями могут быть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взрослые, дети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же принимают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лишь посильное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танцах, играх с несложными движениями,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хороводах, участвуют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небольших сценках, где их действия сопровождаются комментариями воспитателя.</a:t>
            </a:r>
          </a:p>
          <a:p>
            <a:pPr marL="285750" indent="-285750" algn="just">
              <a:lnSpc>
                <a:spcPct val="107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Каждому ребенку даём возможность выступить на празднике и продемонстрировать свои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успехи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учетом его возможностей.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rgbClr val="C00000"/>
              </a:buClr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4365104"/>
            <a:ext cx="2483768" cy="241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02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924</TotalTime>
  <Words>625</Words>
  <Application>Microsoft Office PowerPoint</Application>
  <PresentationFormat>Экран (4:3)</PresentationFormat>
  <Paragraphs>61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Aharoni</vt:lpstr>
      <vt:lpstr>Arial</vt:lpstr>
      <vt:lpstr>Arial Black</vt:lpstr>
      <vt:lpstr>Calibri</vt:lpstr>
      <vt:lpstr>Times New Roman</vt:lpstr>
      <vt:lpstr>Trebuchet MS</vt:lpstr>
      <vt:lpstr>Wingdings</vt:lpstr>
      <vt:lpstr>Wingdings 3</vt:lpstr>
      <vt:lpstr>Грань</vt:lpstr>
      <vt:lpstr>  «Роль воспитателя в процессе НОД по музыкальному развитию детей с ОВЗ»      </vt:lpstr>
      <vt:lpstr>*  Оздоровление психики: воспитание уверенности в своих силах,  выдержки, волевых черт характера. *  Нормализация психических процессов: памяти, внимания, мышления, регуляции процессов возбуждения и торможения. *  Укрепление, тренировка двигательного аппарата: развитие равновесия, свободы движений, снятие мышечного напряжения, улучшение ориентировки в пространстве, координация движений, воспитание правильной осанки и походки. *  Исправление ряда речевых недостатков: развитие дыхания,  невнятного произношения, проглатывания окончаний слов.   </vt:lpstr>
      <vt:lpstr>Презентация PowerPoint</vt:lpstr>
      <vt:lpstr>Презентация PowerPoint</vt:lpstr>
      <vt:lpstr>Презентация PowerPoint</vt:lpstr>
      <vt:lpstr>Условия для успешной работы с детьми с ОВЗ:  </vt:lpstr>
      <vt:lpstr>Роль воспитателя в процессе НОД  по музыкальному развитию детей с ОВЗ  </vt:lpstr>
      <vt:lpstr>Роль воспитателя в процессе НОД  по музыкальному развитию детей с ОВЗ  </vt:lpstr>
      <vt:lpstr>Организация праздников и развлечений  с участием детей с ОВЗ.  </vt:lpstr>
      <vt:lpstr> • У каждого ребенка есть индивидуальный диапазон доступных возможностей, при  тщательном изучении которого можно подобрать наиболее адекватную долю нагрузки.  • Хорошего результата можно достичь лишь в том случае, если опираться на грани возможного, а не оглядываться на прошлые поражения. Залог успеха - это планомерная, терпеливая и целенаправленная работа.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 Александровна</dc:creator>
  <cp:lastModifiedBy>User</cp:lastModifiedBy>
  <cp:revision>111</cp:revision>
  <dcterms:created xsi:type="dcterms:W3CDTF">2017-10-17T20:48:25Z</dcterms:created>
  <dcterms:modified xsi:type="dcterms:W3CDTF">2019-03-13T12:05:42Z</dcterms:modified>
</cp:coreProperties>
</file>