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4" r:id="rId2"/>
    <p:sldId id="300" r:id="rId3"/>
    <p:sldId id="303" r:id="rId4"/>
    <p:sldId id="317" r:id="rId5"/>
    <p:sldId id="325" r:id="rId6"/>
    <p:sldId id="332" r:id="rId7"/>
    <p:sldId id="331" r:id="rId8"/>
    <p:sldId id="334" r:id="rId9"/>
    <p:sldId id="333" r:id="rId10"/>
    <p:sldId id="335" r:id="rId11"/>
    <p:sldId id="338" r:id="rId12"/>
    <p:sldId id="339" r:id="rId13"/>
    <p:sldId id="340" r:id="rId14"/>
    <p:sldId id="337" r:id="rId15"/>
    <p:sldId id="326" r:id="rId16"/>
    <p:sldId id="312" r:id="rId17"/>
    <p:sldId id="313" r:id="rId18"/>
    <p:sldId id="330" r:id="rId19"/>
    <p:sldId id="304" r:id="rId20"/>
    <p:sldId id="327" r:id="rId21"/>
    <p:sldId id="328" r:id="rId22"/>
    <p:sldId id="329" r:id="rId23"/>
    <p:sldId id="341" r:id="rId24"/>
    <p:sldId id="342" r:id="rId25"/>
    <p:sldId id="314" r:id="rId26"/>
    <p:sldId id="273" r:id="rId27"/>
    <p:sldId id="343" r:id="rId28"/>
    <p:sldId id="32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3C44C"/>
    <a:srgbClr val="4DC33D"/>
    <a:srgbClr val="BC72B1"/>
    <a:srgbClr val="B953BB"/>
    <a:srgbClr val="D5D933"/>
    <a:srgbClr val="CD418A"/>
    <a:srgbClr val="5283BE"/>
    <a:srgbClr val="C0504D"/>
    <a:srgbClr val="A74B4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18" autoAdjust="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8C7998-BA2B-4F5F-8B24-D3A6CED4966F}" type="doc">
      <dgm:prSet loTypeId="urn:microsoft.com/office/officeart/2005/8/layout/radial2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2500F5-E81C-49C9-996E-672A7958293A}">
      <dgm:prSet custT="1"/>
      <dgm:spPr/>
      <dgm:t>
        <a:bodyPr/>
        <a:lstStyle/>
        <a:p>
          <a:pPr rtl="0"/>
          <a:r>
            <a:rPr lang="ru-RU" sz="1600" dirty="0" smtClean="0">
              <a:latin typeface="Comic Sans MS" pitchFamily="66" charset="0"/>
            </a:rPr>
            <a:t>Снижение уровня заболеваемости среди воспитанников раннего возраста</a:t>
          </a:r>
          <a:endParaRPr lang="ru-RU" sz="1600" dirty="0">
            <a:latin typeface="Comic Sans MS" pitchFamily="66" charset="0"/>
          </a:endParaRPr>
        </a:p>
      </dgm:t>
    </dgm:pt>
    <dgm:pt modelId="{58CB525F-9DA4-462A-AD5C-CC0C4CF15023}" type="parTrans" cxnId="{FA171FC4-38AF-4307-97EA-30FE13297875}">
      <dgm:prSet/>
      <dgm:spPr/>
      <dgm:t>
        <a:bodyPr/>
        <a:lstStyle/>
        <a:p>
          <a:endParaRPr lang="ru-RU"/>
        </a:p>
      </dgm:t>
    </dgm:pt>
    <dgm:pt modelId="{B3218523-F329-46EF-A87A-06A444F5CD9A}" type="sibTrans" cxnId="{FA171FC4-38AF-4307-97EA-30FE13297875}">
      <dgm:prSet/>
      <dgm:spPr/>
      <dgm:t>
        <a:bodyPr/>
        <a:lstStyle/>
        <a:p>
          <a:endParaRPr lang="ru-RU"/>
        </a:p>
      </dgm:t>
    </dgm:pt>
    <dgm:pt modelId="{0C74CE53-1E23-4DCF-B377-A0D579A4FF45}">
      <dgm:prSet custT="1"/>
      <dgm:spPr/>
      <dgm:t>
        <a:bodyPr/>
        <a:lstStyle/>
        <a:p>
          <a:pPr rtl="0"/>
          <a:r>
            <a:rPr lang="ru-RU" sz="1600" dirty="0" smtClean="0">
              <a:latin typeface="Comic Sans MS" pitchFamily="66" charset="0"/>
            </a:rPr>
            <a:t>Успешное обогащение двигательного опыта детей раннего возраста в разных видах двигательной активности </a:t>
          </a:r>
          <a:endParaRPr lang="ru-RU" sz="1600" b="1" dirty="0">
            <a:latin typeface="Comic Sans MS" pitchFamily="66" charset="0"/>
          </a:endParaRPr>
        </a:p>
      </dgm:t>
    </dgm:pt>
    <dgm:pt modelId="{3D513A96-AEB7-427B-8A61-6E03A25887A6}" type="sibTrans" cxnId="{869F85AF-E407-4624-9499-F715049DE24A}">
      <dgm:prSet/>
      <dgm:spPr/>
      <dgm:t>
        <a:bodyPr/>
        <a:lstStyle/>
        <a:p>
          <a:endParaRPr lang="ru-RU"/>
        </a:p>
      </dgm:t>
    </dgm:pt>
    <dgm:pt modelId="{98501946-DEC5-41F0-8323-1825DC716CB2}" type="parTrans" cxnId="{869F85AF-E407-4624-9499-F715049DE24A}">
      <dgm:prSet/>
      <dgm:spPr/>
      <dgm:t>
        <a:bodyPr/>
        <a:lstStyle/>
        <a:p>
          <a:endParaRPr lang="ru-RU"/>
        </a:p>
      </dgm:t>
    </dgm:pt>
    <dgm:pt modelId="{D33DC39B-7F06-4475-9939-BB4674202012}">
      <dgm:prSet custT="1"/>
      <dgm:spPr/>
      <dgm:t>
        <a:bodyPr/>
        <a:lstStyle/>
        <a:p>
          <a:pPr rtl="0"/>
          <a:r>
            <a:rPr lang="ru-RU" sz="1600" dirty="0" smtClean="0">
              <a:latin typeface="Comic Sans MS" pitchFamily="66" charset="0"/>
            </a:rPr>
            <a:t>Увеличение числа воспитанников с легкой степенью адаптации к условиям ДОО</a:t>
          </a:r>
          <a:endParaRPr lang="ru-RU" sz="1600" b="1" dirty="0">
            <a:latin typeface="Comic Sans MS" pitchFamily="66" charset="0"/>
          </a:endParaRPr>
        </a:p>
      </dgm:t>
    </dgm:pt>
    <dgm:pt modelId="{3C5A7FF3-3FB1-4F08-821A-A82D657011C6}" type="sibTrans" cxnId="{AD1CFDC0-DE63-449D-A04E-753A0532510B}">
      <dgm:prSet/>
      <dgm:spPr/>
      <dgm:t>
        <a:bodyPr/>
        <a:lstStyle/>
        <a:p>
          <a:endParaRPr lang="ru-RU"/>
        </a:p>
      </dgm:t>
    </dgm:pt>
    <dgm:pt modelId="{B1C86615-C249-42DF-8FA0-3F7E41D4328B}" type="parTrans" cxnId="{AD1CFDC0-DE63-449D-A04E-753A0532510B}">
      <dgm:prSet/>
      <dgm:spPr/>
      <dgm:t>
        <a:bodyPr/>
        <a:lstStyle/>
        <a:p>
          <a:endParaRPr lang="ru-RU"/>
        </a:p>
      </dgm:t>
    </dgm:pt>
    <dgm:pt modelId="{EB0DB779-CC0A-4A30-B274-6A5204976D5F}" type="pres">
      <dgm:prSet presAssocID="{A88C7998-BA2B-4F5F-8B24-D3A6CED4966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319A48-6B76-4A77-A95D-64428BCED5CC}" type="pres">
      <dgm:prSet presAssocID="{A88C7998-BA2B-4F5F-8B24-D3A6CED4966F}" presName="cycle" presStyleCnt="0"/>
      <dgm:spPr/>
    </dgm:pt>
    <dgm:pt modelId="{831707E8-0016-403D-A2B4-0BD50BF545C8}" type="pres">
      <dgm:prSet presAssocID="{A88C7998-BA2B-4F5F-8B24-D3A6CED4966F}" presName="centerShape" presStyleCnt="0"/>
      <dgm:spPr/>
    </dgm:pt>
    <dgm:pt modelId="{6A5DCBAC-333C-4505-BD82-DEBFC6EE454F}" type="pres">
      <dgm:prSet presAssocID="{A88C7998-BA2B-4F5F-8B24-D3A6CED4966F}" presName="connSite" presStyleLbl="node1" presStyleIdx="0" presStyleCnt="4"/>
      <dgm:spPr/>
    </dgm:pt>
    <dgm:pt modelId="{7C1E9841-0D92-421E-928D-167528599BDD}" type="pres">
      <dgm:prSet presAssocID="{A88C7998-BA2B-4F5F-8B24-D3A6CED4966F}" presName="visible" presStyleLbl="node1" presStyleIdx="0" presStyleCnt="4" custScaleX="117720" custScaleY="94363" custLinFactNeighborX="33786" custLinFactNeighborY="-4029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8519CE6E-9428-482C-A8DD-2CE3B23818C7}" type="pres">
      <dgm:prSet presAssocID="{98501946-DEC5-41F0-8323-1825DC716CB2}" presName="Name25" presStyleLbl="parChTrans1D1" presStyleIdx="0" presStyleCnt="3"/>
      <dgm:spPr/>
      <dgm:t>
        <a:bodyPr/>
        <a:lstStyle/>
        <a:p>
          <a:endParaRPr lang="ru-RU"/>
        </a:p>
      </dgm:t>
    </dgm:pt>
    <dgm:pt modelId="{3CE4DC8E-6BF7-41B9-B6FC-D5A3240F66CD}" type="pres">
      <dgm:prSet presAssocID="{0C74CE53-1E23-4DCF-B377-A0D579A4FF45}" presName="node" presStyleCnt="0"/>
      <dgm:spPr/>
    </dgm:pt>
    <dgm:pt modelId="{0FF4260F-504F-429C-95DF-652025E878DA}" type="pres">
      <dgm:prSet presAssocID="{0C74CE53-1E23-4DCF-B377-A0D579A4FF45}" presName="parentNode" presStyleLbl="node1" presStyleIdx="1" presStyleCnt="4" custScaleX="323543" custScaleY="110571" custLinFactX="75768" custLinFactY="100000" custLinFactNeighborX="100000" custLinFactNeighborY="12245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C6F2F9-2177-46F7-BD2C-6F1E3FD7FAB9}" type="pres">
      <dgm:prSet presAssocID="{0C74CE53-1E23-4DCF-B377-A0D579A4FF45}" presName="childNode" presStyleLbl="revTx" presStyleIdx="0" presStyleCnt="0">
        <dgm:presLayoutVars>
          <dgm:bulletEnabled val="1"/>
        </dgm:presLayoutVars>
      </dgm:prSet>
      <dgm:spPr/>
    </dgm:pt>
    <dgm:pt modelId="{5A1CB23F-6B8D-4E6A-A64D-EF62F7FFC623}" type="pres">
      <dgm:prSet presAssocID="{B1C86615-C249-42DF-8FA0-3F7E41D4328B}" presName="Name25" presStyleLbl="parChTrans1D1" presStyleIdx="1" presStyleCnt="3"/>
      <dgm:spPr/>
      <dgm:t>
        <a:bodyPr/>
        <a:lstStyle/>
        <a:p>
          <a:endParaRPr lang="ru-RU"/>
        </a:p>
      </dgm:t>
    </dgm:pt>
    <dgm:pt modelId="{A786B9D8-FA15-495E-839E-A871E2DA202C}" type="pres">
      <dgm:prSet presAssocID="{D33DC39B-7F06-4475-9939-BB4674202012}" presName="node" presStyleCnt="0"/>
      <dgm:spPr/>
    </dgm:pt>
    <dgm:pt modelId="{79EB824D-E333-49FB-974F-2A611C5A9F88}" type="pres">
      <dgm:prSet presAssocID="{D33DC39B-7F06-4475-9939-BB4674202012}" presName="parentNode" presStyleLbl="node1" presStyleIdx="2" presStyleCnt="4" custScaleX="267553" custScaleY="74472" custLinFactX="46110" custLinFactNeighborX="100000" custLinFactNeighborY="-301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8794E3-AC91-42B1-9366-028A0A4ED0BF}" type="pres">
      <dgm:prSet presAssocID="{D33DC39B-7F06-4475-9939-BB4674202012}" presName="childNode" presStyleLbl="revTx" presStyleIdx="0" presStyleCnt="0">
        <dgm:presLayoutVars>
          <dgm:bulletEnabled val="1"/>
        </dgm:presLayoutVars>
      </dgm:prSet>
      <dgm:spPr/>
    </dgm:pt>
    <dgm:pt modelId="{00416F5A-AAF2-4A03-A559-138E0B04E7AD}" type="pres">
      <dgm:prSet presAssocID="{58CB525F-9DA4-462A-AD5C-CC0C4CF15023}" presName="Name25" presStyleLbl="parChTrans1D1" presStyleIdx="2" presStyleCnt="3"/>
      <dgm:spPr/>
      <dgm:t>
        <a:bodyPr/>
        <a:lstStyle/>
        <a:p>
          <a:endParaRPr lang="ru-RU"/>
        </a:p>
      </dgm:t>
    </dgm:pt>
    <dgm:pt modelId="{A0EE2F3B-8590-4F25-A9E7-862A57F5BB0F}" type="pres">
      <dgm:prSet presAssocID="{0F2500F5-E81C-49C9-996E-672A7958293A}" presName="node" presStyleCnt="0"/>
      <dgm:spPr/>
    </dgm:pt>
    <dgm:pt modelId="{9DD97A5D-50E0-46B2-ACF0-489D9DA4292B}" type="pres">
      <dgm:prSet presAssocID="{0F2500F5-E81C-49C9-996E-672A7958293A}" presName="parentNode" presStyleLbl="node1" presStyleIdx="3" presStyleCnt="4" custScaleX="301190" custScaleY="81472" custLinFactX="75577" custLinFactY="-100000" custLinFactNeighborX="100000" custLinFactNeighborY="-1544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A8636C-A3FB-4DC1-8401-25BD71ED954D}" type="pres">
      <dgm:prSet presAssocID="{0F2500F5-E81C-49C9-996E-672A7958293A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FF904113-E69E-48EF-B0CD-5F83DB28E76C}" type="presOf" srcId="{0F2500F5-E81C-49C9-996E-672A7958293A}" destId="{9DD97A5D-50E0-46B2-ACF0-489D9DA4292B}" srcOrd="0" destOrd="0" presId="urn:microsoft.com/office/officeart/2005/8/layout/radial2"/>
    <dgm:cxn modelId="{FA171FC4-38AF-4307-97EA-30FE13297875}" srcId="{A88C7998-BA2B-4F5F-8B24-D3A6CED4966F}" destId="{0F2500F5-E81C-49C9-996E-672A7958293A}" srcOrd="2" destOrd="0" parTransId="{58CB525F-9DA4-462A-AD5C-CC0C4CF15023}" sibTransId="{B3218523-F329-46EF-A87A-06A444F5CD9A}"/>
    <dgm:cxn modelId="{06931867-B84F-4EB8-AF1D-AA477B3398F8}" type="presOf" srcId="{0C74CE53-1E23-4DCF-B377-A0D579A4FF45}" destId="{0FF4260F-504F-429C-95DF-652025E878DA}" srcOrd="0" destOrd="0" presId="urn:microsoft.com/office/officeart/2005/8/layout/radial2"/>
    <dgm:cxn modelId="{4CBB1EB5-02E6-45B9-AB83-34207A0C5E17}" type="presOf" srcId="{98501946-DEC5-41F0-8323-1825DC716CB2}" destId="{8519CE6E-9428-482C-A8DD-2CE3B23818C7}" srcOrd="0" destOrd="0" presId="urn:microsoft.com/office/officeart/2005/8/layout/radial2"/>
    <dgm:cxn modelId="{0B3C5F4F-D1CF-414C-9735-52AF0DAF8B2B}" type="presOf" srcId="{D33DC39B-7F06-4475-9939-BB4674202012}" destId="{79EB824D-E333-49FB-974F-2A611C5A9F88}" srcOrd="0" destOrd="0" presId="urn:microsoft.com/office/officeart/2005/8/layout/radial2"/>
    <dgm:cxn modelId="{89B754FC-703C-42BF-BF72-DC157B0BA7B2}" type="presOf" srcId="{B1C86615-C249-42DF-8FA0-3F7E41D4328B}" destId="{5A1CB23F-6B8D-4E6A-A64D-EF62F7FFC623}" srcOrd="0" destOrd="0" presId="urn:microsoft.com/office/officeart/2005/8/layout/radial2"/>
    <dgm:cxn modelId="{AD1CFDC0-DE63-449D-A04E-753A0532510B}" srcId="{A88C7998-BA2B-4F5F-8B24-D3A6CED4966F}" destId="{D33DC39B-7F06-4475-9939-BB4674202012}" srcOrd="1" destOrd="0" parTransId="{B1C86615-C249-42DF-8FA0-3F7E41D4328B}" sibTransId="{3C5A7FF3-3FB1-4F08-821A-A82D657011C6}"/>
    <dgm:cxn modelId="{869F85AF-E407-4624-9499-F715049DE24A}" srcId="{A88C7998-BA2B-4F5F-8B24-D3A6CED4966F}" destId="{0C74CE53-1E23-4DCF-B377-A0D579A4FF45}" srcOrd="0" destOrd="0" parTransId="{98501946-DEC5-41F0-8323-1825DC716CB2}" sibTransId="{3D513A96-AEB7-427B-8A61-6E03A25887A6}"/>
    <dgm:cxn modelId="{79CE7653-64E7-4D2A-9012-5DFA67F418F3}" type="presOf" srcId="{A88C7998-BA2B-4F5F-8B24-D3A6CED4966F}" destId="{EB0DB779-CC0A-4A30-B274-6A5204976D5F}" srcOrd="0" destOrd="0" presId="urn:microsoft.com/office/officeart/2005/8/layout/radial2"/>
    <dgm:cxn modelId="{10B55CE8-6750-4219-9651-0C089C060CE7}" type="presOf" srcId="{58CB525F-9DA4-462A-AD5C-CC0C4CF15023}" destId="{00416F5A-AAF2-4A03-A559-138E0B04E7AD}" srcOrd="0" destOrd="0" presId="urn:microsoft.com/office/officeart/2005/8/layout/radial2"/>
    <dgm:cxn modelId="{F46AEC07-3F49-4AB0-A741-4E23432ADA75}" type="presParOf" srcId="{EB0DB779-CC0A-4A30-B274-6A5204976D5F}" destId="{DD319A48-6B76-4A77-A95D-64428BCED5CC}" srcOrd="0" destOrd="0" presId="urn:microsoft.com/office/officeart/2005/8/layout/radial2"/>
    <dgm:cxn modelId="{2CBEBA1C-037F-4F1B-A99C-EDB3E874F145}" type="presParOf" srcId="{DD319A48-6B76-4A77-A95D-64428BCED5CC}" destId="{831707E8-0016-403D-A2B4-0BD50BF545C8}" srcOrd="0" destOrd="0" presId="urn:microsoft.com/office/officeart/2005/8/layout/radial2"/>
    <dgm:cxn modelId="{4730BE1B-5875-438A-A318-34A29C4D6E7A}" type="presParOf" srcId="{831707E8-0016-403D-A2B4-0BD50BF545C8}" destId="{6A5DCBAC-333C-4505-BD82-DEBFC6EE454F}" srcOrd="0" destOrd="0" presId="urn:microsoft.com/office/officeart/2005/8/layout/radial2"/>
    <dgm:cxn modelId="{D8DE1DF9-2B56-43B6-9B31-D07C5E08D8D7}" type="presParOf" srcId="{831707E8-0016-403D-A2B4-0BD50BF545C8}" destId="{7C1E9841-0D92-421E-928D-167528599BDD}" srcOrd="1" destOrd="0" presId="urn:microsoft.com/office/officeart/2005/8/layout/radial2"/>
    <dgm:cxn modelId="{BCADC1C0-218C-46DF-B119-C402555B0696}" type="presParOf" srcId="{DD319A48-6B76-4A77-A95D-64428BCED5CC}" destId="{8519CE6E-9428-482C-A8DD-2CE3B23818C7}" srcOrd="1" destOrd="0" presId="urn:microsoft.com/office/officeart/2005/8/layout/radial2"/>
    <dgm:cxn modelId="{F9CDD466-02B4-4F69-BD60-88CECA1B0D9D}" type="presParOf" srcId="{DD319A48-6B76-4A77-A95D-64428BCED5CC}" destId="{3CE4DC8E-6BF7-41B9-B6FC-D5A3240F66CD}" srcOrd="2" destOrd="0" presId="urn:microsoft.com/office/officeart/2005/8/layout/radial2"/>
    <dgm:cxn modelId="{D832F1F1-691F-47FA-915B-9F15B902F2B8}" type="presParOf" srcId="{3CE4DC8E-6BF7-41B9-B6FC-D5A3240F66CD}" destId="{0FF4260F-504F-429C-95DF-652025E878DA}" srcOrd="0" destOrd="0" presId="urn:microsoft.com/office/officeart/2005/8/layout/radial2"/>
    <dgm:cxn modelId="{F964904C-BCF6-4D65-848F-8AD0F17330ED}" type="presParOf" srcId="{3CE4DC8E-6BF7-41B9-B6FC-D5A3240F66CD}" destId="{2AC6F2F9-2177-46F7-BD2C-6F1E3FD7FAB9}" srcOrd="1" destOrd="0" presId="urn:microsoft.com/office/officeart/2005/8/layout/radial2"/>
    <dgm:cxn modelId="{1C2E6DA2-16A7-41AB-9B61-7D206C6D0E8A}" type="presParOf" srcId="{DD319A48-6B76-4A77-A95D-64428BCED5CC}" destId="{5A1CB23F-6B8D-4E6A-A64D-EF62F7FFC623}" srcOrd="3" destOrd="0" presId="urn:microsoft.com/office/officeart/2005/8/layout/radial2"/>
    <dgm:cxn modelId="{2DF6E8C1-8445-42FD-8541-6D4ADD7CAD18}" type="presParOf" srcId="{DD319A48-6B76-4A77-A95D-64428BCED5CC}" destId="{A786B9D8-FA15-495E-839E-A871E2DA202C}" srcOrd="4" destOrd="0" presId="urn:microsoft.com/office/officeart/2005/8/layout/radial2"/>
    <dgm:cxn modelId="{71BB6CB5-260A-427A-A95F-8ADC57E1BFB6}" type="presParOf" srcId="{A786B9D8-FA15-495E-839E-A871E2DA202C}" destId="{79EB824D-E333-49FB-974F-2A611C5A9F88}" srcOrd="0" destOrd="0" presId="urn:microsoft.com/office/officeart/2005/8/layout/radial2"/>
    <dgm:cxn modelId="{687E47FF-4017-4CDA-B492-C3F8465BB847}" type="presParOf" srcId="{A786B9D8-FA15-495E-839E-A871E2DA202C}" destId="{D48794E3-AC91-42B1-9366-028A0A4ED0BF}" srcOrd="1" destOrd="0" presId="urn:microsoft.com/office/officeart/2005/8/layout/radial2"/>
    <dgm:cxn modelId="{24FCD4E2-9F69-4F88-8BF4-A3DA9DD56B3F}" type="presParOf" srcId="{DD319A48-6B76-4A77-A95D-64428BCED5CC}" destId="{00416F5A-AAF2-4A03-A559-138E0B04E7AD}" srcOrd="5" destOrd="0" presId="urn:microsoft.com/office/officeart/2005/8/layout/radial2"/>
    <dgm:cxn modelId="{D71AAF4B-E020-417D-9C09-CF5049ECA089}" type="presParOf" srcId="{DD319A48-6B76-4A77-A95D-64428BCED5CC}" destId="{A0EE2F3B-8590-4F25-A9E7-862A57F5BB0F}" srcOrd="6" destOrd="0" presId="urn:microsoft.com/office/officeart/2005/8/layout/radial2"/>
    <dgm:cxn modelId="{DF66B897-462C-4703-AB38-EA136C5DCF61}" type="presParOf" srcId="{A0EE2F3B-8590-4F25-A9E7-862A57F5BB0F}" destId="{9DD97A5D-50E0-46B2-ACF0-489D9DA4292B}" srcOrd="0" destOrd="0" presId="urn:microsoft.com/office/officeart/2005/8/layout/radial2"/>
    <dgm:cxn modelId="{0660C4CE-827B-4E42-AD3C-B238B4B6310B}" type="presParOf" srcId="{A0EE2F3B-8590-4F25-A9E7-862A57F5BB0F}" destId="{AEA8636C-A3FB-4DC1-8401-25BD71ED954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416F5A-AAF2-4A03-A559-138E0B04E7AD}">
      <dsp:nvSpPr>
        <dsp:cNvPr id="0" name=""/>
        <dsp:cNvSpPr/>
      </dsp:nvSpPr>
      <dsp:spPr>
        <a:xfrm rot="20279859">
          <a:off x="1901764" y="2092024"/>
          <a:ext cx="2691297" cy="55546"/>
        </a:xfrm>
        <a:custGeom>
          <a:avLst/>
          <a:gdLst/>
          <a:ahLst/>
          <a:cxnLst/>
          <a:rect l="0" t="0" r="0" b="0"/>
          <a:pathLst>
            <a:path>
              <a:moveTo>
                <a:pt x="0" y="27773"/>
              </a:moveTo>
              <a:lnTo>
                <a:pt x="2691297" y="277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CB23F-6B8D-4E6A-A64D-EF62F7FFC623}">
      <dsp:nvSpPr>
        <dsp:cNvPr id="0" name=""/>
        <dsp:cNvSpPr/>
      </dsp:nvSpPr>
      <dsp:spPr>
        <a:xfrm rot="21268021">
          <a:off x="1995116" y="2781778"/>
          <a:ext cx="1997905" cy="55546"/>
        </a:xfrm>
        <a:custGeom>
          <a:avLst/>
          <a:gdLst/>
          <a:ahLst/>
          <a:cxnLst/>
          <a:rect l="0" t="0" r="0" b="0"/>
          <a:pathLst>
            <a:path>
              <a:moveTo>
                <a:pt x="0" y="27773"/>
              </a:moveTo>
              <a:lnTo>
                <a:pt x="1997905" y="277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19CE6E-9428-482C-A8DD-2CE3B23818C7}">
      <dsp:nvSpPr>
        <dsp:cNvPr id="0" name=""/>
        <dsp:cNvSpPr/>
      </dsp:nvSpPr>
      <dsp:spPr>
        <a:xfrm rot="1002636">
          <a:off x="1958758" y="3521753"/>
          <a:ext cx="1942261" cy="55546"/>
        </a:xfrm>
        <a:custGeom>
          <a:avLst/>
          <a:gdLst/>
          <a:ahLst/>
          <a:cxnLst/>
          <a:rect l="0" t="0" r="0" b="0"/>
          <a:pathLst>
            <a:path>
              <a:moveTo>
                <a:pt x="0" y="27773"/>
              </a:moveTo>
              <a:lnTo>
                <a:pt x="1942261" y="277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E9841-0D92-421E-928D-167528599BDD}">
      <dsp:nvSpPr>
        <dsp:cNvPr id="0" name=""/>
        <dsp:cNvSpPr/>
      </dsp:nvSpPr>
      <dsp:spPr>
        <a:xfrm>
          <a:off x="424567" y="1651978"/>
          <a:ext cx="3086740" cy="2474295"/>
        </a:xfrm>
        <a:prstGeom prst="ellipse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FF4260F-504F-429C-95DF-652025E878DA}">
      <dsp:nvSpPr>
        <dsp:cNvPr id="0" name=""/>
        <dsp:cNvSpPr/>
      </dsp:nvSpPr>
      <dsp:spPr>
        <a:xfrm>
          <a:off x="3227006" y="3533016"/>
          <a:ext cx="5090180" cy="17395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mic Sans MS" pitchFamily="66" charset="0"/>
            </a:rPr>
            <a:t>Успешное обогащение двигательного опыта детей раннего возраста в разных видах двигательной активности </a:t>
          </a:r>
          <a:endParaRPr lang="ru-RU" sz="1600" b="1" kern="1200" dirty="0">
            <a:latin typeface="Comic Sans MS" pitchFamily="66" charset="0"/>
          </a:endParaRPr>
        </a:p>
      </dsp:txBody>
      <dsp:txXfrm>
        <a:off x="3227006" y="3533016"/>
        <a:ext cx="5090180" cy="1739571"/>
      </dsp:txXfrm>
    </dsp:sp>
    <dsp:sp modelId="{79EB824D-E333-49FB-974F-2A611C5A9F88}">
      <dsp:nvSpPr>
        <dsp:cNvPr id="0" name=""/>
        <dsp:cNvSpPr/>
      </dsp:nvSpPr>
      <dsp:spPr>
        <a:xfrm>
          <a:off x="3871431" y="1934864"/>
          <a:ext cx="4209310" cy="11716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mic Sans MS" pitchFamily="66" charset="0"/>
            </a:rPr>
            <a:t>Увеличение числа воспитанников с легкой степенью адаптации к условиям ДОО</a:t>
          </a:r>
          <a:endParaRPr lang="ru-RU" sz="1600" b="1" kern="1200" dirty="0">
            <a:latin typeface="Comic Sans MS" pitchFamily="66" charset="0"/>
          </a:endParaRPr>
        </a:p>
      </dsp:txBody>
      <dsp:txXfrm>
        <a:off x="3871431" y="1934864"/>
        <a:ext cx="4209310" cy="1171639"/>
      </dsp:txXfrm>
    </dsp:sp>
    <dsp:sp modelId="{9DD97A5D-50E0-46B2-ACF0-489D9DA4292B}">
      <dsp:nvSpPr>
        <dsp:cNvPr id="0" name=""/>
        <dsp:cNvSpPr/>
      </dsp:nvSpPr>
      <dsp:spPr>
        <a:xfrm>
          <a:off x="3443796" y="442206"/>
          <a:ext cx="4738508" cy="12817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omic Sans MS" pitchFamily="66" charset="0"/>
            </a:rPr>
            <a:t>Снижение уровня заболеваемости среди воспитанников раннего возраста</a:t>
          </a:r>
          <a:endParaRPr lang="ru-RU" sz="1600" kern="1200" dirty="0">
            <a:latin typeface="Comic Sans MS" pitchFamily="66" charset="0"/>
          </a:endParaRPr>
        </a:p>
      </dsp:txBody>
      <dsp:txXfrm>
        <a:off x="3443796" y="442206"/>
        <a:ext cx="4738508" cy="1281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EA3-DF37-4675-AF1F-99C2785CA76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6DE5-3727-4B7C-BE93-71EB8584A2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EA3-DF37-4675-AF1F-99C2785CA76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6DE5-3727-4B7C-BE93-71EB8584A2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EA3-DF37-4675-AF1F-99C2785CA76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6DE5-3727-4B7C-BE93-71EB8584A2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EA3-DF37-4675-AF1F-99C2785CA76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6DE5-3727-4B7C-BE93-71EB8584A2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EA3-DF37-4675-AF1F-99C2785CA76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6DE5-3727-4B7C-BE93-71EB8584A2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EA3-DF37-4675-AF1F-99C2785CA76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6DE5-3727-4B7C-BE93-71EB8584A2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EA3-DF37-4675-AF1F-99C2785CA76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6DE5-3727-4B7C-BE93-71EB8584A2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EA3-DF37-4675-AF1F-99C2785CA76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6DE5-3727-4B7C-BE93-71EB8584A2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EA3-DF37-4675-AF1F-99C2785CA76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6DE5-3727-4B7C-BE93-71EB8584A2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EA3-DF37-4675-AF1F-99C2785CA76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6DE5-3727-4B7C-BE93-71EB8584A22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2EA3-DF37-4675-AF1F-99C2785CA76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6FB6DE5-3727-4B7C-BE93-71EB8584A22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C552EA3-DF37-4675-AF1F-99C2785CA76A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6FB6DE5-3727-4B7C-BE93-71EB8584A22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79512" y="126876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Муниципальное бюджетное дошкольное образовательное учреждение «Детский сад №92» </a:t>
            </a:r>
            <a:b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общеразвивающего вида</a:t>
            </a:r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179512" y="5733256"/>
            <a:ext cx="8784976" cy="86409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Железнодорожного района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Arial" pitchFamily="34" charset="0"/>
              </a:rPr>
              <a:t>города Барнаула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7199362" cy="3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772400" cy="576064"/>
          </a:xfrm>
        </p:spPr>
        <p:txBody>
          <a:bodyPr/>
          <a:lstStyle/>
          <a:p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элементарные закаливающие процедуры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endParaRPr lang="ru-RU" sz="1800" dirty="0">
              <a:latin typeface="Comic Sans MS" pitchFamily="66" charset="0"/>
            </a:endParaRPr>
          </a:p>
        </p:txBody>
      </p:sp>
      <p:pic>
        <p:nvPicPr>
          <p:cNvPr id="13316" name="Picture 4" descr="C:\Documents and Settings\Методист\Рабочий стол\Конференция - Для презентации\фото\умыва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68960"/>
            <a:ext cx="3466157" cy="3541713"/>
          </a:xfrm>
          <a:prstGeom prst="rect">
            <a:avLst/>
          </a:prstGeom>
          <a:noFill/>
        </p:spPr>
      </p:pic>
      <p:pic>
        <p:nvPicPr>
          <p:cNvPr id="13314" name="Picture 2" descr="C:\Documents and Settings\Методист\Рабочий стол\Конференция - Для презентации\фото\массаж рукавичка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340768"/>
            <a:ext cx="5688631" cy="3658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772400" cy="792088"/>
          </a:xfrm>
        </p:spPr>
        <p:txBody>
          <a:bodyPr/>
          <a:lstStyle/>
          <a:p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организованная игровая деятельность детей по развитию движений в РППС</a:t>
            </a:r>
            <a:endParaRPr lang="ru-RU" sz="1800" dirty="0">
              <a:latin typeface="Comic Sans MS" pitchFamily="66" charset="0"/>
            </a:endParaRPr>
          </a:p>
        </p:txBody>
      </p:sp>
      <p:pic>
        <p:nvPicPr>
          <p:cNvPr id="14338" name="Picture 2" descr="C:\Documents and Settings\Методист\Рабочий стол\Конференция - Для презентации\фото\дорожка препятствий.jpg"/>
          <p:cNvPicPr>
            <a:picLocks noChangeAspect="1" noChangeArrowheads="1"/>
          </p:cNvPicPr>
          <p:nvPr/>
        </p:nvPicPr>
        <p:blipFill>
          <a:blip r:embed="rId2" cstate="print"/>
          <a:srcRect t="26029"/>
          <a:stretch>
            <a:fillRect/>
          </a:stretch>
        </p:blipFill>
        <p:spPr bwMode="auto">
          <a:xfrm>
            <a:off x="2771800" y="3172775"/>
            <a:ext cx="4320480" cy="3541869"/>
          </a:xfrm>
          <a:prstGeom prst="rect">
            <a:avLst/>
          </a:prstGeom>
          <a:noFill/>
        </p:spPr>
      </p:pic>
      <p:pic>
        <p:nvPicPr>
          <p:cNvPr id="14339" name="Picture 3" descr="C:\Documents and Settings\Методист\Рабочий стол\Конференция - Для презентации\фото\лиса изайцы.jpg"/>
          <p:cNvPicPr>
            <a:picLocks noChangeAspect="1" noChangeArrowheads="1"/>
          </p:cNvPicPr>
          <p:nvPr/>
        </p:nvPicPr>
        <p:blipFill>
          <a:blip r:embed="rId3" cstate="print"/>
          <a:srcRect t="4319" r="16639"/>
          <a:stretch>
            <a:fillRect/>
          </a:stretch>
        </p:blipFill>
        <p:spPr bwMode="auto">
          <a:xfrm>
            <a:off x="107504" y="1700808"/>
            <a:ext cx="2736304" cy="3367742"/>
          </a:xfrm>
          <a:prstGeom prst="rect">
            <a:avLst/>
          </a:prstGeom>
          <a:noFill/>
        </p:spPr>
      </p:pic>
      <p:pic>
        <p:nvPicPr>
          <p:cNvPr id="6" name="Picture 2" descr="C:\Documents and Settings\Методист\Рабочий стол\Конференция - Для презентации\фото\катаем мя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268760"/>
            <a:ext cx="3547391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:\Documents and Settings\Методист\Рабочий стол\Конференция - Для презентации\фото\паровозик здоровь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6167331" cy="4625498"/>
          </a:xfrm>
          <a:prstGeom prst="rect">
            <a:avLst/>
          </a:prstGeom>
          <a:noFill/>
        </p:spPr>
      </p:pic>
      <p:pic>
        <p:nvPicPr>
          <p:cNvPr id="15364" name="Picture 4" descr="C:\Documents and Settings\Методист\Рабочий стол\Конференция - Для презентации\фото\мыльные пузыр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6632"/>
            <a:ext cx="3312368" cy="4044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Documents and Settings\Методист\Рабочий стол\Конференция - Для презентации\фото\в гречк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159249"/>
            <a:ext cx="3505264" cy="3698751"/>
          </a:xfrm>
          <a:prstGeom prst="rect">
            <a:avLst/>
          </a:prstGeom>
          <a:noFill/>
        </p:spPr>
      </p:pic>
      <p:pic>
        <p:nvPicPr>
          <p:cNvPr id="17412" name="Picture 4" descr="C:\Documents and Settings\Методист\Рабочий стол\Конференция - Для презентации\фото\игра с песком и вод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8640"/>
            <a:ext cx="3914870" cy="3748815"/>
          </a:xfrm>
          <a:prstGeom prst="rect">
            <a:avLst/>
          </a:prstGeom>
          <a:noFill/>
        </p:spPr>
      </p:pic>
      <p:pic>
        <p:nvPicPr>
          <p:cNvPr id="17410" name="Picture 2" descr="C:\Documents and Settings\Методист\Рабочий стол\Конференция - Для презентации\фото\горох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6632"/>
            <a:ext cx="3271688" cy="4360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type="title"/>
          </p:nvPr>
        </p:nvSpPr>
        <p:spPr>
          <a:xfrm>
            <a:off x="467544" y="980728"/>
            <a:ext cx="7772400" cy="456778"/>
          </a:xfrm>
        </p:spPr>
        <p:txBody>
          <a:bodyPr/>
          <a:lstStyle/>
          <a:p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двигательная деятельность детей по самостоятельному выбору.</a:t>
            </a:r>
            <a:endParaRPr lang="ru-RU" sz="1800" dirty="0">
              <a:latin typeface="Comic Sans MS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5" t="10610" r="8296"/>
          <a:stretch>
            <a:fillRect/>
          </a:stretch>
        </p:blipFill>
        <p:spPr>
          <a:xfrm>
            <a:off x="755576" y="1772816"/>
            <a:ext cx="5760640" cy="4246645"/>
          </a:xfrm>
          <a:prstGeom prst="rect">
            <a:avLst/>
          </a:prstGeom>
        </p:spPr>
      </p:pic>
      <p:pic>
        <p:nvPicPr>
          <p:cNvPr id="6" name="Picture 4" descr="C:\Documents and Settings\Методист\Рабочий стол\Конференция - Для презентации\фото\уголок двиг. активности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1124" r="2512" b="32580"/>
          <a:stretch>
            <a:fillRect/>
          </a:stretch>
        </p:blipFill>
        <p:spPr bwMode="auto">
          <a:xfrm>
            <a:off x="5220072" y="1772816"/>
            <a:ext cx="3096344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7772400" cy="1362456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Условия для благополучного психоэмоционального развития:</a:t>
            </a:r>
            <a:r>
              <a:rPr lang="ru-RU" sz="1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Деятельность, организуемая с детьми раннего возраста в комнате сенсорного развития и психологической разгрузки направлена 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- </a:t>
            </a: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на улучшение эмоционального состояния воспитанников;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- снижение тревожности и агрессивности;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- снятие мышечного и психоэмоционального напряжения;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- создание чувства безопасности и защищенности;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- активизацию мозговой деятельности и развитие познавательных процессов детей.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3" name="Picture 3" descr="C:\Documents and Settings\Методист\Рабочий стол\Конференция - Для презентации\фото\мишка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620688"/>
            <a:ext cx="1354153" cy="1971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918648" cy="710872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Сенсорная зона</a:t>
            </a:r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8195" name="Picture 3" descr="C:\Documents and Settings\Методист\Рабочий стол\Конференция - Для презентации\фото\сенс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12776"/>
            <a:ext cx="4315598" cy="5075188"/>
          </a:xfrm>
          <a:prstGeom prst="rect">
            <a:avLst/>
          </a:prstGeom>
          <a:noFill/>
        </p:spPr>
      </p:pic>
      <p:pic>
        <p:nvPicPr>
          <p:cNvPr id="8196" name="Рисунок 2" descr="C:\Documents and Settings\Методист\Рабочий стол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284984"/>
            <a:ext cx="4392488" cy="327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Documents and Settings\Методист\Рабочий стол\Конференция - Для презентации\фото\сенсо стол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412776"/>
            <a:ext cx="4306838" cy="2929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124744"/>
            <a:ext cx="7488832" cy="1368152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3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Зона</a:t>
            </a:r>
            <a:r>
              <a:rPr lang="ru-RU" sz="4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 </a:t>
            </a:r>
            <a:r>
              <a:rPr lang="ru-RU" sz="3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развития</a:t>
            </a:r>
          </a:p>
          <a:p>
            <a:endParaRPr lang="ru-RU" sz="2300" dirty="0" smtClean="0">
              <a:solidFill>
                <a:schemeClr val="bg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  <a:p>
            <a:r>
              <a:rPr lang="ru-RU" sz="29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     настенное панно</a:t>
            </a:r>
            <a:br>
              <a:rPr lang="ru-RU" sz="29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29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29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endParaRPr lang="ru-RU" sz="2900" dirty="0"/>
          </a:p>
        </p:txBody>
      </p:sp>
      <p:pic>
        <p:nvPicPr>
          <p:cNvPr id="6146" name="Picture 2" descr="C:\Documents and Settings\Методист\Рабочий стол\Конференция - Для презентации\фото\позн. сте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844824"/>
            <a:ext cx="4545585" cy="3384376"/>
          </a:xfrm>
          <a:prstGeom prst="rect">
            <a:avLst/>
          </a:prstGeom>
          <a:noFill/>
        </p:spPr>
      </p:pic>
      <p:pic>
        <p:nvPicPr>
          <p:cNvPr id="6147" name="Picture 3" descr="C:\Documents and Settings\Методист\Рабочий стол\Конференция - Для презентации\фото\панно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068960"/>
            <a:ext cx="4430223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772400" cy="672104"/>
          </a:xfrm>
        </p:spPr>
        <p:txBody>
          <a:bodyPr/>
          <a:lstStyle/>
          <a:p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   световой планшет для рисования песком</a:t>
            </a:r>
            <a:endParaRPr lang="ru-RU" sz="1800" dirty="0">
              <a:latin typeface="Comic Sans MS" pitchFamily="66" charset="0"/>
            </a:endParaRPr>
          </a:p>
        </p:txBody>
      </p:sp>
      <p:pic>
        <p:nvPicPr>
          <p:cNvPr id="7170" name="Picture 2" descr="C:\Documents and Settings\Методист\Рабочий стол\Конференция - Для презентации\фото\пес. стол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3604329" cy="5073131"/>
          </a:xfrm>
          <a:prstGeom prst="rect">
            <a:avLst/>
          </a:prstGeom>
          <a:noFill/>
        </p:spPr>
      </p:pic>
      <p:pic>
        <p:nvPicPr>
          <p:cNvPr id="7171" name="Picture 3" descr="C:\Documents and Settings\Методист\Рабочий стол\Конференция - Для презентации\фото\пес. стол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276872"/>
            <a:ext cx="4943788" cy="32945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7772400" cy="432048"/>
          </a:xfrm>
        </p:spPr>
        <p:txBody>
          <a:bodyPr/>
          <a:lstStyle/>
          <a:p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             Зона релаксации</a:t>
            </a:r>
            <a:b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2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интерактивный сухой 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бассейн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endParaRPr lang="ru-RU" sz="1800" dirty="0">
              <a:solidFill>
                <a:schemeClr val="bg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2" name="Picture 4" descr="E:\КОНФЕРЕНЦИЯ - Для презентации\фото\в бас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56992"/>
            <a:ext cx="4701654" cy="3330008"/>
          </a:xfrm>
          <a:prstGeom prst="rect">
            <a:avLst/>
          </a:prstGeom>
          <a:noFill/>
        </p:spPr>
      </p:pic>
      <p:pic>
        <p:nvPicPr>
          <p:cNvPr id="2051" name="Picture 3" descr="E:\КОНФЕРЕНЦИЯ - Для презентации\фото\в бас.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052736"/>
            <a:ext cx="4968552" cy="3484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395536" y="980728"/>
            <a:ext cx="7920880" cy="2592288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     Тема опыта: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Arial" pitchFamily="34" charset="0"/>
              </a:rPr>
              <a:t>«</a:t>
            </a:r>
            <a:r>
              <a:rPr lang="ru-RU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Arial" pitchFamily="34" charset="0"/>
              </a:rPr>
              <a:t>Организация оздоровительно-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Arial" pitchFamily="34" charset="0"/>
              </a:rPr>
              <a:t>образовательной деятельности с детьми раннего возраста</a:t>
            </a:r>
            <a:r>
              <a:rPr lang="ru-RU" sz="36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Arial" pitchFamily="34" charset="0"/>
              </a:rPr>
              <a:t>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Arial" pitchFamily="34" charset="0"/>
              </a:rPr>
              <a:t>Старший воспитатель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Arial" pitchFamily="34" charset="0"/>
              </a:rPr>
              <a:t>Стройкина</a:t>
            </a:r>
            <a:r>
              <a:rPr lang="ru-RU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Arial" pitchFamily="34" charset="0"/>
              </a:rPr>
              <a:t> Е.В.</a:t>
            </a:r>
          </a:p>
        </p:txBody>
      </p:sp>
      <p:pic>
        <p:nvPicPr>
          <p:cNvPr id="16386" name="Picture 2" descr="C:\Documents and Settings\Методист\Рабочий стол\Конференция - Для презентации\фото\мишк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149080"/>
            <a:ext cx="1981200" cy="2460625"/>
          </a:xfrm>
          <a:prstGeom prst="rect">
            <a:avLst/>
          </a:prstGeom>
          <a:noFill/>
        </p:spPr>
      </p:pic>
      <p:pic>
        <p:nvPicPr>
          <p:cNvPr id="16387" name="Picture 3" descr="C:\Documents and Settings\Методист\Рабочий стол\Конференция - Для презентации\фото\мишка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717032"/>
            <a:ext cx="1997129" cy="2907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7772400" cy="1362456"/>
          </a:xfrm>
        </p:spPr>
        <p:txBody>
          <a:bodyPr/>
          <a:lstStyle/>
          <a:p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водопад </a:t>
            </a:r>
            <a:r>
              <a:rPr lang="ru-RU" sz="18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фибероптических</a:t>
            </a: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 волокон,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светильник «Ночное небо», 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endParaRPr lang="ru-RU" sz="1800" dirty="0"/>
          </a:p>
        </p:txBody>
      </p:sp>
      <p:pic>
        <p:nvPicPr>
          <p:cNvPr id="3074" name="Picture 2" descr="E:\КОНФЕРЕНЦИЯ - Для презентации\фото\ни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00164" y="2040596"/>
            <a:ext cx="5832648" cy="3280864"/>
          </a:xfrm>
          <a:prstGeom prst="rect">
            <a:avLst/>
          </a:prstGeom>
          <a:noFill/>
        </p:spPr>
      </p:pic>
      <p:pic>
        <p:nvPicPr>
          <p:cNvPr id="3075" name="Рисунок 7" descr="C:\Documents and Settings\Методист\Рабочий стол\17.jpg"/>
          <p:cNvPicPr>
            <a:picLocks noChangeAspect="1" noChangeArrowheads="1"/>
          </p:cNvPicPr>
          <p:nvPr/>
        </p:nvPicPr>
        <p:blipFill>
          <a:blip r:embed="rId3" cstate="print"/>
          <a:srcRect l="51691" t="-1980"/>
          <a:stretch>
            <a:fillRect/>
          </a:stretch>
        </p:blipFill>
        <p:spPr bwMode="auto">
          <a:xfrm>
            <a:off x="899592" y="2132856"/>
            <a:ext cx="2859480" cy="450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7772400" cy="672104"/>
          </a:xfrm>
        </p:spPr>
        <p:txBody>
          <a:bodyPr/>
          <a:lstStyle/>
          <a:p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сухой душ </a:t>
            </a:r>
            <a:endParaRPr lang="ru-RU" sz="1800" dirty="0">
              <a:latin typeface="Comic Sans MS" pitchFamily="66" charset="0"/>
            </a:endParaRPr>
          </a:p>
        </p:txBody>
      </p:sp>
      <p:pic>
        <p:nvPicPr>
          <p:cNvPr id="4098" name="Picture 2" descr="E:\КОНФЕРЕНЦИЯ - Для презентации\фото\рвдуг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340768"/>
            <a:ext cx="3888432" cy="4863512"/>
          </a:xfrm>
          <a:prstGeom prst="rect">
            <a:avLst/>
          </a:prstGeom>
          <a:noFill/>
        </p:spPr>
      </p:pic>
      <p:pic>
        <p:nvPicPr>
          <p:cNvPr id="4099" name="Picture 3" descr="E:\КОНФЕРЕНЦИЯ - Для презентации\фото\радуга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2276872"/>
            <a:ext cx="4754385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7484368" cy="1080120"/>
          </a:xfrm>
        </p:spPr>
        <p:txBody>
          <a:bodyPr/>
          <a:lstStyle/>
          <a:p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воздушно-пузырьковая колонна с рыбками, 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разнообразные волшебные предметы,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мягкие модули, кресло-груша и </a:t>
            </a:r>
            <a:r>
              <a:rPr lang="ru-RU" sz="18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диван-трансформер</a:t>
            </a: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endParaRPr lang="ru-RU" sz="1800" dirty="0">
              <a:latin typeface="Comic Sans MS" pitchFamily="66" charset="0"/>
            </a:endParaRPr>
          </a:p>
        </p:txBody>
      </p:sp>
      <p:pic>
        <p:nvPicPr>
          <p:cNvPr id="1026" name="Picture 2" descr="C:\Documents and Settings\Методист\Рабочий стол\Конференция - Для презентации\фото\пузырьк. колонна 2.jpg"/>
          <p:cNvPicPr>
            <a:picLocks noChangeAspect="1" noChangeArrowheads="1"/>
          </p:cNvPicPr>
          <p:nvPr/>
        </p:nvPicPr>
        <p:blipFill>
          <a:blip r:embed="rId2" cstate="print"/>
          <a:srcRect t="1457" r="19119"/>
          <a:stretch>
            <a:fillRect/>
          </a:stretch>
        </p:blipFill>
        <p:spPr bwMode="auto">
          <a:xfrm>
            <a:off x="323528" y="1700808"/>
            <a:ext cx="2232248" cy="4869160"/>
          </a:xfrm>
          <a:prstGeom prst="rect">
            <a:avLst/>
          </a:prstGeom>
          <a:noFill/>
        </p:spPr>
      </p:pic>
      <p:pic>
        <p:nvPicPr>
          <p:cNvPr id="1027" name="Picture 3" descr="C:\Documents and Settings\Методист\Рабочий стол\Конференция - Для презентации\фото\мягкие модул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772816"/>
            <a:ext cx="5719655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7772400" cy="456080"/>
          </a:xfrm>
        </p:spPr>
        <p:txBody>
          <a:bodyPr/>
          <a:lstStyle/>
          <a:p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Центр двигательной активности</a:t>
            </a:r>
            <a:endParaRPr lang="ru-RU" sz="1800" dirty="0">
              <a:solidFill>
                <a:schemeClr val="bg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050" name="Picture 2" descr="C:\Documents and Settings\Методист\Рабочий стол\Конференция - Для презентации\фото\двигат. уголок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899592" y="1412776"/>
            <a:ext cx="6882358" cy="51028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7772400" cy="816120"/>
          </a:xfrm>
        </p:spPr>
        <p:txBody>
          <a:bodyPr/>
          <a:lstStyle/>
          <a:p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Сенсомоторный центр, центр игры с песком, водой и природными материалами</a:t>
            </a:r>
            <a:endParaRPr lang="ru-RU" sz="1800" dirty="0">
              <a:solidFill>
                <a:schemeClr val="bg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4" name="Picture 2" descr="C:\Documents and Settings\Методист\Рабочий стол\Конференция - Для презентации\фото\центр песка и вод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717032"/>
            <a:ext cx="4635823" cy="2894628"/>
          </a:xfrm>
          <a:prstGeom prst="rect">
            <a:avLst/>
          </a:prstGeom>
          <a:noFill/>
        </p:spPr>
      </p:pic>
      <p:pic>
        <p:nvPicPr>
          <p:cNvPr id="3075" name="Picture 3" descr="C:\Documents and Settings\Методист\Рабочий стол\Конференция - Для презентации\фото\сенсомотор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5077396" cy="3487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448" y="967729"/>
            <a:ext cx="7772400" cy="834368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Результаты мониторинга воспитательно-оздоровительной деятельности </a:t>
            </a:r>
            <a:b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с детьми раннего возраста</a:t>
            </a:r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00232" y="3429000"/>
            <a:ext cx="1071570" cy="8572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26" name="Oval 2"/>
          <p:cNvSpPr>
            <a:spLocks noChangeArrowheads="1"/>
          </p:cNvSpPr>
          <p:nvPr/>
        </p:nvSpPr>
        <p:spPr bwMode="auto">
          <a:xfrm>
            <a:off x="1043608" y="2564904"/>
            <a:ext cx="2714644" cy="2643206"/>
          </a:xfrm>
          <a:prstGeom prst="ellipse">
            <a:avLst/>
          </a:prstGeom>
          <a:solidFill>
            <a:srgbClr val="BC72B1"/>
          </a:solidFill>
          <a:ln w="38100">
            <a:solidFill>
              <a:srgbClr val="BC72B1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cxnSp>
        <p:nvCxnSpPr>
          <p:cNvPr id="1031" name="AutoShape 7"/>
          <p:cNvCxnSpPr>
            <a:cxnSpLocks noChangeShapeType="1"/>
          </p:cNvCxnSpPr>
          <p:nvPr/>
        </p:nvCxnSpPr>
        <p:spPr bwMode="auto">
          <a:xfrm flipV="1">
            <a:off x="2339752" y="2708920"/>
            <a:ext cx="638883" cy="1172541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32" name="AutoShape 8"/>
          <p:cNvCxnSpPr>
            <a:cxnSpLocks noChangeShapeType="1"/>
          </p:cNvCxnSpPr>
          <p:nvPr/>
        </p:nvCxnSpPr>
        <p:spPr bwMode="auto">
          <a:xfrm>
            <a:off x="2363698" y="3883133"/>
            <a:ext cx="991820" cy="93589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34" name="AutoShape 10"/>
          <p:cNvCxnSpPr>
            <a:cxnSpLocks noChangeShapeType="1"/>
          </p:cNvCxnSpPr>
          <p:nvPr/>
        </p:nvCxnSpPr>
        <p:spPr bwMode="auto">
          <a:xfrm flipV="1">
            <a:off x="1071538" y="3874833"/>
            <a:ext cx="1291499" cy="43331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4499992" y="2276872"/>
            <a:ext cx="4176464" cy="97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600" dirty="0" smtClean="0">
                <a:latin typeface="Comic Sans MS" pitchFamily="66" charset="0"/>
              </a:rPr>
              <a:t>1 – количество детей раннего возраста </a:t>
            </a:r>
          </a:p>
          <a:p>
            <a:pPr lvl="0"/>
            <a:r>
              <a:rPr lang="ru-RU" sz="1600" dirty="0" smtClean="0">
                <a:latin typeface="Comic Sans MS" pitchFamily="66" charset="0"/>
              </a:rPr>
              <a:t>     с легкой степенью адаптации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4572000" y="4941168"/>
            <a:ext cx="403244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omic Sans MS" pitchFamily="66" charset="0"/>
              </a:rPr>
              <a:t>3 – количество пропусков по болезни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Comic Sans MS" pitchFamily="66" charset="0"/>
              </a:rPr>
              <a:t>     одним ребенком </a:t>
            </a:r>
            <a:r>
              <a:rPr lang="ru-RU" sz="1400" dirty="0" smtClean="0">
                <a:latin typeface="Comic Sans MS" pitchFamily="66" charset="0"/>
              </a:rPr>
              <a:t>в год 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4607496" y="3573016"/>
            <a:ext cx="4140968" cy="8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600" dirty="0" smtClean="0">
                <a:latin typeface="Comic Sans MS" pitchFamily="66" charset="0"/>
              </a:rPr>
              <a:t>2 – количество детей раннего   возраста </a:t>
            </a:r>
          </a:p>
          <a:p>
            <a:pPr lvl="0"/>
            <a:r>
              <a:rPr lang="ru-RU" sz="1600" dirty="0" smtClean="0">
                <a:latin typeface="Comic Sans MS" pitchFamily="66" charset="0"/>
              </a:rPr>
              <a:t>      с высоким уровнем развития   </a:t>
            </a:r>
          </a:p>
          <a:p>
            <a:pPr lvl="0"/>
            <a:r>
              <a:rPr lang="ru-RU" sz="1600" dirty="0" smtClean="0">
                <a:latin typeface="Comic Sans MS" pitchFamily="66" charset="0"/>
              </a:rPr>
              <a:t>      двигательных навыков</a:t>
            </a:r>
            <a:endParaRPr lang="ru-RU" sz="1300" dirty="0"/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763249" y="6351316"/>
            <a:ext cx="1768475" cy="36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2017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3300040" y="6306072"/>
            <a:ext cx="1674500" cy="45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2018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год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auto">
          <a:xfrm>
            <a:off x="0" y="1928802"/>
            <a:ext cx="1071538" cy="538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 flipV="1">
            <a:off x="1979712" y="3140968"/>
            <a:ext cx="792088" cy="86409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 rot="5400000" flipH="1" flipV="1">
            <a:off x="3714744" y="3571876"/>
            <a:ext cx="15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flipH="1" flipV="1">
            <a:off x="2771800" y="3140968"/>
            <a:ext cx="288032" cy="136815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>
            <a:off x="1979712" y="4005064"/>
            <a:ext cx="1080120" cy="50405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2884056" y="2924944"/>
            <a:ext cx="31760" cy="151216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>
            <a:off x="2123728" y="3933056"/>
            <a:ext cx="792088" cy="50405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 flipH="1">
            <a:off x="2123728" y="2903985"/>
            <a:ext cx="754728" cy="102907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26584" y="6351316"/>
            <a:ext cx="285752" cy="28574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10367" y="6350811"/>
            <a:ext cx="273021" cy="2857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18" name="Rectangle 16"/>
          <p:cNvSpPr>
            <a:spLocks noChangeArrowheads="1"/>
          </p:cNvSpPr>
          <p:nvPr/>
        </p:nvSpPr>
        <p:spPr bwMode="auto">
          <a:xfrm>
            <a:off x="612336" y="4193313"/>
            <a:ext cx="641232" cy="50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Rectangle 16"/>
          <p:cNvSpPr>
            <a:spLocks noChangeArrowheads="1"/>
          </p:cNvSpPr>
          <p:nvPr/>
        </p:nvSpPr>
        <p:spPr bwMode="auto">
          <a:xfrm>
            <a:off x="3154758" y="4730199"/>
            <a:ext cx="641232" cy="50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Rectangle 16"/>
          <p:cNvSpPr>
            <a:spLocks noChangeArrowheads="1"/>
          </p:cNvSpPr>
          <p:nvPr/>
        </p:nvSpPr>
        <p:spPr bwMode="auto">
          <a:xfrm>
            <a:off x="2915816" y="2852936"/>
            <a:ext cx="641232" cy="50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48%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ectangle 16"/>
          <p:cNvSpPr>
            <a:spLocks noChangeArrowheads="1"/>
          </p:cNvSpPr>
          <p:nvPr/>
        </p:nvSpPr>
        <p:spPr bwMode="auto">
          <a:xfrm>
            <a:off x="2339752" y="4509120"/>
            <a:ext cx="792088" cy="50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46,3%</a:t>
            </a: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2123728" y="2780928"/>
            <a:ext cx="641232" cy="50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46%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Rectangle 16"/>
          <p:cNvSpPr>
            <a:spLocks noChangeArrowheads="1"/>
          </p:cNvSpPr>
          <p:nvPr/>
        </p:nvSpPr>
        <p:spPr bwMode="auto">
          <a:xfrm>
            <a:off x="1547664" y="3573016"/>
            <a:ext cx="641232" cy="50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8,9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16"/>
          <p:cNvSpPr>
            <a:spLocks noChangeArrowheads="1"/>
          </p:cNvSpPr>
          <p:nvPr/>
        </p:nvSpPr>
        <p:spPr bwMode="auto">
          <a:xfrm>
            <a:off x="3131840" y="4005064"/>
            <a:ext cx="792088" cy="50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48,9%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ectangle 16"/>
          <p:cNvSpPr>
            <a:spLocks noChangeArrowheads="1"/>
          </p:cNvSpPr>
          <p:nvPr/>
        </p:nvSpPr>
        <p:spPr bwMode="auto">
          <a:xfrm>
            <a:off x="2771800" y="2420888"/>
            <a:ext cx="641232" cy="50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7" name="Rectangle 16"/>
          <p:cNvSpPr>
            <a:spLocks noChangeArrowheads="1"/>
          </p:cNvSpPr>
          <p:nvPr/>
        </p:nvSpPr>
        <p:spPr bwMode="auto">
          <a:xfrm>
            <a:off x="1619672" y="4077072"/>
            <a:ext cx="641232" cy="50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9,49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Rectangle 16"/>
          <p:cNvSpPr>
            <a:spLocks noChangeArrowheads="1"/>
          </p:cNvSpPr>
          <p:nvPr/>
        </p:nvSpPr>
        <p:spPr bwMode="auto">
          <a:xfrm>
            <a:off x="7216563" y="4064637"/>
            <a:ext cx="641232" cy="50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458354597"/>
              </p:ext>
            </p:extLst>
          </p:nvPr>
        </p:nvGraphicFramePr>
        <p:xfrm>
          <a:off x="-108520" y="653714"/>
          <a:ext cx="849694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вал 4"/>
          <p:cNvSpPr/>
          <p:nvPr/>
        </p:nvSpPr>
        <p:spPr>
          <a:xfrm>
            <a:off x="539552" y="3046049"/>
            <a:ext cx="2808312" cy="129117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2000" dirty="0" smtClean="0">
              <a:ln>
                <a:solidFill>
                  <a:schemeClr val="tx1">
                    <a:lumMod val="95000"/>
                  </a:schemeClr>
                </a:solidFill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ru-RU" sz="2000" cap="all" dirty="0" smtClean="0">
                <a:ln>
                  <a:solidFill>
                    <a:schemeClr val="tx1">
                      <a:lumMod val="95000"/>
                    </a:schemeClr>
                  </a:solidFill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</a:t>
            </a:r>
            <a:endParaRPr lang="ru-RU" sz="1400" cap="all" dirty="0" smtClean="0">
              <a:ln>
                <a:solidFill>
                  <a:schemeClr val="tx1">
                    <a:lumMod val="95000"/>
                  </a:schemeClr>
                </a:solidFill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Documents and Settings\Методист\Рабочий стол\Конференция - Для презентации\фото\миш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2780928"/>
            <a:ext cx="654455" cy="812825"/>
          </a:xfrm>
          <a:prstGeom prst="rect">
            <a:avLst/>
          </a:prstGeom>
          <a:noFill/>
        </p:spPr>
      </p:pic>
      <p:pic>
        <p:nvPicPr>
          <p:cNvPr id="7" name="Picture 3" descr="C:\Documents and Settings\Методист\Рабочий стол\Конференция - Для презентации\фото\мишка 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2708920"/>
            <a:ext cx="618017" cy="89976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733256"/>
            <a:ext cx="7772400" cy="762360"/>
          </a:xfrm>
        </p:spPr>
        <p:txBody>
          <a:bodyPr/>
          <a:lstStyle/>
          <a:p>
            <a:pPr lvl="0"/>
            <a:r>
              <a:rPr lang="ru-RU" sz="2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omic Sans MS" pitchFamily="66" charset="0"/>
              </a:rPr>
              <a:t>Литература:</a:t>
            </a:r>
            <a:r>
              <a:rPr lang="ru-RU" sz="4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/>
            </a:r>
            <a:br>
              <a:rPr lang="ru-RU" sz="4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1. </a:t>
            </a:r>
            <a:r>
              <a:rPr lang="ru-RU" sz="18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Алямовская</a:t>
            </a: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В.Г. Ясли – это серьезно.– М.: ЛИНКА-ПРЕСС ,1999.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2. Васильева Н.В. Как вырастить ребенка здоровым и ловким. М., 2003.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3. Голицына Н.С., Шумова И.М. «Воспитание основ здорового образа жизни у малышей» Москва ООО Издательство «Скрипторий 2003», 2007г. 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4. </a:t>
            </a:r>
            <a:r>
              <a:rPr lang="ru-RU" sz="18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Меремьянина</a:t>
            </a: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О.Р. ФГОС. Или все ответы на вопрос «Как планировать образовательную деятельность с детьми?»: методические рекомендации/</a:t>
            </a:r>
            <a:r>
              <a:rPr lang="ru-RU" sz="18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автор-сост</a:t>
            </a: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 О.Р. </a:t>
            </a:r>
            <a:r>
              <a:rPr lang="ru-RU" sz="18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Меремьянина</a:t>
            </a: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 – Барнаул: Концепт, 2015. – 64с.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5. Печора К.Л., Пантюхина Г.В. Дети раннего возраста в дошкольных учреждениях - М.: Владос, 2007, - 176с.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dirty="0">
              <a:solidFill>
                <a:schemeClr val="bg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Picture 2" descr="C:\Documents and Settings\Методист\Рабочий стол\Конференция - Для презентации\фото\мишк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941168"/>
            <a:ext cx="1053551" cy="1308497"/>
          </a:xfrm>
          <a:prstGeom prst="rect">
            <a:avLst/>
          </a:prstGeom>
          <a:noFill/>
        </p:spPr>
      </p:pic>
      <p:pic>
        <p:nvPicPr>
          <p:cNvPr id="5" name="Picture 3" descr="C:\Documents and Settings\Методист\Рабочий стол\Конференция - Для презентации\фото\мишка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725144"/>
            <a:ext cx="936104" cy="1362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207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88840"/>
            <a:ext cx="7772400" cy="762360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Спасибо за внимание!</a:t>
            </a:r>
            <a:endParaRPr lang="ru-RU" sz="4400" dirty="0">
              <a:solidFill>
                <a:schemeClr val="bg2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Picture 2" descr="C:\Documents and Settings\Методист\Рабочий стол\Конференция - Для презентации\фото\мишк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717032"/>
            <a:ext cx="1981200" cy="2460625"/>
          </a:xfrm>
          <a:prstGeom prst="rect">
            <a:avLst/>
          </a:prstGeom>
          <a:noFill/>
        </p:spPr>
      </p:pic>
      <p:pic>
        <p:nvPicPr>
          <p:cNvPr id="5" name="Picture 3" descr="C:\Documents and Settings\Методист\Рабочий стол\Конференция - Для презентации\фото\мишка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356992"/>
            <a:ext cx="1997129" cy="2907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207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>
          <a:xfrm>
            <a:off x="467544" y="1628800"/>
            <a:ext cx="8352928" cy="136815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Arial" pitchFamily="34" charset="0"/>
              </a:rPr>
              <a:t>Цель: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Arial" pitchFamily="34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Сохранение и укрепление здоровья детей раннего возраста посредством развития двигательных способностей детей в режиме дня, обеспечения благополучного психоэмоционального развития и создания благоприятных условий для оздоровления и формирования двигательных навыков и умений.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356992"/>
            <a:ext cx="813690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Задачи: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1. Развивать двигательные способности детей как основу для роста и развития организма ребенка раннего возраста.</a:t>
            </a:r>
            <a:b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2. Формировать потребность в двигательной активности и познании телесных возможностей.</a:t>
            </a:r>
            <a:b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3. Обеспечить благополучие психоэмоционального развития.</a:t>
            </a:r>
            <a:b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4. Создать условия в развивающей предметно-пространственной среде для оздоровления и формирования двигательных умений и навыков в различных видах деятельности.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836712"/>
            <a:ext cx="748883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Ведущая педагогическая идея:</a:t>
            </a:r>
          </a:p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Повышению уровня развития двигательных навыков и снижения детской заболеваемости способствует системный подход в оздоровительно-образовательной деятельности, включающий:</a:t>
            </a:r>
          </a:p>
          <a:p>
            <a:endParaRPr lang="ru-RU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мероприятия по оздоровлению и обогащению двигательного опыта детей в режиме дня, </a:t>
            </a:r>
          </a:p>
          <a:p>
            <a:pPr>
              <a:buFontTx/>
              <a:buChar char="-"/>
            </a:pPr>
            <a:endParaRPr lang="ru-RU" dirty="0" smtClean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обеспечение благополучного психоэмоционального развития,</a:t>
            </a:r>
          </a:p>
          <a:p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создание условий в развивающей предметно-пространственной среде для оздоровления и формирования двигательных навыков и умений.</a:t>
            </a:r>
            <a:endParaRPr lang="ru-RU" dirty="0"/>
          </a:p>
        </p:txBody>
      </p:sp>
      <p:pic>
        <p:nvPicPr>
          <p:cNvPr id="3" name="Picture 2" descr="C:\Documents and Settings\Методист\Рабочий стол\Конференция - Для презентации\фото\мишк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869160"/>
            <a:ext cx="1440160" cy="1788660"/>
          </a:xfrm>
          <a:prstGeom prst="rect">
            <a:avLst/>
          </a:prstGeom>
          <a:noFill/>
        </p:spPr>
      </p:pic>
      <p:pic>
        <p:nvPicPr>
          <p:cNvPr id="4" name="Picture 3" descr="C:\Documents and Settings\Методист\Рабочий стол\Конференция - Для презентации\фото\мишка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764704"/>
            <a:ext cx="1354153" cy="1971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7889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496944" cy="2304256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Система мероприятий по оздоровлению </a:t>
            </a:r>
            <a:b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и обогащению двигательного опыта детей </a:t>
            </a:r>
            <a:b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в режиме дня:</a:t>
            </a:r>
            <a:b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утренняя эмоционально-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стимулирующая гимнастика</a:t>
            </a:r>
            <a:endParaRPr lang="ru-RU" sz="2800" dirty="0"/>
          </a:p>
        </p:txBody>
      </p:sp>
      <p:pic>
        <p:nvPicPr>
          <p:cNvPr id="9218" name="Picture 2" descr="C:\Documents and Settings\Методист\Рабочий стол\Конференция - Для презентации\фото\физ.мин. Епифанцева.jpg"/>
          <p:cNvPicPr>
            <a:picLocks noChangeAspect="1" noChangeArrowheads="1"/>
          </p:cNvPicPr>
          <p:nvPr/>
        </p:nvPicPr>
        <p:blipFill>
          <a:blip r:embed="rId2" cstate="print"/>
          <a:srcRect l="11480"/>
          <a:stretch>
            <a:fillRect/>
          </a:stretch>
        </p:blipFill>
        <p:spPr bwMode="auto">
          <a:xfrm>
            <a:off x="467544" y="2918807"/>
            <a:ext cx="3619618" cy="3696739"/>
          </a:xfrm>
          <a:prstGeom prst="rect">
            <a:avLst/>
          </a:prstGeom>
          <a:noFill/>
        </p:spPr>
      </p:pic>
      <p:pic>
        <p:nvPicPr>
          <p:cNvPr id="9219" name="Picture 3" descr="C:\Documents and Settings\Методист\Рабочий стол\Конференция - Для презентации\фото\гр. раннего возраст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88840"/>
            <a:ext cx="4104456" cy="464342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7772400" cy="1362456"/>
          </a:xfrm>
        </p:spPr>
        <p:txBody>
          <a:bodyPr/>
          <a:lstStyle/>
          <a:p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познавательно-игровая деятельность по формированию элементарных представлений о себе как о человеке, о собственном теле и телесных возможностях, по овладению культурой ухода за телом</a:t>
            </a:r>
            <a:endParaRPr lang="ru-RU" sz="1800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20888"/>
            <a:ext cx="4968552" cy="3704874"/>
          </a:xfrm>
          <a:prstGeom prst="rect">
            <a:avLst/>
          </a:prstGeom>
        </p:spPr>
      </p:pic>
      <p:pic>
        <p:nvPicPr>
          <p:cNvPr id="10243" name="Picture 3" descr="C:\Documents and Settings\Методист\Рабочий стол\Конференция - Для презентации\фото\лечи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060848"/>
            <a:ext cx="3549650" cy="41814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7772400" cy="456080"/>
          </a:xfrm>
        </p:spPr>
        <p:txBody>
          <a:bodyPr/>
          <a:lstStyle/>
          <a:p>
            <a:r>
              <a:rPr lang="ru-RU" sz="18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оздоравливающие</a:t>
            </a:r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 гимнастки и игровые упражнения;</a:t>
            </a:r>
            <a:endParaRPr lang="ru-RU" sz="1800" dirty="0">
              <a:latin typeface="Comic Sans MS" pitchFamily="66" charset="0"/>
            </a:endParaRPr>
          </a:p>
        </p:txBody>
      </p:sp>
      <p:pic>
        <p:nvPicPr>
          <p:cNvPr id="11266" name="Picture 2" descr="C:\Documents and Settings\Методист\Рабочий стол\Конференция - Для презентации\фото\дуют на листочки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412776"/>
            <a:ext cx="2798884" cy="3650364"/>
          </a:xfrm>
          <a:prstGeom prst="rect">
            <a:avLst/>
          </a:prstGeom>
          <a:noFill/>
        </p:spPr>
      </p:pic>
      <p:pic>
        <p:nvPicPr>
          <p:cNvPr id="11267" name="Рисунок 9" descr="lYVWiLSBcq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2107669" cy="37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C:\Documents and Settings\Методист\Рабочий стол\Конференция - Для презентации\фото\массаж мячик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356992"/>
            <a:ext cx="4752528" cy="3307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908720"/>
            <a:ext cx="6264696" cy="432048"/>
          </a:xfrm>
        </p:spPr>
        <p:txBody>
          <a:bodyPr/>
          <a:lstStyle/>
          <a:p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подвижные игры и трудовые поручения на прогулке</a:t>
            </a:r>
            <a:endParaRPr lang="ru-RU" sz="1800" dirty="0">
              <a:latin typeface="Comic Sans MS" pitchFamily="66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836712"/>
            <a:ext cx="2439458" cy="364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Documents and Settings\Методист\Мои документы\ФОТО - все\Неделя здоровья 2\неделя здоровья\прогулка\IMG_152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8750" r="23435" b="-2982"/>
          <a:stretch>
            <a:fillRect/>
          </a:stretch>
        </p:blipFill>
        <p:spPr bwMode="auto">
          <a:xfrm>
            <a:off x="3491880" y="3356992"/>
            <a:ext cx="3558495" cy="3284984"/>
          </a:xfrm>
          <a:prstGeom prst="rect">
            <a:avLst/>
          </a:prstGeom>
          <a:noFill/>
        </p:spPr>
      </p:pic>
      <p:pic>
        <p:nvPicPr>
          <p:cNvPr id="9" name="Picture 3" descr="C:\Documents and Settings\Методист\Мои документы\ФОТО - все\Уголки ДОУ\S7300521.jpg"/>
          <p:cNvPicPr>
            <a:picLocks noChangeAspect="1" noChangeArrowheads="1"/>
          </p:cNvPicPr>
          <p:nvPr/>
        </p:nvPicPr>
        <p:blipFill>
          <a:blip r:embed="rId4" cstate="print"/>
          <a:srcRect l="2968" t="10055" r="10374" b="2326"/>
          <a:stretch>
            <a:fillRect/>
          </a:stretch>
        </p:blipFill>
        <p:spPr bwMode="auto">
          <a:xfrm>
            <a:off x="107504" y="1556792"/>
            <a:ext cx="3168352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352928" cy="504056"/>
          </a:xfrm>
        </p:spPr>
        <p:txBody>
          <a:bodyPr/>
          <a:lstStyle/>
          <a:p>
            <a: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  <a:t>оздоровительно-игровые комплексы упражнений после дневного сна </a:t>
            </a:r>
            <a:br>
              <a:rPr lang="ru-RU" sz="18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omic Sans MS" pitchFamily="66" charset="0"/>
              </a:rPr>
            </a:br>
            <a:endParaRPr lang="ru-RU" sz="1800" dirty="0">
              <a:latin typeface="Comic Sans MS" pitchFamily="66" charset="0"/>
            </a:endParaRPr>
          </a:p>
        </p:txBody>
      </p:sp>
      <p:pic>
        <p:nvPicPr>
          <p:cNvPr id="12290" name="Picture 2" descr="C:\Documents and Settings\Методист\Рабочий стол\Конференция - Для презентации\фото\гимнастика в кроватка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628800"/>
            <a:ext cx="3525391" cy="4086475"/>
          </a:xfrm>
          <a:prstGeom prst="rect">
            <a:avLst/>
          </a:prstGeom>
          <a:noFill/>
        </p:spPr>
      </p:pic>
      <p:pic>
        <p:nvPicPr>
          <p:cNvPr id="6" name="Picture 3" descr="C:\Documents and Settings\Методист\Рабочий стол\Конференция - Для презентации\фото\гимнастика в кроват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3470800" cy="4137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4203</TotalTime>
  <Words>283</Words>
  <Application>Microsoft Office PowerPoint</Application>
  <PresentationFormat>Экран (4:3)</PresentationFormat>
  <Paragraphs>68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Муниципальное бюджетное дошкольное образовательное учреждение «Детский сад №92»  общеразвивающего вида</vt:lpstr>
      <vt:lpstr>Слайд 2</vt:lpstr>
      <vt:lpstr>Слайд 3</vt:lpstr>
      <vt:lpstr>Слайд 4</vt:lpstr>
      <vt:lpstr>Система мероприятий по оздоровлению  и обогащению двигательного опыта детей  в режиме дня: утренняя эмоционально- стимулирующая гимнастика</vt:lpstr>
      <vt:lpstr>познавательно-игровая деятельность по формированию элементарных представлений о себе как о человеке, о собственном теле и телесных возможностях, по овладению культурой ухода за телом</vt:lpstr>
      <vt:lpstr>оздоравливающие гимнастки и игровые упражнения;</vt:lpstr>
      <vt:lpstr>подвижные игры и трудовые поручения на прогулке</vt:lpstr>
      <vt:lpstr>оздоровительно-игровые комплексы упражнений после дневного сна  </vt:lpstr>
      <vt:lpstr>элементарные закаливающие процедуры  </vt:lpstr>
      <vt:lpstr>организованная игровая деятельность детей по развитию движений в РППС</vt:lpstr>
      <vt:lpstr>Слайд 12</vt:lpstr>
      <vt:lpstr>Слайд 13</vt:lpstr>
      <vt:lpstr>двигательная деятельность детей по самостоятельному выбору.</vt:lpstr>
      <vt:lpstr>Условия для благополучного психоэмоционального развития:   Деятельность, организуемая с детьми раннего возраста в комнате сенсорного развития и психологической разгрузки направлена   - на улучшение эмоционального состояния воспитанников;  - снижение тревожности и агрессивности;  - снятие мышечного и психоэмоционального напряжения;  - создание чувства безопасности и защищенности;  - активизацию мозговой деятельности и развитие познавательных процессов детей.  </vt:lpstr>
      <vt:lpstr>Сенсорная зона</vt:lpstr>
      <vt:lpstr>Слайд 17</vt:lpstr>
      <vt:lpstr>   световой планшет для рисования песком</vt:lpstr>
      <vt:lpstr>             Зона релаксации  интерактивный сухой  бассейн    </vt:lpstr>
      <vt:lpstr>водопад фибероптических волокон,  светильник «Ночное небо»,  </vt:lpstr>
      <vt:lpstr>сухой душ </vt:lpstr>
      <vt:lpstr>воздушно-пузырьковая колонна с рыбками,  разнообразные волшебные предметы, мягкие модули, кресло-груша и диван-трансформер  </vt:lpstr>
      <vt:lpstr>Центр двигательной активности</vt:lpstr>
      <vt:lpstr>Сенсомоторный центр, центр игры с песком, водой и природными материалами</vt:lpstr>
      <vt:lpstr>Результаты мониторинга воспитательно-оздоровительной деятельности  с детьми раннего возраста</vt:lpstr>
      <vt:lpstr>Слайд 26</vt:lpstr>
      <vt:lpstr>Литература: 1. Алямовская В.Г. Ясли – это серьезно.– М.: ЛИНКА-ПРЕСС ,1999. 2. Васильева Н.В. Как вырастить ребенка здоровым и ловким. М., 2003. 3. Голицына Н.С., Шумова И.М. «Воспитание основ здорового образа жизни у малышей» Москва ООО Издательство «Скрипторий 2003», 2007г.  4. Меремьянина О.Р. ФГОС. Или все ответы на вопрос «Как планировать образовательную деятельность с детьми?»: методические рекомендации/автор-сост. О.Р. Меремьянина. – Барнаул: Концепт, 2015. – 64с. 5. Печора К.Л., Пантюхина Г.В. Дети раннего возраста в дошкольных учреждениях - М.: Владос, 2007, - 176с.    </vt:lpstr>
      <vt:lpstr>Спасибо за внимание!</vt:lpstr>
    </vt:vector>
  </TitlesOfParts>
  <Company>ljv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jlz</dc:creator>
  <cp:lastModifiedBy>Методист</cp:lastModifiedBy>
  <cp:revision>353</cp:revision>
  <dcterms:created xsi:type="dcterms:W3CDTF">2011-04-14T06:21:20Z</dcterms:created>
  <dcterms:modified xsi:type="dcterms:W3CDTF">2019-09-27T12:29:25Z</dcterms:modified>
</cp:coreProperties>
</file>