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1" r:id="rId3"/>
    <p:sldId id="261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82" r:id="rId15"/>
    <p:sldId id="257" r:id="rId16"/>
    <p:sldId id="272" r:id="rId17"/>
    <p:sldId id="273" r:id="rId18"/>
    <p:sldId id="274" r:id="rId19"/>
    <p:sldId id="275" r:id="rId20"/>
    <p:sldId id="276" r:id="rId21"/>
    <p:sldId id="280" r:id="rId22"/>
    <p:sldId id="258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06BA"/>
    <a:srgbClr val="081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9205" autoAdjust="0"/>
  </p:normalViewPr>
  <p:slideViewPr>
    <p:cSldViewPr snapToGrid="0">
      <p:cViewPr>
        <p:scale>
          <a:sx n="80" d="100"/>
          <a:sy n="80" d="100"/>
        </p:scale>
        <p:origin x="-11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2ECE8-62DC-42FF-A65A-57295623BF89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32FA0-E7F5-4F6C-8293-470533DD9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76E7D-BFF4-4EDE-A469-F9025C846FCB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FE39E-74FE-4FF3-86FA-7C58DD34C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6D3A3-369E-4AE5-9F78-337A23C6E454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82CEF-D415-4B3C-8423-2C59F4D88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A02C5-2A0E-470F-819E-105FB4C43FD9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19A-BDB0-4BBE-B2CA-3B0C6789F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971FD-EA38-42D6-96D8-753AB000615A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760E0-5A6B-4A96-872F-7E5FC895F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F3F62-A2EC-4EDC-8D75-AD3F18B59F40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9F08E-F5A0-42A8-9893-57E147D80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61775-D00C-4C63-8E07-B92FF3CB8903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BDD7A-DC0C-4EA0-896A-1EEA63864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1AA6-80E6-4094-96B2-066ED1FC9196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E4C87-3135-4E97-B31C-9C43D0C98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AA4C2-13C1-4D75-ADC7-E2709A512F27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D3DE2-4319-4E5F-B9F7-FB9359540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80097-E5C4-4A5D-A944-EE631613F954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1F584-AE46-4161-A7B6-B6E2518AD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E4A92-289A-4DAA-8937-5803B07A3897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4C21C-04F0-41D5-8D2D-33BE629EB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1BA69F-85CA-4D48-B7FC-F254C6003A6E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0025E7-8A02-48AB-8FC9-8121176A8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96;&#1082;&#1086;&#1083;&#1072;\Desktop\&#1042;&#1085;&#1077;&#1082;&#1083;&#1072;&#1089;&#1089;&#1085;&#1086;&#1077;%20&#1084;&#1077;&#1088;&#1086;&#1087;&#1088;&#1080;&#1103;&#1090;&#1080;&#1077;%20&#1087;&#1086;%20&#1090;&#1074;&#1086;&#1088;&#1095;&#1077;&#1089;&#1090;&#1074;&#1091;%20&#1058;&#1091;&#1088;&#1075;&#1077;&#1085;&#1077;&#1074;&#1072;\&#1087;&#1088;&#1077;&#1079;&#1077;&#1085;&#1090;&#1072;&#1094;&#1080;&#1103;\utro_tumannoe_romans_-_nadezhda_krutova-shestak_(zaycev.net).mp3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96;&#1082;&#1086;&#1083;&#1072;\Desktop\&#1042;&#1085;&#1077;&#1082;&#1083;&#1072;&#1089;&#1089;&#1085;&#1086;&#1077;%20&#1084;&#1077;&#1088;&#1086;&#1087;&#1088;&#1080;&#1103;&#1090;&#1080;&#1077;%20&#1087;&#1086;%20&#1090;&#1074;&#1086;&#1088;&#1095;&#1077;&#1089;&#1090;&#1074;&#1091;%20&#1058;&#1091;&#1088;&#1075;&#1077;&#1085;&#1077;&#1074;&#1072;\&#1087;&#1088;&#1077;&#1079;&#1077;&#1085;&#1090;&#1072;&#1094;&#1080;&#1103;\071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96;&#1082;&#1086;&#1083;&#1072;\Desktop\&#1042;&#1085;&#1077;&#1082;&#1083;&#1072;&#1089;&#1089;&#1085;&#1086;&#1077;%20&#1084;&#1077;&#1088;&#1086;&#1087;&#1088;&#1080;&#1103;&#1090;&#1080;&#1077;%20&#1087;&#1086;%20&#1090;&#1074;&#1086;&#1088;&#1095;&#1077;&#1089;&#1090;&#1074;&#1091;%20&#1058;&#1091;&#1088;&#1075;&#1077;&#1085;&#1077;&#1074;&#1072;\&#1087;&#1088;&#1077;&#1079;&#1077;&#1085;&#1090;&#1072;&#1094;&#1080;&#1103;\shopen_-_noktiurn_20.mp3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http://www.027art.com/art/UploadFiles_8975/201107/2011072906521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рямоугольник 3"/>
          <p:cNvSpPr>
            <a:spLocks noChangeArrowheads="1"/>
          </p:cNvSpPr>
          <p:nvPr/>
        </p:nvSpPr>
        <p:spPr bwMode="auto">
          <a:xfrm>
            <a:off x="371475" y="390525"/>
            <a:ext cx="8591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0"/>
            <a:ext cx="8218487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ctr" eaLnBrk="1" hangingPunct="1">
              <a:lnSpc>
                <a:spcPct val="90000"/>
              </a:lnSpc>
              <a:spcBef>
                <a:spcPts val="1000"/>
              </a:spcBef>
            </a:pPr>
            <a:endParaRPr lang="ru-RU" sz="2800" b="1" i="1" dirty="0">
              <a:solidFill>
                <a:srgbClr val="FF6600"/>
              </a:solidFill>
              <a:latin typeface="Monotype Corsiva" pitchFamily="66" charset="0"/>
            </a:endParaRPr>
          </a:p>
          <a:p>
            <a:pPr marL="228600" indent="-228600" algn="ctr" eaLnBrk="1" hangingPunct="1">
              <a:lnSpc>
                <a:spcPct val="90000"/>
              </a:lnSpc>
              <a:spcBef>
                <a:spcPts val="1000"/>
              </a:spcBef>
            </a:pPr>
            <a:endParaRPr lang="ru-RU" sz="2800" b="1" i="1" dirty="0">
              <a:solidFill>
                <a:srgbClr val="FF6600"/>
              </a:solidFill>
              <a:latin typeface="Monotype Corsiva" pitchFamily="66" charset="0"/>
            </a:endParaRPr>
          </a:p>
          <a:p>
            <a:pPr marL="228600" indent="-228600" algn="ctr" eaLnBrk="1" hangingPunct="1">
              <a:lnSpc>
                <a:spcPct val="90000"/>
              </a:lnSpc>
              <a:spcBef>
                <a:spcPts val="1000"/>
              </a:spcBef>
            </a:pPr>
            <a:endParaRPr lang="ru-RU" sz="2800" b="1" i="1" dirty="0">
              <a:solidFill>
                <a:srgbClr val="FF6600"/>
              </a:solidFill>
              <a:latin typeface="Monotype Corsiva" pitchFamily="66" charset="0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endParaRPr lang="ru-RU" sz="2800" b="1" i="1" dirty="0">
              <a:solidFill>
                <a:srgbClr val="FF6600"/>
              </a:solidFill>
              <a:latin typeface="Monotype Corsiva" pitchFamily="66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799" y="1376625"/>
            <a:ext cx="8196943" cy="2223826"/>
          </a:xfrm>
        </p:spPr>
        <p:txBody>
          <a:bodyPr/>
          <a:lstStyle/>
          <a:p>
            <a:r>
              <a:rPr lang="ru-RU" sz="6000" b="1" i="1" dirty="0" smtClean="0">
                <a:solidFill>
                  <a:srgbClr val="081DB8"/>
                </a:solidFill>
                <a:latin typeface="Times New Roman" pitchFamily="18" charset="0"/>
                <a:cs typeface="Times New Roman" pitchFamily="18" charset="0"/>
              </a:rPr>
              <a:t>Великий мастер</a:t>
            </a:r>
            <a:br>
              <a:rPr lang="ru-RU" sz="6000" b="1" i="1" dirty="0" smtClean="0">
                <a:solidFill>
                  <a:srgbClr val="081D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081DB8"/>
                </a:solidFill>
                <a:latin typeface="Times New Roman" pitchFamily="18" charset="0"/>
                <a:cs typeface="Times New Roman" pitchFamily="18" charset="0"/>
              </a:rPr>
              <a:t> слова</a:t>
            </a:r>
            <a:endParaRPr lang="ru-RU" sz="6000" b="1" i="1" dirty="0">
              <a:solidFill>
                <a:srgbClr val="081DB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02144" y="5684517"/>
            <a:ext cx="4310744" cy="836862"/>
          </a:xfrm>
        </p:spPr>
        <p:txBody>
          <a:bodyPr/>
          <a:lstStyle/>
          <a:p>
            <a:r>
              <a:rPr lang="ru-RU" sz="1800" dirty="0" smtClean="0">
                <a:solidFill>
                  <a:srgbClr val="2806BA"/>
                </a:solidFill>
              </a:rPr>
              <a:t>Учитель русского языка и литературы </a:t>
            </a:r>
            <a:endParaRPr lang="ru-RU" sz="1800" dirty="0">
              <a:solidFill>
                <a:srgbClr val="2806BA"/>
              </a:solidFill>
            </a:endParaRPr>
          </a:p>
          <a:p>
            <a:r>
              <a:rPr lang="ru-RU" sz="1800" dirty="0" err="1" smtClean="0">
                <a:solidFill>
                  <a:srgbClr val="2806BA"/>
                </a:solidFill>
              </a:rPr>
              <a:t>Гамзалаалиева</a:t>
            </a:r>
            <a:r>
              <a:rPr lang="ru-RU" sz="1800" dirty="0" smtClean="0">
                <a:solidFill>
                  <a:srgbClr val="2806BA"/>
                </a:solidFill>
              </a:rPr>
              <a:t> </a:t>
            </a:r>
            <a:r>
              <a:rPr lang="ru-RU" sz="1800" dirty="0" err="1" smtClean="0">
                <a:solidFill>
                  <a:srgbClr val="2806BA"/>
                </a:solidFill>
              </a:rPr>
              <a:t>Аматулла</a:t>
            </a:r>
            <a:r>
              <a:rPr lang="ru-RU" sz="1800" dirty="0" smtClean="0">
                <a:solidFill>
                  <a:srgbClr val="2806BA"/>
                </a:solidFill>
              </a:rPr>
              <a:t> </a:t>
            </a:r>
            <a:r>
              <a:rPr lang="ru-RU" sz="1800" dirty="0" err="1" smtClean="0">
                <a:solidFill>
                  <a:srgbClr val="2806BA"/>
                </a:solidFill>
              </a:rPr>
              <a:t>Абдуллаевна</a:t>
            </a:r>
            <a:endParaRPr lang="ru-RU" sz="1800" dirty="0" smtClean="0">
              <a:solidFill>
                <a:srgbClr val="2806B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9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Dark_room____by_Rhunyc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>
          <a:xfrm>
            <a:off x="0" y="0"/>
            <a:ext cx="9405257" cy="6364288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/>
            <a:lightRig rig="balanced" dir="t"/>
          </a:scene3d>
          <a:sp3d prstMaterial="plastic"/>
        </p:spPr>
      </p:pic>
      <p:sp>
        <p:nvSpPr>
          <p:cNvPr id="11267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5843588"/>
            <a:ext cx="91440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в комнате всё темней да темней...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 descr="пианино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0" y="5626100"/>
            <a:ext cx="8975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…и ланнеровский вальс не может заглушить воркотню патриархального самовара…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0" y="6122988"/>
            <a:ext cx="99901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Свеча меркнет и гаснет...</a:t>
            </a:r>
          </a:p>
        </p:txBody>
      </p:sp>
      <p:pic>
        <p:nvPicPr>
          <p:cNvPr id="12291" name="Picture 5" descr="http://cs10537.userapi.com/u58415042/144194660/z_5342af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0" y="607536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хороши, как свежи были розы…</a:t>
            </a:r>
          </a:p>
        </p:txBody>
      </p:sp>
      <p:pic>
        <p:nvPicPr>
          <p:cNvPr id="13315" name="Picture 5" descr="http://shkolazhizni.ru/img/content/i111/111351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31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886700" cy="1047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solidFill>
                  <a:srgbClr val="FF0000"/>
                </a:solidFill>
                <a:latin typeface="Arial Black" pitchFamily="34" charset="0"/>
              </a:rPr>
              <a:t>            Работа в группах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4339" name="Объект 2"/>
          <p:cNvSpPr>
            <a:spLocks noGrp="1"/>
          </p:cNvSpPr>
          <p:nvPr>
            <p:ph idx="4294967295"/>
          </p:nvPr>
        </p:nvSpPr>
        <p:spPr>
          <a:xfrm>
            <a:off x="492125" y="542925"/>
            <a:ext cx="8651875" cy="56340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smtClean="0">
                <a:solidFill>
                  <a:srgbClr val="FF0000"/>
                </a:solidFill>
                <a:latin typeface="Arial Black" pitchFamily="34" charset="0"/>
              </a:rPr>
              <a:t>Задание для 1 –ой группы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Arial Black" pitchFamily="34" charset="0"/>
              </a:rPr>
              <a:t>    </a:t>
            </a:r>
            <a:r>
              <a:rPr lang="ru-RU" sz="2000" smtClean="0">
                <a:latin typeface="Arial Black" pitchFamily="34" charset="0"/>
              </a:rPr>
              <a:t>В какой период жизни И.С.Тургенева  были написаны «Стихотворения в прозе»?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solidFill>
                  <a:srgbClr val="FF0000"/>
                </a:solidFill>
                <a:latin typeface="Arial Black" pitchFamily="34" charset="0"/>
              </a:rPr>
              <a:t>Задание  для 2-ой группы</a:t>
            </a:r>
          </a:p>
          <a:p>
            <a:pPr eaLnBrk="1" hangingPunct="1">
              <a:buFont typeface="Arial" charset="0"/>
              <a:buNone/>
            </a:pPr>
            <a:r>
              <a:rPr lang="ru-RU" sz="1800" b="1" smtClean="0">
                <a:latin typeface="Arial Black" pitchFamily="34" charset="0"/>
              </a:rPr>
              <a:t> </a:t>
            </a:r>
            <a:r>
              <a:rPr lang="ru-RU" sz="1800" smtClean="0">
                <a:latin typeface="Arial Black" pitchFamily="34" charset="0"/>
              </a:rPr>
              <a:t>    </a:t>
            </a:r>
            <a:r>
              <a:rPr lang="ru-RU" sz="2000" smtClean="0">
                <a:latin typeface="Arial Black" pitchFamily="34" charset="0"/>
              </a:rPr>
              <a:t>Где и когда были впервые опубликованы «Стихотворения в прозе»?</a:t>
            </a:r>
            <a:endParaRPr lang="ru-RU" sz="1800" smtClean="0">
              <a:latin typeface="Arial Black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solidFill>
                  <a:srgbClr val="FF0000"/>
                </a:solidFill>
                <a:latin typeface="Arial Black" pitchFamily="34" charset="0"/>
              </a:rPr>
              <a:t>Задание для 3-ей группы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Arial Black" pitchFamily="34" charset="0"/>
              </a:rPr>
              <a:t>  </a:t>
            </a:r>
            <a:r>
              <a:rPr lang="ru-RU" sz="2000" smtClean="0">
                <a:latin typeface="Arial Black" pitchFamily="34" charset="0"/>
              </a:rPr>
              <a:t>  Как назвал этот цикл произведений Тургенев? Кто и как переименовал их?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solidFill>
                  <a:srgbClr val="FF0000"/>
                </a:solidFill>
                <a:latin typeface="Arial Black" pitchFamily="34" charset="0"/>
              </a:rPr>
              <a:t>Задание для 4-ой группы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/>
              <a:t> </a:t>
            </a:r>
            <a:r>
              <a:rPr lang="ru-RU" sz="2000" smtClean="0"/>
              <a:t>   </a:t>
            </a:r>
            <a:r>
              <a:rPr lang="ru-RU" sz="2000" smtClean="0">
                <a:latin typeface="Arial Black" pitchFamily="34" charset="0"/>
              </a:rPr>
              <a:t>Круг тем, затронутых в «стихотворениях в прозе» и жанры, в которых они написаны?</a:t>
            </a:r>
            <a:endParaRPr lang="ru-RU" sz="2400" smtClean="0">
              <a:latin typeface="Arial Black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solidFill>
                  <a:srgbClr val="FF0000"/>
                </a:solidFill>
                <a:latin typeface="Arial Black" pitchFamily="34" charset="0"/>
              </a:rPr>
              <a:t>Задание  для 5-ой группы</a:t>
            </a:r>
            <a:endParaRPr lang="ru-RU" sz="2000" smtClean="0">
              <a:solidFill>
                <a:srgbClr val="FF0000"/>
              </a:solidFill>
              <a:latin typeface="Arial Black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solidFill>
                  <a:srgbClr val="FF0000"/>
                </a:solidFill>
              </a:rPr>
              <a:t>     </a:t>
            </a:r>
            <a:r>
              <a:rPr lang="ru-RU" sz="2000" smtClean="0">
                <a:latin typeface="Arial Black" pitchFamily="34" charset="0"/>
              </a:rPr>
              <a:t>Определите  специфические черты, присущие  «стихотворениям в прозе».</a:t>
            </a:r>
            <a:endParaRPr lang="ru-RU" sz="2400" smtClean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turgenev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692187" y="0"/>
            <a:ext cx="4646746" cy="5256213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softEdge rad="317500"/>
          </a:effectLst>
        </p:spPr>
      </p:pic>
      <p:pic>
        <p:nvPicPr>
          <p:cNvPr id="3" name="Picture 10" descr="les-frene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26892" y="2457076"/>
            <a:ext cx="5572132" cy="4400924"/>
          </a:xfrm>
          <a:prstGeom prst="rect">
            <a:avLst/>
          </a:prstGeom>
          <a:ln>
            <a:solidFill>
              <a:srgbClr val="000066"/>
            </a:solidFill>
          </a:ln>
          <a:effectLst>
            <a:softEdge rad="317500"/>
          </a:effectLst>
        </p:spPr>
      </p:pic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5064125" y="4954588"/>
            <a:ext cx="370840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 И.С.Тургенева 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Буживале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tasyul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76708" y="0"/>
            <a:ext cx="4867292" cy="6403978"/>
          </a:xfrm>
          <a:prstGeom prst="rect">
            <a:avLst/>
          </a:prstGeom>
          <a:noFill/>
          <a:ln>
            <a:solidFill>
              <a:schemeClr val="bg2"/>
            </a:solidFill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Овал 4"/>
          <p:cNvSpPr/>
          <p:nvPr/>
        </p:nvSpPr>
        <p:spPr>
          <a:xfrm>
            <a:off x="150813" y="261938"/>
            <a:ext cx="4068762" cy="25717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250825" y="823913"/>
            <a:ext cx="39084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b="1" i="1">
                <a:solidFill>
                  <a:srgbClr val="FF0000"/>
                </a:solidFill>
                <a:latin typeface="Times New Roman" pitchFamily="18" charset="0"/>
              </a:rPr>
              <a:t>Стасюлевич</a:t>
            </a:r>
          </a:p>
          <a:p>
            <a:pPr algn="ctr" eaLnBrk="1" hangingPunct="1"/>
            <a:r>
              <a:rPr lang="ru-RU" b="1" i="1">
                <a:solidFill>
                  <a:srgbClr val="FF0000"/>
                </a:solidFill>
                <a:latin typeface="Times New Roman" pitchFamily="18" charset="0"/>
              </a:rPr>
              <a:t>Михаил Максимович</a:t>
            </a:r>
          </a:p>
          <a:p>
            <a:pPr algn="ctr" eaLnBrk="1" hangingPunct="1"/>
            <a:r>
              <a:rPr lang="ru-RU" b="1" i="1">
                <a:solidFill>
                  <a:srgbClr val="FF0000"/>
                </a:solidFill>
                <a:latin typeface="Times New Roman" pitchFamily="18" charset="0"/>
              </a:rPr>
              <a:t>(1826-1911),</a:t>
            </a:r>
          </a:p>
          <a:p>
            <a:pPr algn="ctr" eaLnBrk="1" hangingPunct="1"/>
            <a:r>
              <a:rPr lang="ru-RU" b="1" i="1">
                <a:solidFill>
                  <a:srgbClr val="FF0000"/>
                </a:solidFill>
                <a:latin typeface="Times New Roman" pitchFamily="18" charset="0"/>
              </a:rPr>
              <a:t>Основатель и редактор журнала «Вестник Европы»</a:t>
            </a:r>
          </a:p>
        </p:txBody>
      </p:sp>
      <p:pic>
        <p:nvPicPr>
          <p:cNvPr id="6" name="Содержимое 7" descr="kust.jp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151346">
            <a:off x="2087550" y="2505651"/>
            <a:ext cx="2000264" cy="31766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1613" y="1547813"/>
            <a:ext cx="5305425" cy="41798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Posthuma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</a:rPr>
              <a:t>(«Посмертное»)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ru-RU" sz="28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en-US" sz="2800" b="1" dirty="0" err="1">
                <a:solidFill>
                  <a:schemeClr val="tx1"/>
                </a:solidFill>
                <a:latin typeface="Book Antiqua" pitchFamily="18" charset="0"/>
              </a:rPr>
              <a:t>Senilia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</a:rPr>
              <a:t>»</a:t>
            </a:r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</a:rPr>
              <a:t>(«Старческое»)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ru-RU" sz="28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</a:rPr>
              <a:t>«Стихотворения в прозе»</a:t>
            </a:r>
          </a:p>
        </p:txBody>
      </p:sp>
      <p:pic>
        <p:nvPicPr>
          <p:cNvPr id="2" name="Picture 4" descr="2678_3731_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9031" y="1627351"/>
            <a:ext cx="2928958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412" name="Прямоугольник 2"/>
          <p:cNvSpPr>
            <a:spLocks noChangeArrowheads="1"/>
          </p:cNvSpPr>
          <p:nvPr/>
        </p:nvSpPr>
        <p:spPr bwMode="auto">
          <a:xfrm>
            <a:off x="171450" y="1838325"/>
            <a:ext cx="52546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4388" y="130175"/>
            <a:ext cx="7677150" cy="6635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Название сборника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643188" y="3114675"/>
            <a:ext cx="401637" cy="371475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654300" y="4211638"/>
            <a:ext cx="401638" cy="371475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>
          <a:xfrm>
            <a:off x="130175" y="365125"/>
            <a:ext cx="8385175" cy="13255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28650" y="1789113"/>
            <a:ext cx="3886200" cy="43878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Сатира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Легенда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Диалог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Элегия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Монолог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Видение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Послание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Некролог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22288" y="522288"/>
            <a:ext cx="8120062" cy="10255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Жанровые разновидности </a:t>
            </a:r>
          </a:p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стихотворений в прозе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http://www.027art.com/art/UploadFiles_8975/201107/2011072906521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92369" y="401935"/>
            <a:ext cx="8219552" cy="5107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sz="3200" b="1" i="1" dirty="0" smtClean="0">
                <a:solidFill>
                  <a:srgbClr val="2806BA"/>
                </a:solidFill>
                <a:latin typeface="Times New Roman" pitchFamily="18" charset="0"/>
                <a:cs typeface="Times New Roman" pitchFamily="18" charset="0"/>
              </a:rPr>
              <a:t>Утро туманное, утро седое,</a:t>
            </a:r>
          </a:p>
          <a:p>
            <a:pPr marL="228600" indent="-22860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sz="3200" b="1" i="1" dirty="0" smtClean="0">
                <a:solidFill>
                  <a:srgbClr val="2806BA"/>
                </a:solidFill>
                <a:latin typeface="Times New Roman" pitchFamily="18" charset="0"/>
                <a:cs typeface="Times New Roman" pitchFamily="18" charset="0"/>
              </a:rPr>
              <a:t>Нивы печальные, снегом покрытые,</a:t>
            </a:r>
          </a:p>
          <a:p>
            <a:pPr marL="228600" indent="-22860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sz="3200" b="1" i="1" dirty="0" smtClean="0">
                <a:solidFill>
                  <a:srgbClr val="2806BA"/>
                </a:solidFill>
                <a:latin typeface="Times New Roman" pitchFamily="18" charset="0"/>
                <a:cs typeface="Times New Roman" pitchFamily="18" charset="0"/>
              </a:rPr>
              <a:t>Нехотя вспомнишь и время былое,</a:t>
            </a:r>
          </a:p>
          <a:p>
            <a:pPr marL="228600" indent="-22860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sz="3200" b="1" i="1" dirty="0" smtClean="0">
                <a:solidFill>
                  <a:srgbClr val="2806BA"/>
                </a:solidFill>
                <a:latin typeface="Times New Roman" pitchFamily="18" charset="0"/>
                <a:cs typeface="Times New Roman" pitchFamily="18" charset="0"/>
              </a:rPr>
              <a:t>Вспомнишь и лица, давно позабытые.</a:t>
            </a:r>
          </a:p>
          <a:p>
            <a:pPr marL="228600" indent="-228600" algn="ctr" eaLnBrk="1" hangingPunct="1">
              <a:lnSpc>
                <a:spcPct val="90000"/>
              </a:lnSpc>
              <a:spcBef>
                <a:spcPts val="1000"/>
              </a:spcBef>
            </a:pPr>
            <a:endParaRPr lang="ru-RU" sz="3200" b="1" i="1" dirty="0" smtClean="0">
              <a:solidFill>
                <a:srgbClr val="2806BA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sz="3200" b="1" i="1" dirty="0" smtClean="0">
                <a:solidFill>
                  <a:srgbClr val="2806BA"/>
                </a:solidFill>
                <a:latin typeface="Times New Roman" pitchFamily="18" charset="0"/>
                <a:cs typeface="Times New Roman" pitchFamily="18" charset="0"/>
              </a:rPr>
              <a:t>Вспомнишь обильные страстные речи,</a:t>
            </a:r>
          </a:p>
          <a:p>
            <a:pPr marL="228600" indent="-22860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sz="3200" b="1" i="1" dirty="0" smtClean="0">
                <a:solidFill>
                  <a:srgbClr val="2806BA"/>
                </a:solidFill>
                <a:latin typeface="Times New Roman" pitchFamily="18" charset="0"/>
                <a:cs typeface="Times New Roman" pitchFamily="18" charset="0"/>
              </a:rPr>
              <a:t>Взгляды, так нежно, так жадно ловимые,</a:t>
            </a:r>
          </a:p>
          <a:p>
            <a:pPr marL="228600" indent="-22860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sz="3200" b="1" i="1" dirty="0" smtClean="0">
                <a:solidFill>
                  <a:srgbClr val="2806BA"/>
                </a:solidFill>
                <a:latin typeface="Times New Roman" pitchFamily="18" charset="0"/>
                <a:cs typeface="Times New Roman" pitchFamily="18" charset="0"/>
              </a:rPr>
              <a:t>Первая встреча, последняя встреча,</a:t>
            </a:r>
          </a:p>
          <a:p>
            <a:pPr marL="228600" indent="-22860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sz="3200" b="1" i="1" dirty="0" smtClean="0">
                <a:solidFill>
                  <a:srgbClr val="2806BA"/>
                </a:solidFill>
                <a:latin typeface="Times New Roman" pitchFamily="18" charset="0"/>
                <a:cs typeface="Times New Roman" pitchFamily="18" charset="0"/>
              </a:rPr>
              <a:t>Тихого голоса звуки любимые.</a:t>
            </a:r>
            <a:endParaRPr lang="ru-RU" sz="3200" b="1" i="1" dirty="0">
              <a:solidFill>
                <a:srgbClr val="28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utro_tumannoe_romans_-_nadezhda_krutova-shestak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28910" y="6271027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1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944563" y="2070100"/>
            <a:ext cx="7456487" cy="30146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2338388"/>
            <a:ext cx="91440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небольшой объем;</a:t>
            </a:r>
            <a:endParaRPr lang="ru-RU" sz="1600" b="1">
              <a:solidFill>
                <a:srgbClr val="C55A1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- повышенная эмоциональность стиля;</a:t>
            </a:r>
            <a:endParaRPr lang="ru-RU" sz="1600" b="1">
              <a:solidFill>
                <a:srgbClr val="C55A1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- образность;</a:t>
            </a:r>
            <a:endParaRPr lang="ru-RU" sz="1600" b="1">
              <a:solidFill>
                <a:srgbClr val="C55A1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- прозаический ритм;</a:t>
            </a:r>
            <a:endParaRPr lang="ru-RU" sz="1600" b="1">
              <a:solidFill>
                <a:srgbClr val="C55A1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- отсутствие рифмы</a:t>
            </a:r>
            <a:r>
              <a:rPr lang="ru-RU" sz="1400">
                <a:cs typeface="Times New Roman" pitchFamily="18" charset="0"/>
              </a:rPr>
              <a:t>.</a:t>
            </a: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76338" y="512763"/>
            <a:ext cx="7254875" cy="854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Признаки стихотворения в прозе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240" y="582805"/>
            <a:ext cx="788795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Стихотворение в прозе</a:t>
            </a:r>
            <a:r>
              <a:rPr lang="ru-RU" sz="4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4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лирическое произведение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4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прозаической форме.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3442" y="3768134"/>
            <a:ext cx="5546689" cy="257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http://gl00.weburg.net/00/persons/32/158072/big/494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7100" y="266700"/>
            <a:ext cx="20669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4" descr="хорь и калины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0" y="371475"/>
            <a:ext cx="27019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3" descr="бежин лу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3125" y="342900"/>
            <a:ext cx="29051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-330200" y="3073400"/>
            <a:ext cx="9359900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ПЯ</a:t>
            </a:r>
            <a:r>
              <a:rPr lang="ru-RU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Т</a:t>
            </a:r>
            <a:r>
              <a:rPr lang="ru-RU">
                <a:latin typeface="Arial Black" pitchFamily="34" charset="0"/>
                <a:ea typeface="Calibri" pitchFamily="34" charset="0"/>
                <a:cs typeface="Times New Roman" pitchFamily="18" charset="0"/>
              </a:rPr>
              <a:t>Ь</a:t>
            </a:r>
            <a:endParaRPr lang="ru-RU" sz="110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Д</a:t>
            </a:r>
            <a:r>
              <a:rPr lang="ru-RU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У</a:t>
            </a:r>
            <a:r>
              <a:rPr lang="ru-RU">
                <a:latin typeface="Arial Black" pitchFamily="34" charset="0"/>
                <a:ea typeface="Calibri" pitchFamily="34" charset="0"/>
                <a:cs typeface="Times New Roman" pitchFamily="18" charset="0"/>
              </a:rPr>
              <a:t>Б</a:t>
            </a:r>
            <a:endParaRPr lang="ru-RU" sz="110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Р</a:t>
            </a:r>
            <a:r>
              <a:rPr lang="ru-RU">
                <a:latin typeface="Arial Black" pitchFamily="34" charset="0"/>
                <a:ea typeface="Calibri" pitchFamily="34" charset="0"/>
                <a:cs typeface="Times New Roman" pitchFamily="18" charset="0"/>
              </a:rPr>
              <a:t>УССКИЙ ЯЗЫК</a:t>
            </a:r>
            <a:endParaRPr lang="ru-RU" sz="110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ПОРО</a:t>
            </a:r>
            <a:r>
              <a:rPr lang="ru-RU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Г</a:t>
            </a:r>
            <a:endParaRPr lang="ru-RU" sz="110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ЭПИТ</a:t>
            </a:r>
            <a:r>
              <a:rPr lang="ru-RU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>
                <a:latin typeface="Arial Black" pitchFamily="34" charset="0"/>
                <a:ea typeface="Calibri" pitchFamily="34" charset="0"/>
                <a:cs typeface="Times New Roman" pitchFamily="18" charset="0"/>
              </a:rPr>
              <a:t>Т</a:t>
            </a:r>
            <a:endParaRPr lang="ru-RU" sz="110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ВЕСТ</a:t>
            </a:r>
            <a:r>
              <a:rPr lang="ru-RU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ru-RU">
                <a:latin typeface="Arial Black" pitchFamily="34" charset="0"/>
                <a:ea typeface="Calibri" pitchFamily="34" charset="0"/>
                <a:cs typeface="Times New Roman" pitchFamily="18" charset="0"/>
              </a:rPr>
              <a:t>ИК ЕВРОПЫ</a:t>
            </a:r>
            <a:endParaRPr lang="ru-RU" sz="110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Г</a:t>
            </a:r>
            <a:r>
              <a:rPr lang="ru-RU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>
                <a:latin typeface="Arial Black" pitchFamily="34" charset="0"/>
                <a:ea typeface="Calibri" pitchFamily="34" charset="0"/>
                <a:cs typeface="Times New Roman" pitchFamily="18" charset="0"/>
              </a:rPr>
              <a:t>РАСИМ   </a:t>
            </a:r>
            <a:endParaRPr lang="ru-RU" sz="110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ПА</a:t>
            </a:r>
            <a:r>
              <a:rPr lang="ru-RU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>
                <a:latin typeface="Arial Black" pitchFamily="34" charset="0"/>
                <a:ea typeface="Calibri" pitchFamily="34" charset="0"/>
                <a:cs typeface="Times New Roman" pitchFamily="18" charset="0"/>
              </a:rPr>
              <a:t>ЛУША                                                               </a:t>
            </a:r>
            <a:endParaRPr lang="ru-RU" sz="110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>
                <a:ea typeface="Calibri" pitchFamily="34" charset="0"/>
                <a:cs typeface="Times New Roman" pitchFamily="18" charset="0"/>
              </a:rPr>
              <a:t>                                                            </a:t>
            </a:r>
            <a:endParaRPr lang="ru-RU" sz="1100">
              <a:ea typeface="Calibri" pitchFamily="34" charset="0"/>
              <a:cs typeface="Times New Roman" pitchFamily="18" charset="0"/>
            </a:endParaRPr>
          </a:p>
          <a:p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0"/>
            <a:ext cx="4474396" cy="6678202"/>
          </a:xfrm>
        </p:spPr>
        <p:txBody>
          <a:bodyPr/>
          <a:lstStyle/>
          <a:p>
            <a:pPr algn="just">
              <a:buNone/>
              <a:tabLst>
                <a:tab pos="587375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Закрыта книга…Белые страницы,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tabLst>
                <a:tab pos="587375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Сомкнувшись накрепко, не шелестят,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tabLst>
                <a:tab pos="587375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Но мысли, как встревоженные птицы,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tabLst>
                <a:tab pos="587375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Куда-то вдаль без устали летят.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tabLst>
                <a:tab pos="587375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Свое волнение в душе не скрою,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tabLst>
                <a:tab pos="587375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Вновь образы из памяти зову,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tabLst>
                <a:tab pos="587375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светлый мир тургеневских героев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tabLst>
                <a:tab pos="587375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Встает передо мною наяву.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tabLst>
                <a:tab pos="587375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Героев радости и огорченья,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tabLst>
                <a:tab pos="587375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Боль отреченья и любви слова.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tabLst>
                <a:tab pos="587375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Здесь в каждой строчке есть свое значенье.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tabLst>
                <a:tab pos="587375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Рождает мысли каждая глава.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tabLst>
                <a:tab pos="587375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Жизнь тороплива, не стоит на месте,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tabLst>
                <a:tab pos="587375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Мир переменчив каждый день и час,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tabLst>
                <a:tab pos="587375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 вечные вопросы долга, чести,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tabLst>
                <a:tab pos="587375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Любви, добра всегда тревожат нас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tabLst>
                <a:tab pos="587375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я страницу открываю снова,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tabLst>
                <a:tab pos="587375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Вновь вчитываюсь в строчки, не спеша.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tabLst>
                <a:tab pos="587375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в светлый мир тургеневского слова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tabLst>
                <a:tab pos="587375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Погружена опять душа моя …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bukinist.su/books_imgs/2678_373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616" y="484014"/>
            <a:ext cx="3846321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Турген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488" y="1965325"/>
            <a:ext cx="3440112" cy="4376738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82675" y="244475"/>
            <a:ext cx="743585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Black" pitchFamily="34" charset="0"/>
                <a:cs typeface="Times New Roman"/>
              </a:rPr>
              <a:t>« Нет счастья вне Родины, каждый пускай корни в родную землю»                  И.С.Тургенев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дом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0"/>
            <a:ext cx="5286375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Пар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8988"/>
            <a:ext cx="544512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Осень в ле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0288" y="249238"/>
            <a:ext cx="4086225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8" descr="Прос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258763"/>
            <a:ext cx="4213225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2" descr="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" y="3429000"/>
            <a:ext cx="4214813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6" descr="http://im0-tub-ru.yandex.net/i?id=069b4144c08f96d77612a352a8bfc1b8-64-144&amp;n=33&amp;h=190"/>
          <p:cNvPicPr>
            <a:picLocks noChangeAspect="1" noChangeArrowheads="1"/>
          </p:cNvPicPr>
          <p:nvPr/>
        </p:nvPicPr>
        <p:blipFill>
          <a:blip r:embed="rId5" cstate="print"/>
          <a:srcRect t="10924" r="6964"/>
          <a:stretch>
            <a:fillRect/>
          </a:stretch>
        </p:blipFill>
        <p:spPr bwMode="auto">
          <a:xfrm>
            <a:off x="4910138" y="3498850"/>
            <a:ext cx="3995737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8900" y="179388"/>
            <a:ext cx="3811588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книги и вещ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275" y="3190875"/>
            <a:ext cx="4970463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Заголовок 3"/>
          <p:cNvSpPr>
            <a:spLocks noGrp="1"/>
          </p:cNvSpPr>
          <p:nvPr>
            <p:ph type="title"/>
          </p:nvPr>
        </p:nvSpPr>
        <p:spPr>
          <a:xfrm>
            <a:off x="558800" y="773113"/>
            <a:ext cx="4251325" cy="1325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Стихотворения в прозе</a:t>
            </a:r>
          </a:p>
        </p:txBody>
      </p:sp>
      <p:pic>
        <p:nvPicPr>
          <p:cNvPr id="6" name="07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9650" y="616902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52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8288" y="5805488"/>
            <a:ext cx="86375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Теперь зима, мороз запушил стекла окон…</a:t>
            </a:r>
          </a:p>
        </p:txBody>
      </p:sp>
      <p:pic>
        <p:nvPicPr>
          <p:cNvPr id="5" name="shopen_-_noktiurn_2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9975" y="62611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8" descr="http://media.giphy.com/media/3djz8tQnQuOKA/giphy-facebook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750" y="231775"/>
            <a:ext cx="8359775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-211138" y="5516563"/>
            <a:ext cx="9515476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…а на окне, опершись на выпрямленную руку и склонив голову к плечу, сидит девушка… </a:t>
            </a:r>
          </a:p>
        </p:txBody>
      </p:sp>
      <p:pic>
        <p:nvPicPr>
          <p:cNvPr id="8195" name="Picture 5" descr="http://parnasse.ru/images/photos/medium/article2683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886" y="0"/>
            <a:ext cx="836022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422275" y="5868988"/>
            <a:ext cx="8510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хороши, как свежи были розы…</a:t>
            </a:r>
          </a:p>
        </p:txBody>
      </p:sp>
      <p:pic>
        <p:nvPicPr>
          <p:cNvPr id="9219" name="Picture 5" descr="http://shkolazhizni.ru/img/content/i111/111351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</TotalTime>
  <Words>337</Words>
  <Application>Microsoft Office PowerPoint</Application>
  <PresentationFormat>Экран (4:3)</PresentationFormat>
  <Paragraphs>96</Paragraphs>
  <Slides>23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Великий мастер  слова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Стихотворения в прозе</vt:lpstr>
      <vt:lpstr>Презентация PowerPoint</vt:lpstr>
      <vt:lpstr>Презентация PowerPoint</vt:lpstr>
      <vt:lpstr>Презентация PowerPoint</vt:lpstr>
      <vt:lpstr> А в комнате всё темней да темней...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Работа в группах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Karsha</cp:lastModifiedBy>
  <cp:revision>26</cp:revision>
  <dcterms:created xsi:type="dcterms:W3CDTF">2014-09-29T19:10:48Z</dcterms:created>
  <dcterms:modified xsi:type="dcterms:W3CDTF">2019-10-23T10:21:07Z</dcterms:modified>
</cp:coreProperties>
</file>