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72"/>
  </p:notesMasterIdLst>
  <p:handoutMasterIdLst>
    <p:handoutMasterId r:id="rId73"/>
  </p:handoutMasterIdLst>
  <p:sldIdLst>
    <p:sldId id="312" r:id="rId6"/>
    <p:sldId id="306" r:id="rId7"/>
    <p:sldId id="307" r:id="rId8"/>
    <p:sldId id="259" r:id="rId9"/>
    <p:sldId id="260" r:id="rId10"/>
    <p:sldId id="261" r:id="rId11"/>
    <p:sldId id="263" r:id="rId12"/>
    <p:sldId id="262" r:id="rId13"/>
    <p:sldId id="313" r:id="rId14"/>
    <p:sldId id="264" r:id="rId15"/>
    <p:sldId id="311" r:id="rId16"/>
    <p:sldId id="266" r:id="rId17"/>
    <p:sldId id="271" r:id="rId18"/>
    <p:sldId id="272" r:id="rId19"/>
    <p:sldId id="273" r:id="rId20"/>
    <p:sldId id="274" r:id="rId21"/>
    <p:sldId id="314" r:id="rId22"/>
    <p:sldId id="269" r:id="rId23"/>
    <p:sldId id="270" r:id="rId24"/>
    <p:sldId id="318" r:id="rId25"/>
    <p:sldId id="323" r:id="rId26"/>
    <p:sldId id="320" r:id="rId27"/>
    <p:sldId id="319" r:id="rId28"/>
    <p:sldId id="322" r:id="rId29"/>
    <p:sldId id="325" r:id="rId30"/>
    <p:sldId id="326" r:id="rId31"/>
    <p:sldId id="328" r:id="rId32"/>
    <p:sldId id="327" r:id="rId33"/>
    <p:sldId id="329" r:id="rId34"/>
    <p:sldId id="330" r:id="rId35"/>
    <p:sldId id="331" r:id="rId36"/>
    <p:sldId id="332" r:id="rId37"/>
    <p:sldId id="333" r:id="rId38"/>
    <p:sldId id="334" r:id="rId39"/>
    <p:sldId id="275" r:id="rId40"/>
    <p:sldId id="276" r:id="rId41"/>
    <p:sldId id="277" r:id="rId42"/>
    <p:sldId id="278" r:id="rId43"/>
    <p:sldId id="282" r:id="rId44"/>
    <p:sldId id="279" r:id="rId45"/>
    <p:sldId id="280" r:id="rId46"/>
    <p:sldId id="281" r:id="rId47"/>
    <p:sldId id="284" r:id="rId48"/>
    <p:sldId id="315" r:id="rId49"/>
    <p:sldId id="324" r:id="rId50"/>
    <p:sldId id="287" r:id="rId51"/>
    <p:sldId id="288" r:id="rId52"/>
    <p:sldId id="289" r:id="rId53"/>
    <p:sldId id="290" r:id="rId54"/>
    <p:sldId id="291" r:id="rId55"/>
    <p:sldId id="309" r:id="rId56"/>
    <p:sldId id="308" r:id="rId57"/>
    <p:sldId id="292" r:id="rId58"/>
    <p:sldId id="293" r:id="rId59"/>
    <p:sldId id="294" r:id="rId60"/>
    <p:sldId id="295" r:id="rId61"/>
    <p:sldId id="297" r:id="rId62"/>
    <p:sldId id="304" r:id="rId63"/>
    <p:sldId id="303" r:id="rId64"/>
    <p:sldId id="302" r:id="rId65"/>
    <p:sldId id="317" r:id="rId66"/>
    <p:sldId id="300" r:id="rId67"/>
    <p:sldId id="301" r:id="rId68"/>
    <p:sldId id="299" r:id="rId69"/>
    <p:sldId id="316" r:id="rId70"/>
    <p:sldId id="305" r:id="rId71"/>
  </p:sldIdLst>
  <p:sldSz cx="9144000" cy="6858000" type="screen4x3"/>
  <p:notesSz cx="69469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91" autoAdjust="0"/>
    <p:restoredTop sz="94600" autoAdjust="0"/>
  </p:normalViewPr>
  <p:slideViewPr>
    <p:cSldViewPr>
      <p:cViewPr varScale="1">
        <p:scale>
          <a:sx n="91" d="100"/>
          <a:sy n="91" d="100"/>
        </p:scale>
        <p:origin x="-59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notesViewPr>
    <p:cSldViewPr>
      <p:cViewPr varScale="1">
        <p:scale>
          <a:sx n="54" d="100"/>
          <a:sy n="54" d="100"/>
        </p:scale>
        <p:origin x="-2868" y="-108"/>
      </p:cViewPr>
      <p:guideLst>
        <p:guide orient="horz" pos="2924"/>
        <p:guide pos="218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 b="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 b="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 b="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 b="0">
                <a:latin typeface="Times New Roman" pitchFamily="18" charset="0"/>
              </a:defRPr>
            </a:lvl1pPr>
          </a:lstStyle>
          <a:p>
            <a:fld id="{8A7CDB40-5919-462E-B919-29B2727C17E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 b="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 b="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410075"/>
            <a:ext cx="50958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 b="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 b="0">
                <a:latin typeface="Times New Roman" pitchFamily="18" charset="0"/>
              </a:defRPr>
            </a:lvl1pPr>
          </a:lstStyle>
          <a:p>
            <a:fld id="{D7B03A9F-AE31-416B-B738-D195897FCE8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44C784-8406-4946-A718-081DB598B341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6C38A8-BE56-498F-A693-682084B48E4D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060A3-E7E0-4243-B96E-C8E31019EE92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160735-14A2-4EE0-8BD7-696E8B79AA8D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03A9F-AE31-416B-B738-D195897FCE87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03A9F-AE31-416B-B738-D195897FCE87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2438400" y="2133600"/>
            <a:ext cx="5562600" cy="1774825"/>
          </a:xfrm>
        </p:spPr>
        <p:txBody>
          <a:bodyPr/>
          <a:lstStyle>
            <a:lvl1pPr>
              <a:lnSpc>
                <a:spcPct val="100000"/>
              </a:lnSpc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3962400"/>
            <a:ext cx="5562600" cy="990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94" name="Rectangle 2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95" name="Rectangle 2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CADB9AA-BEA9-40FD-B001-7F2D0BD635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BCB9D-2F53-4530-8C19-5A959DB48A2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53250" y="274638"/>
            <a:ext cx="1962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274638"/>
            <a:ext cx="57340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53D19-320C-4B53-9F1F-2068B967D4D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F8673-9C1E-44C1-85F3-DB26180E4A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EBFF5-621A-4774-B3ED-19C337D28D4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C58357-4DA8-4899-BB66-B846F5FE7F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54759-DEE6-4105-A226-BAEBD85C01F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59CFF-E035-4114-8505-359EDC84F34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5A742-7A9B-472C-A29F-17F5AA3CAA2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1887B-FAFB-45D2-BF1F-829B964DC8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256C1-8C62-4A8F-B0E5-F4564143E4F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74638"/>
            <a:ext cx="784860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00200"/>
            <a:ext cx="7315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286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00800"/>
            <a:ext cx="4876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400800"/>
            <a:ext cx="1295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fld id="{D502F96B-2B10-412A-B81D-667650882350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buClr>
          <a:srgbClr val="000000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Garamond" pitchFamily="18" charset="0"/>
        <a:buChar char="−"/>
        <a:defRPr sz="24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Garamond" pitchFamily="18" charset="0"/>
        <a:buChar char="−"/>
        <a:defRPr sz="16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turkcebilgi.com/uploads/media/resim/asia_(orthographic_projection).png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 sz="quarter"/>
          </p:nvPr>
        </p:nvSpPr>
        <p:spPr>
          <a:xfrm>
            <a:off x="857250" y="642938"/>
            <a:ext cx="7459663" cy="1614487"/>
          </a:xfrm>
        </p:spPr>
        <p:txBody>
          <a:bodyPr/>
          <a:lstStyle/>
          <a:p>
            <a:pPr algn="ctr">
              <a:defRPr/>
            </a:pPr>
            <a:r>
              <a:rPr lang="ru-RU" sz="44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Групповой информационно-познавательный </a:t>
            </a:r>
            <a:r>
              <a:rPr lang="ru-RU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проект</a:t>
            </a:r>
            <a:endParaRPr lang="ru-RU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" name="Заголовок 5"/>
          <p:cNvSpPr txBox="1">
            <a:spLocks/>
          </p:cNvSpPr>
          <p:nvPr/>
        </p:nvSpPr>
        <p:spPr bwMode="auto">
          <a:xfrm>
            <a:off x="357158" y="3286124"/>
            <a:ext cx="850112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anchor="b"/>
          <a:lstStyle/>
          <a:p>
            <a:pPr algn="ctr">
              <a:defRPr/>
            </a:pPr>
            <a:r>
              <a:rPr lang="ru-RU" sz="7200" b="0" kern="0" spc="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rPr>
              <a:t>«ХОЧУ  ВСЁ  </a:t>
            </a:r>
            <a:r>
              <a:rPr lang="ru-RU" sz="7200" b="0" kern="0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rPr>
              <a:t>ЗНАТЬ!»</a:t>
            </a:r>
            <a:endParaRPr lang="ru-RU" sz="7200" b="0" kern="0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348666" cy="1458914"/>
          </a:xfrm>
        </p:spPr>
        <p:txBody>
          <a:bodyPr/>
          <a:lstStyle/>
          <a:p>
            <a:pPr algn="just"/>
            <a:r>
              <a:rPr lang="ru-RU" sz="3600" dirty="0" smtClean="0">
                <a:latin typeface="Monotype Corsiva" pitchFamily="66" charset="0"/>
              </a:rPr>
              <a:t>Самый древний образец алфавитного письма был найден в Угарите – сейчас это территория Сирии.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40962" name="Picture 2" descr="C:\Users\OMAR\Pictures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428868"/>
            <a:ext cx="507209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5" name="Picture 5" descr="http://www.biblia.ru/reading/bibleplaces/maps/map_ugar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571612"/>
            <a:ext cx="2714592" cy="4543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вал 6"/>
          <p:cNvSpPr/>
          <p:nvPr/>
        </p:nvSpPr>
        <p:spPr bwMode="auto">
          <a:xfrm>
            <a:off x="6215074" y="3143248"/>
            <a:ext cx="1143008" cy="78581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C:\Users\OMAR\Pictures\ugarit_latak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85728"/>
            <a:ext cx="6500858" cy="6046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MAR\Pictures\images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7"/>
            <a:ext cx="7929618" cy="5916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348666" cy="1458914"/>
          </a:xfrm>
        </p:spPr>
        <p:txBody>
          <a:bodyPr/>
          <a:lstStyle/>
          <a:p>
            <a:pPr algn="just"/>
            <a:r>
              <a:rPr lang="ru-RU" sz="3600" dirty="0" smtClean="0">
                <a:latin typeface="Monotype Corsiva" pitchFamily="66" charset="0"/>
              </a:rPr>
              <a:t>К наиболее древним алфавитам относится финикийский.  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1026" name="Picture 2" descr="C:\Users\OMAR\Pictures\big.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5143535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OMAR\Pictures\phoenici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928802"/>
            <a:ext cx="3249138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72074"/>
            <a:ext cx="8348666" cy="1601790"/>
          </a:xfrm>
        </p:spPr>
        <p:txBody>
          <a:bodyPr/>
          <a:lstStyle/>
          <a:p>
            <a:pPr algn="just"/>
            <a:r>
              <a:rPr lang="ru-RU" sz="3600" dirty="0" smtClean="0">
                <a:latin typeface="Monotype Corsiva" pitchFamily="66" charset="0"/>
              </a:rPr>
              <a:t>Это было древнее государство на берегу Средиземного моря с очень развитой цивилизацией, ремеслами, торговлей. 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2051" name="Picture 3" descr="C:\Users\OMAR\Pictures\74083813_History_5_15_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42910" y="142852"/>
            <a:ext cx="7858180" cy="490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643446"/>
            <a:ext cx="8348666" cy="1673228"/>
          </a:xfrm>
        </p:spPr>
        <p:txBody>
          <a:bodyPr/>
          <a:lstStyle/>
          <a:p>
            <a:pPr algn="just"/>
            <a:r>
              <a:rPr lang="ru-RU" sz="3000" dirty="0" smtClean="0">
                <a:latin typeface="Monotype Corsiva" pitchFamily="66" charset="0"/>
              </a:rPr>
              <a:t>Ещё в </a:t>
            </a:r>
            <a:r>
              <a:rPr lang="en-US" sz="3000" dirty="0" smtClean="0">
                <a:latin typeface="Monotype Corsiva" pitchFamily="66" charset="0"/>
              </a:rPr>
              <a:t>I </a:t>
            </a:r>
            <a:r>
              <a:rPr lang="ru-RU" sz="3000" dirty="0" smtClean="0">
                <a:latin typeface="Monotype Corsiva" pitchFamily="66" charset="0"/>
              </a:rPr>
              <a:t>веке до нашей эры в результате переселения народов, развития торговых отношений именно финикийский алфавит был перевезён греками в Европу и стал основой греческого алфавита.</a:t>
            </a:r>
            <a:endParaRPr lang="ru-RU" sz="3000" dirty="0">
              <a:latin typeface="Monotype Corsiva" pitchFamily="66" charset="0"/>
            </a:endParaRPr>
          </a:p>
        </p:txBody>
      </p:sp>
      <p:pic>
        <p:nvPicPr>
          <p:cNvPr id="2050" name="Picture 2" descr="C:\Users\OMAR\Pictures\img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4141304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OMAR\Pictures\s640x480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7780" y="571480"/>
            <a:ext cx="4224285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348666" cy="1101724"/>
          </a:xfrm>
        </p:spPr>
        <p:txBody>
          <a:bodyPr/>
          <a:lstStyle/>
          <a:p>
            <a:pPr algn="ctr"/>
            <a:r>
              <a:rPr lang="ru-RU" sz="3200" dirty="0" smtClean="0">
                <a:latin typeface="Monotype Corsiva" pitchFamily="66" charset="0"/>
              </a:rPr>
              <a:t>Кстати, буква «О» из этого алфавита осталась неизменной по форме и считается самой древней.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3076" name="Picture 4" descr="C:\Users\OMAR\Pictures\s640x48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7143800" cy="5175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вал 5"/>
          <p:cNvSpPr/>
          <p:nvPr/>
        </p:nvSpPr>
        <p:spPr bwMode="auto">
          <a:xfrm>
            <a:off x="5715008" y="4500570"/>
            <a:ext cx="1500198" cy="1857388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844" y="1142984"/>
            <a:ext cx="878687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каком слове можно найти целый метр букв «О»?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Разгадайте ребусы с «О»: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2000240"/>
            <a:ext cx="14149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0" u="sng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метр</a:t>
            </a:r>
            <a:r>
              <a:rPr lang="ru-RU" sz="3200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026" name="Oval 2"/>
          <p:cNvSpPr>
            <a:spLocks noChangeArrowheads="1"/>
          </p:cNvSpPr>
          <p:nvPr/>
        </p:nvSpPr>
        <p:spPr bwMode="auto">
          <a:xfrm>
            <a:off x="1571604" y="4071942"/>
            <a:ext cx="1143008" cy="1500198"/>
          </a:xfrm>
          <a:prstGeom prst="ellipse">
            <a:avLst/>
          </a:prstGeom>
          <a:solidFill>
            <a:srgbClr val="FFFFFF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lang="ru-RU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сток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Oval 3"/>
          <p:cNvSpPr>
            <a:spLocks noChangeArrowheads="1"/>
          </p:cNvSpPr>
          <p:nvPr/>
        </p:nvSpPr>
        <p:spPr bwMode="auto">
          <a:xfrm>
            <a:off x="6215074" y="3929066"/>
            <a:ext cx="1143008" cy="1571636"/>
          </a:xfrm>
          <a:prstGeom prst="ellipse">
            <a:avLst/>
          </a:prstGeom>
          <a:solidFill>
            <a:srgbClr val="FFFFFF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lvl="0" indent="0" eaLnBrk="1" fontAlgn="base" latinLnBrk="0" hangingPunct="1"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 рот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72132" y="4429133"/>
            <a:ext cx="571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по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71604" y="5929330"/>
            <a:ext cx="11889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восток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72198" y="5857892"/>
            <a:ext cx="1437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поворот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5" grpId="0"/>
      <p:bldP spid="1026" grpId="0" animBg="1"/>
      <p:bldP spid="1027" grpId="0" animBg="1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 descr="C:\Users\OMAR\Pictures\1316168439_kartini_160911_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142984"/>
            <a:ext cx="4286248" cy="3884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5" name="Picture 9" descr="C:\Users\OMAR\Pictures\hi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4522160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OMAR\Pictures\lic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937415"/>
            <a:ext cx="2857520" cy="392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348666" cy="1101724"/>
          </a:xfrm>
        </p:spPr>
        <p:txBody>
          <a:bodyPr/>
          <a:lstStyle/>
          <a:p>
            <a:pPr algn="ctr"/>
            <a:r>
              <a:rPr lang="ru-RU" sz="3200" dirty="0" smtClean="0">
                <a:latin typeface="Monotype Corsiva" pitchFamily="66" charset="0"/>
              </a:rPr>
              <a:t>Шли века. Развивались торговые отношения, велись захватнические войны. 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4104" name="Picture 8" descr="C:\Users\OMAR\Pictures\gif42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786050" y="857232"/>
            <a:ext cx="3595713" cy="3082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6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Users\OMAR\Pictures\1Edwin Lord Weeks (American_ 1849-1903). The caravan. Oil on canvas. 78.5 x 135.9 cm. Painted in 188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282" y="142852"/>
            <a:ext cx="8715436" cy="4929222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57158" y="5286388"/>
            <a:ext cx="8348666" cy="1244600"/>
          </a:xfrm>
        </p:spPr>
        <p:txBody>
          <a:bodyPr/>
          <a:lstStyle/>
          <a:p>
            <a:pPr algn="just"/>
            <a:r>
              <a:rPr lang="ru-RU" sz="3200" dirty="0" smtClean="0">
                <a:latin typeface="Monotype Corsiva" pitchFamily="66" charset="0"/>
              </a:rPr>
              <a:t>Одни народы покорялись другим. Смешивались разные цивилизации, языки. Возникали новые народности, а вместе с тем и новые языки.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4" name="Picture 8" descr="C:\Users\OMAR\Videos\P62208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43554"/>
            <a:ext cx="4248150" cy="1214446"/>
          </a:xfrm>
          <a:prstGeom prst="rect">
            <a:avLst/>
          </a:prstGeom>
          <a:noFill/>
        </p:spPr>
      </p:pic>
      <p:pic>
        <p:nvPicPr>
          <p:cNvPr id="65543" name="Picture 7" descr="C:\Users\OMAR\Videos\obem-prjamougolnogo-parallelepiped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17001">
            <a:off x="5634890" y="4191659"/>
            <a:ext cx="3257550" cy="2252659"/>
          </a:xfrm>
          <a:prstGeom prst="rect">
            <a:avLst/>
          </a:prstGeom>
          <a:noFill/>
        </p:spPr>
      </p:pic>
      <p:pic>
        <p:nvPicPr>
          <p:cNvPr id="65541" name="Picture 5" descr="C:\Users\OMAR\Pictures\385521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357222" y="-214338"/>
            <a:ext cx="5253042" cy="39402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39" name="Picture 3" descr="C:\Users\OMAR\Pictures\karav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429000"/>
            <a:ext cx="4209653" cy="3009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0" name="Picture 4" descr="C:\Users\OMAR\Pictures\india_vozmozhnos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643182"/>
            <a:ext cx="4476750" cy="336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2" name="Picture 6" descr="C:\Users\OMAR\Videos\obem-prjamougolnogo-parallelepipeda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842912">
            <a:off x="3189569" y="474034"/>
            <a:ext cx="2297120" cy="1373776"/>
          </a:xfrm>
          <a:prstGeom prst="rect">
            <a:avLst/>
          </a:prstGeom>
          <a:noFill/>
        </p:spPr>
      </p:pic>
      <p:pic>
        <p:nvPicPr>
          <p:cNvPr id="65538" name="Picture 2" descr="C:\Users\OMAR\Pictures\f91cf7047588c239621878855a393a6fthumb640x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357166"/>
            <a:ext cx="4143372" cy="2952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332656"/>
            <a:ext cx="31683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Карандаш</a:t>
            </a:r>
            <a:r>
              <a:rPr lang="ru-RU" sz="3200" dirty="0" smtClean="0">
                <a:solidFill>
                  <a:srgbClr val="FF0000"/>
                </a:solidFill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Бюро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Какао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Флаг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Клоун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Тетрадь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Шахматы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Проект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99992" y="332656"/>
            <a:ext cx="41044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rgbClr val="FF0000"/>
                </a:solidFill>
              </a:rPr>
              <a:t>(из </a:t>
            </a:r>
            <a:r>
              <a:rPr lang="ru-RU" sz="3200" dirty="0" err="1" smtClean="0">
                <a:solidFill>
                  <a:srgbClr val="FF0000"/>
                </a:solidFill>
              </a:rPr>
              <a:t>тюрк</a:t>
            </a:r>
            <a:r>
              <a:rPr lang="ru-RU" sz="3200" dirty="0" smtClean="0">
                <a:solidFill>
                  <a:srgbClr val="FF0000"/>
                </a:solidFill>
              </a:rPr>
              <a:t>.)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rgbClr val="FF0000"/>
                </a:solidFill>
              </a:rPr>
              <a:t>(из франц.)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rgbClr val="FF0000"/>
                </a:solidFill>
              </a:rPr>
              <a:t>(из ацтекского)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rgbClr val="FF0000"/>
                </a:solidFill>
              </a:rPr>
              <a:t>(из </a:t>
            </a:r>
            <a:r>
              <a:rPr lang="ru-RU" sz="3200" dirty="0" err="1" smtClean="0">
                <a:solidFill>
                  <a:srgbClr val="FF0000"/>
                </a:solidFill>
              </a:rPr>
              <a:t>голланд</a:t>
            </a:r>
            <a:r>
              <a:rPr lang="ru-RU" sz="3200" dirty="0" smtClean="0">
                <a:solidFill>
                  <a:srgbClr val="FF0000"/>
                </a:solidFill>
              </a:rPr>
              <a:t>.)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rgbClr val="FF0000"/>
                </a:solidFill>
              </a:rPr>
              <a:t>(из англ.)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rgbClr val="FF0000"/>
                </a:solidFill>
              </a:rPr>
              <a:t>(из лат.)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rgbClr val="FF0000"/>
                </a:solidFill>
              </a:rPr>
              <a:t>(из араб.)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rgbClr val="FF0000"/>
                </a:solidFill>
              </a:rPr>
              <a:t>(из лат.)</a:t>
            </a:r>
            <a:endParaRPr lang="ru-RU" sz="32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Атла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3"/>
          <p:cNvSpPr>
            <a:spLocks noRot="1" noChangeArrowheads="1"/>
          </p:cNvSpPr>
          <p:nvPr/>
        </p:nvSpPr>
        <p:spPr bwMode="auto">
          <a:xfrm>
            <a:off x="323528" y="4869160"/>
            <a:ext cx="85407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3200" b="1" dirty="0"/>
              <a:t>    </a:t>
            </a:r>
            <a:r>
              <a:rPr lang="ru-RU" sz="3200" b="1" dirty="0">
                <a:solidFill>
                  <a:srgbClr val="002060"/>
                </a:solidFill>
              </a:rPr>
              <a:t>Любой язык – это целая планета, постигая которую каждый раз узнаёшь что-то новое и полезное.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№1 (137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WordArt 5"/>
          <p:cNvSpPr>
            <a:spLocks noChangeArrowheads="1" noChangeShapeType="1" noTextEdit="1"/>
          </p:cNvSpPr>
          <p:nvPr/>
        </p:nvSpPr>
        <p:spPr bwMode="auto">
          <a:xfrm>
            <a:off x="539750" y="981075"/>
            <a:ext cx="7993063" cy="48244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cs typeface="Arial"/>
              </a:rPr>
              <a:t>Балкарский язык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Pict0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539750" y="5849938"/>
            <a:ext cx="8064500" cy="1008062"/>
          </a:xfrm>
          <a:prstGeom prst="rect">
            <a:avLst/>
          </a:prstGeom>
          <a:solidFill>
            <a:srgbClr val="00FFFF"/>
          </a:solidFill>
          <a:ln w="9525">
            <a:solidFill>
              <a:srgbClr val="00001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rgbClr val="00001A"/>
                </a:solidFill>
              </a:rPr>
              <a:t>     Тюркская группа языков объединяет 35 национальностей</a:t>
            </a:r>
          </a:p>
          <a:p>
            <a:pPr algn="ctr"/>
            <a:r>
              <a:rPr lang="ru-RU" sz="2000" b="1">
                <a:solidFill>
                  <a:srgbClr val="00001A"/>
                </a:solidFill>
              </a:rPr>
              <a:t> мира, из которых 33 понимают друг друга.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Картинка 3 из 16513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539750" y="4292600"/>
            <a:ext cx="822960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sz="4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Представители тюркских языков проживают в 30 странах мира.</a:t>
            </a:r>
            <a:r>
              <a:rPr lang="ru-RU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	</a:t>
            </a:r>
            <a:r>
              <a:rPr lang="ru-RU" dirty="0"/>
              <a:t>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     </a:t>
            </a:r>
            <a:r>
              <a:rPr lang="ru-RU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332656"/>
            <a:ext cx="507587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157 миллионов человек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http://ruskline.ru/images/2008/9903.jpg"/>
          <p:cNvPicPr>
            <a:picLocks noChangeAspect="1" noChangeArrowheads="1"/>
          </p:cNvPicPr>
          <p:nvPr/>
        </p:nvPicPr>
        <p:blipFill>
          <a:blip r:embed="rId3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2" descr="http://real-alania.narod.ru/alanialand/history/A1/all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357563"/>
            <a:ext cx="2700338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Рисунок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14347" y="1357298"/>
            <a:ext cx="8017289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 </a:t>
            </a:r>
          </a:p>
        </p:txBody>
      </p:sp>
      <p:pic>
        <p:nvPicPr>
          <p:cNvPr id="2054" name="Picture 5" descr="040___10x15___GLN___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 rot="20846249">
            <a:off x="165653" y="2545209"/>
            <a:ext cx="936986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8000" b="1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КАБАРДИНСКИЙ ЯЗЫК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:\Природа\IMGP6055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043863" cy="18288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Кабардинский язык относится к абхазско-адыгской группе кавказских языков.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288" y="2276475"/>
            <a:ext cx="8137525" cy="38893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Общее количество носителей языка России и достигает более 600 тысяч человек. Основная масса проживает в Кабардино- Балкарии и </a:t>
            </a:r>
            <a:r>
              <a:rPr lang="ru-RU" sz="4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Карачаево-Черкессии</a:t>
            </a:r>
            <a:endParaRPr lang="ru-RU" sz="4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антик\Pictures\презентация\Image_56A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0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29200"/>
            <a:ext cx="8964488" cy="1439862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dirty="0" err="1" smtClean="0">
                <a:solidFill>
                  <a:srgbClr val="FFFF00"/>
                </a:solidFill>
              </a:rPr>
              <a:t>Адыги</a:t>
            </a:r>
            <a:r>
              <a:rPr lang="ru-RU" sz="4800" dirty="0" smtClean="0">
                <a:solidFill>
                  <a:srgbClr val="FFFF00"/>
                </a:solidFill>
              </a:rPr>
              <a:t> - народ древний</a:t>
            </a:r>
            <a:endParaRPr lang="ru-RU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Природа\IMGP6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Текст 10"/>
          <p:cNvSpPr>
            <a:spLocks noGrp="1"/>
          </p:cNvSpPr>
          <p:nvPr>
            <p:ph type="body" idx="1"/>
          </p:nvPr>
        </p:nvSpPr>
        <p:spPr>
          <a:xfrm>
            <a:off x="323850" y="2781300"/>
            <a:ext cx="9144000" cy="1500188"/>
          </a:xfrm>
        </p:spPr>
        <p:txBody>
          <a:bodyPr/>
          <a:lstStyle/>
          <a:p>
            <a:pPr eaLnBrk="1" hangingPunct="1"/>
            <a:r>
              <a:rPr lang="ru-RU" sz="3600" b="1" i="1" dirty="0" smtClean="0">
                <a:solidFill>
                  <a:srgbClr val="FF0000"/>
                </a:solidFill>
              </a:rPr>
              <a:t>АДЫГИ ПРОЖИВАЮТ В 56 СТРАНАХ МИРА</a:t>
            </a:r>
          </a:p>
        </p:txBody>
      </p:sp>
      <p:sp>
        <p:nvSpPr>
          <p:cNvPr id="8" name="Овал 7"/>
          <p:cNvSpPr/>
          <p:nvPr/>
        </p:nvSpPr>
        <p:spPr>
          <a:xfrm>
            <a:off x="3419475" y="188913"/>
            <a:ext cx="2520950" cy="18716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chemeClr val="tx1"/>
                </a:solidFill>
              </a:rPr>
              <a:t>ИОРДАНИЯ</a:t>
            </a:r>
          </a:p>
        </p:txBody>
      </p:sp>
      <p:sp>
        <p:nvSpPr>
          <p:cNvPr id="9" name="Овал 8"/>
          <p:cNvSpPr/>
          <p:nvPr/>
        </p:nvSpPr>
        <p:spPr>
          <a:xfrm>
            <a:off x="6228184" y="1196752"/>
            <a:ext cx="2592388" cy="18716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>
                <a:solidFill>
                  <a:schemeClr val="tx1"/>
                </a:solidFill>
              </a:rPr>
              <a:t>СИРИЯ</a:t>
            </a:r>
          </a:p>
        </p:txBody>
      </p:sp>
      <p:sp>
        <p:nvSpPr>
          <p:cNvPr id="7" name="Овал 6"/>
          <p:cNvSpPr/>
          <p:nvPr/>
        </p:nvSpPr>
        <p:spPr>
          <a:xfrm>
            <a:off x="5940152" y="4365104"/>
            <a:ext cx="2519362" cy="18716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>
                <a:solidFill>
                  <a:schemeClr val="tx1"/>
                </a:solidFill>
              </a:rPr>
              <a:t>ИЗРАИЛЬ</a:t>
            </a:r>
          </a:p>
        </p:txBody>
      </p:sp>
      <p:sp>
        <p:nvSpPr>
          <p:cNvPr id="6" name="Овал 5"/>
          <p:cNvSpPr/>
          <p:nvPr/>
        </p:nvSpPr>
        <p:spPr>
          <a:xfrm>
            <a:off x="539552" y="4437112"/>
            <a:ext cx="3167708" cy="2015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>
                <a:solidFill>
                  <a:schemeClr val="tx1"/>
                </a:solidFill>
              </a:rPr>
              <a:t>ГЕРМАНИЯ</a:t>
            </a:r>
          </a:p>
        </p:txBody>
      </p:sp>
      <p:sp>
        <p:nvSpPr>
          <p:cNvPr id="4" name="Овал 3"/>
          <p:cNvSpPr/>
          <p:nvPr/>
        </p:nvSpPr>
        <p:spPr>
          <a:xfrm>
            <a:off x="323528" y="1340768"/>
            <a:ext cx="2627313" cy="18716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>
                <a:solidFill>
                  <a:schemeClr val="tx1"/>
                </a:solidFill>
              </a:rPr>
              <a:t>ТУРЦИЯ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лон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20074019">
            <a:off x="-135047" y="1943096"/>
            <a:ext cx="81061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dirty="0" smtClean="0">
                <a:ln w="1905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Английский язык</a:t>
            </a:r>
            <a:endParaRPr lang="ru-RU" sz="7200" b="1" cap="none" spc="0" dirty="0">
              <a:ln w="1905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C:\Users\OMAR\Pictures\1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6565" name="Picture 5" descr="http://www.diary-friend.ru/assets/images/articles/internet/2011060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446" y="3143248"/>
            <a:ext cx="3071834" cy="3357586"/>
          </a:xfrm>
          <a:prstGeom prst="rect">
            <a:avLst/>
          </a:prstGeom>
          <a:noFill/>
        </p:spPr>
      </p:pic>
      <p:pic>
        <p:nvPicPr>
          <p:cNvPr id="66562" name="Picture 2" descr="C:\Users\OMAR\Pictures\shutterstock_648438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500042"/>
            <a:ext cx="6191250" cy="41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515d99deed4812fba0b9447ca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webilis.com/us-and-canada-map-with-cities-23.gif"/>
          <p:cNvPicPr>
            <a:picLocks noChangeAspect="1" noChangeArrowheads="1"/>
          </p:cNvPicPr>
          <p:nvPr/>
        </p:nvPicPr>
        <p:blipFill>
          <a:blip r:embed="rId2" cstate="print"/>
          <a:srcRect b="341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la-tour.ru/content/Image/outside/australia/austral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2619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www.iexplore.com/sites/default/files/articles/puertori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199676" cy="68853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652120" y="587727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Пуэрто-Рико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magazin-kartin.ru/_mod_files/ce_images/news/umnyj_gorod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623731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будущего –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Сонгдо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Южная Корея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2571768" cy="52149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4400" dirty="0" smtClean="0">
                <a:latin typeface="Monotype Corsiva" pitchFamily="66" charset="0"/>
              </a:rPr>
              <a:t>Сейчас на Земле около 5000 народов, говорящих  на разных  языках.</a:t>
            </a:r>
            <a:endParaRPr lang="ru-RU" sz="4400" dirty="0">
              <a:latin typeface="Monotype Corsiva" pitchFamily="66" charset="0"/>
            </a:endParaRPr>
          </a:p>
        </p:txBody>
      </p:sp>
      <p:pic>
        <p:nvPicPr>
          <p:cNvPr id="7171" name="Picture 3" descr="C:\Users\OMAR\Pictures\narody-mira-300x29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678" y="571480"/>
            <a:ext cx="5715040" cy="55435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348666" cy="1173162"/>
          </a:xfrm>
        </p:spPr>
        <p:txBody>
          <a:bodyPr/>
          <a:lstStyle/>
          <a:p>
            <a:pPr algn="just"/>
            <a:r>
              <a:rPr lang="ru-RU" sz="3200" dirty="0" smtClean="0">
                <a:latin typeface="Monotype Corsiva" pitchFamily="66" charset="0"/>
              </a:rPr>
              <a:t>Только в России живут 160 национальностей, которые разговаривают на разных языках.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8194" name="Picture 2" descr="C:\Users\OMAR\Pictures\0992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 contrast="-40000"/>
          </a:blip>
          <a:srcRect/>
          <a:stretch>
            <a:fillRect/>
          </a:stretch>
        </p:blipFill>
        <p:spPr bwMode="auto">
          <a:xfrm>
            <a:off x="500034" y="1285860"/>
            <a:ext cx="8358246" cy="4931365"/>
          </a:xfrm>
          <a:prstGeom prst="rect">
            <a:avLst/>
          </a:prstGeom>
          <a:noFill/>
        </p:spPr>
      </p:pic>
      <p:pic>
        <p:nvPicPr>
          <p:cNvPr id="8195" name="Picture 3" descr="C:\Users\OMAR\Pictures\1d30403e344b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285984" y="1714488"/>
            <a:ext cx="4429156" cy="47424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2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OMAR\Pictures\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49883" cy="3571876"/>
          </a:xfrm>
          <a:prstGeom prst="rect">
            <a:avLst/>
          </a:prstGeom>
          <a:noFill/>
        </p:spPr>
      </p:pic>
      <p:pic>
        <p:nvPicPr>
          <p:cNvPr id="9218" name="Picture 2" descr="C:\Users\OMAR\Pictures\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357538"/>
            <a:ext cx="5286380" cy="3500462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286380" y="642918"/>
            <a:ext cx="3857620" cy="1816104"/>
          </a:xfrm>
        </p:spPr>
        <p:txBody>
          <a:bodyPr/>
          <a:lstStyle/>
          <a:p>
            <a:pPr algn="ctr"/>
            <a:r>
              <a:rPr lang="ru-RU" sz="3300" dirty="0" smtClean="0">
                <a:latin typeface="Monotype Corsiva" pitchFamily="66" charset="0"/>
              </a:rPr>
              <a:t>Есть народы, которые ещё не имеют письменности. </a:t>
            </a:r>
            <a:endParaRPr lang="ru-RU" sz="3300" dirty="0">
              <a:latin typeface="Monotype Corsiva" pitchFamily="66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57158" y="4500570"/>
            <a:ext cx="3214678" cy="110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Многие</a:t>
            </a:r>
            <a:r>
              <a:rPr kumimoji="0" lang="ru-RU" sz="3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племена даже не изучены.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http://www.ancient-hebrew.org/files/7_alphabe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4791073"/>
            <a:ext cx="3071802" cy="2066927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348666" cy="958824"/>
          </a:xfrm>
        </p:spPr>
        <p:txBody>
          <a:bodyPr/>
          <a:lstStyle/>
          <a:p>
            <a:pPr algn="just"/>
            <a:r>
              <a:rPr lang="ru-RU" sz="3200" dirty="0" smtClean="0">
                <a:latin typeface="Monotype Corsiva" pitchFamily="66" charset="0"/>
              </a:rPr>
              <a:t>В мире в настоящее время используют около 70 алфавитов. Основой многих  является  </a:t>
            </a:r>
            <a:r>
              <a:rPr lang="ru-RU" sz="3200" b="1" dirty="0" smtClean="0">
                <a:latin typeface="Monotype Corsiva" pitchFamily="66" charset="0"/>
              </a:rPr>
              <a:t>латинский.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10242" name="Picture 2" descr="C:\Users\OMAR\Pictures\29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2857520" cy="2387583"/>
          </a:xfrm>
          <a:prstGeom prst="rect">
            <a:avLst/>
          </a:prstGeom>
          <a:noFill/>
        </p:spPr>
      </p:pic>
      <p:pic>
        <p:nvPicPr>
          <p:cNvPr id="10243" name="Picture 3" descr="C:\Users\OMAR\Pictures\latin.png"/>
          <p:cNvPicPr>
            <a:picLocks noChangeAspect="1" noChangeArrowheads="1"/>
          </p:cNvPicPr>
          <p:nvPr/>
        </p:nvPicPr>
        <p:blipFill>
          <a:blip r:embed="rId4" cstate="print"/>
          <a:srcRect t="7000"/>
          <a:stretch>
            <a:fillRect/>
          </a:stretch>
        </p:blipFill>
        <p:spPr bwMode="auto">
          <a:xfrm>
            <a:off x="3000364" y="1500174"/>
            <a:ext cx="3500462" cy="5030254"/>
          </a:xfrm>
          <a:prstGeom prst="rect">
            <a:avLst/>
          </a:prstGeom>
          <a:noFill/>
        </p:spPr>
      </p:pic>
      <p:pic>
        <p:nvPicPr>
          <p:cNvPr id="10244" name="Picture 4" descr="C:\Users\OMAR\Pictures\alfavit-kitayskogo-yazik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57628"/>
            <a:ext cx="2927012" cy="2786082"/>
          </a:xfrm>
          <a:prstGeom prst="rect">
            <a:avLst/>
          </a:prstGeom>
          <a:noFill/>
        </p:spPr>
      </p:pic>
      <p:pic>
        <p:nvPicPr>
          <p:cNvPr id="10246" name="Picture 6" descr="C:\Users\OMAR\Pictures\letters.jp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572264" y="1285860"/>
            <a:ext cx="2357454" cy="32289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6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6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16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66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6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214546" y="214290"/>
            <a:ext cx="4714908" cy="60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Балкарский алфавит </a:t>
            </a:r>
            <a:endParaRPr kumimoji="0" lang="ru-RU" sz="3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000232" y="2928934"/>
            <a:ext cx="5286412" cy="530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300" b="0" kern="0" dirty="0" smtClean="0">
                <a:solidFill>
                  <a:srgbClr val="000000"/>
                </a:solidFill>
                <a:latin typeface="Arial Narrow" pitchFamily="34" charset="0"/>
                <a:ea typeface="+mj-ea"/>
                <a:cs typeface="+mj-cs"/>
              </a:rPr>
              <a:t>Кабардинский </a:t>
            </a:r>
            <a:r>
              <a:rPr kumimoji="0" lang="ru-RU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алфавит</a:t>
            </a:r>
            <a:endParaRPr kumimoji="0" lang="ru-RU" sz="3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40962" name="Picture 2" descr="C:\Users\OMAR\Pictures\image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429000"/>
            <a:ext cx="8572560" cy="1576465"/>
          </a:xfrm>
          <a:prstGeom prst="rect">
            <a:avLst/>
          </a:prstGeom>
          <a:noFill/>
          <a:ln w="28575">
            <a:solidFill>
              <a:schemeClr val="accent4">
                <a:lumMod val="10000"/>
              </a:schemeClr>
            </a:solidFill>
          </a:ln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3643306" y="2571744"/>
            <a:ext cx="1785950" cy="45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и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40965" name="Picture 5" descr="http://fonts.ru/help/language/pictures/114.gif"/>
          <p:cNvPicPr>
            <a:picLocks noChangeAspect="1" noChangeArrowheads="1"/>
          </p:cNvPicPr>
          <p:nvPr/>
        </p:nvPicPr>
        <p:blipFill>
          <a:blip r:embed="rId3" cstate="print"/>
          <a:srcRect b="22222"/>
          <a:stretch>
            <a:fillRect/>
          </a:stretch>
        </p:blipFill>
        <p:spPr bwMode="auto">
          <a:xfrm>
            <a:off x="214282" y="857232"/>
            <a:ext cx="8674554" cy="1571636"/>
          </a:xfrm>
          <a:prstGeom prst="rect">
            <a:avLst/>
          </a:prstGeom>
          <a:noFill/>
          <a:ln w="28575">
            <a:solidFill>
              <a:srgbClr val="000000"/>
            </a:solidFill>
            <a:prstDash val="solid"/>
          </a:ln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57158" y="5357826"/>
            <a:ext cx="8348666" cy="815948"/>
          </a:xfrm>
        </p:spPr>
        <p:txBody>
          <a:bodyPr/>
          <a:lstStyle/>
          <a:p>
            <a:pPr algn="ctr"/>
            <a:r>
              <a:rPr lang="ru-RU" dirty="0" smtClean="0">
                <a:latin typeface="Monotype Corsiva" pitchFamily="66" charset="0"/>
              </a:rPr>
              <a:t>составлены на основе русского алфавита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643446"/>
            <a:ext cx="8348666" cy="1958980"/>
          </a:xfrm>
        </p:spPr>
        <p:txBody>
          <a:bodyPr/>
          <a:lstStyle/>
          <a:p>
            <a:pPr algn="just"/>
            <a:r>
              <a:rPr lang="ru-RU" sz="3600" dirty="0" smtClean="0">
                <a:latin typeface="Monotype Corsiva" pitchFamily="66" charset="0"/>
              </a:rPr>
              <a:t>Самый древний язык – это язык жестов. Это были  специальные знаки, движения, мимика, с помощью которых древние люди могли объясняться.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6" name="Рисунок 5" descr="1285497260_yazyk-zhest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357166"/>
            <a:ext cx="4464876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3" descr="C:\Users\OMAR\Pictures\_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85727"/>
            <a:ext cx="3286148" cy="394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348666" cy="958824"/>
          </a:xfrm>
        </p:spPr>
        <p:txBody>
          <a:bodyPr/>
          <a:lstStyle/>
          <a:p>
            <a:pPr algn="just"/>
            <a:r>
              <a:rPr lang="ru-RU" sz="3200" dirty="0" smtClean="0">
                <a:latin typeface="Monotype Corsiva" pitchFamily="66" charset="0"/>
              </a:rPr>
              <a:t>Основой русского алфавита стала славянская азбука, составленная Кириллом и </a:t>
            </a:r>
            <a:r>
              <a:rPr lang="ru-RU" sz="3200" dirty="0" err="1" smtClean="0">
                <a:latin typeface="Monotype Corsiva" pitchFamily="66" charset="0"/>
              </a:rPr>
              <a:t>Мефодием</a:t>
            </a:r>
            <a:r>
              <a:rPr lang="ru-RU" sz="3200" dirty="0" smtClean="0">
                <a:latin typeface="Monotype Corsiva" pitchFamily="66" charset="0"/>
              </a:rPr>
              <a:t> – Кириллица.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37890" name="Picture 2" descr="C:\Users\OMAR\Pictures\s62545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4340658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1" name="Picture 3" descr="C:\Users\OMAR\Pictures\kirillu_i_mefodij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357298"/>
            <a:ext cx="4000528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00034" y="6000768"/>
            <a:ext cx="3857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ней было 43 буквы. </a:t>
            </a:r>
            <a:endParaRPr lang="ru-RU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4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348666" cy="1101700"/>
          </a:xfrm>
        </p:spPr>
        <p:txBody>
          <a:bodyPr/>
          <a:lstStyle/>
          <a:p>
            <a:pPr algn="just"/>
            <a:r>
              <a:rPr lang="ru-RU" sz="3200" dirty="0" smtClean="0">
                <a:latin typeface="Monotype Corsiva" pitchFamily="66" charset="0"/>
              </a:rPr>
              <a:t>В результате реформ, изменений букв становилось меньше, какие-то меняли форму.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38914" name="Picture 2" descr="C:\Users\OMAR\Pictures\алф при петр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714488"/>
            <a:ext cx="5857916" cy="3577355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00034" y="5500702"/>
            <a:ext cx="8348666" cy="11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Так выглядел русский алфавит  после реформ царя Петра </a:t>
            </a:r>
            <a:r>
              <a:rPr lang="ru-RU" sz="3200" b="0" kern="0" dirty="0" smtClean="0">
                <a:solidFill>
                  <a:srgbClr val="000000"/>
                </a:solidFill>
                <a:latin typeface="Monotype Corsiva" pitchFamily="66" charset="0"/>
                <a:ea typeface="+mj-ea"/>
                <a:cs typeface="+mj-cs"/>
              </a:rPr>
              <a:t>Первого.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38915" name="Picture 3" descr="C:\Users\OMAR\Pictures\s640x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88"/>
            <a:ext cx="2786082" cy="36143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348666" cy="1101700"/>
          </a:xfrm>
        </p:spPr>
        <p:txBody>
          <a:bodyPr/>
          <a:lstStyle/>
          <a:p>
            <a:pPr algn="ctr"/>
            <a:r>
              <a:rPr lang="ru-RU" spc="300" dirty="0" smtClean="0">
                <a:latin typeface="Monotype Corsiva" pitchFamily="66" charset="0"/>
              </a:rPr>
              <a:t>В современном виде русский алфавит существует около 100 лет. </a:t>
            </a:r>
            <a:endParaRPr lang="ru-RU" spc="300" dirty="0">
              <a:latin typeface="Monotype Corsiva" pitchFamily="66" charset="0"/>
            </a:endParaRPr>
          </a:p>
        </p:txBody>
      </p:sp>
      <p:pic>
        <p:nvPicPr>
          <p:cNvPr id="39939" name="Picture 3" descr="C:\Users\OMAR\Pictures\rucad_russian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4282" y="1643050"/>
            <a:ext cx="8715404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57158" y="5286388"/>
            <a:ext cx="834866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0" kern="0" spc="300" dirty="0" smtClean="0">
                <a:solidFill>
                  <a:srgbClr val="000000"/>
                </a:solidFill>
                <a:latin typeface="Monotype Corsiva" pitchFamily="66" charset="0"/>
                <a:ea typeface="+mj-ea"/>
                <a:cs typeface="+mj-cs"/>
              </a:rPr>
              <a:t>Позже всех других в алфавите появилась</a:t>
            </a:r>
            <a:r>
              <a:rPr kumimoji="0" lang="ru-RU" sz="4000" b="0" i="0" u="none" strike="noStrike" kern="0" cap="none" spc="30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onotype Corsiva" pitchFamily="66" charset="0"/>
                <a:ea typeface="+mj-ea"/>
                <a:cs typeface="+mj-cs"/>
              </a:rPr>
              <a:t> буква «</a:t>
            </a:r>
            <a:r>
              <a:rPr kumimoji="0" lang="ru-RU" sz="4000" i="0" u="none" strike="noStrike" kern="0" cap="none" spc="30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onotype Corsiva" pitchFamily="66" charset="0"/>
                <a:ea typeface="+mj-ea"/>
                <a:cs typeface="+mj-cs"/>
              </a:rPr>
              <a:t>Ё</a:t>
            </a:r>
            <a:r>
              <a:rPr kumimoji="0" lang="ru-RU" sz="4000" b="0" i="0" u="none" strike="noStrike" kern="0" cap="none" spc="30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onotype Corsiva" pitchFamily="66" charset="0"/>
                <a:ea typeface="+mj-ea"/>
                <a:cs typeface="+mj-cs"/>
              </a:rPr>
              <a:t>»</a:t>
            </a:r>
            <a:endParaRPr kumimoji="0" lang="ru-RU" sz="4000" b="0" i="0" u="none" strike="noStrike" kern="0" cap="none" spc="30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6072198" y="1857364"/>
            <a:ext cx="857256" cy="8572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2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28926" y="357166"/>
            <a:ext cx="3286148" cy="673072"/>
          </a:xfrm>
        </p:spPr>
        <p:txBody>
          <a:bodyPr/>
          <a:lstStyle/>
          <a:p>
            <a:pPr algn="ctr"/>
            <a:r>
              <a:rPr lang="ru-RU" b="1" u="sng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itchFamily="34" charset="0"/>
                <a:cs typeface="Miriam Fixed" pitchFamily="49" charset="-79"/>
              </a:rPr>
              <a:t>Анаграммы</a:t>
            </a:r>
            <a:endParaRPr lang="ru-RU" b="1" u="sng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itchFamily="34" charset="0"/>
              <a:cs typeface="Miriam Fixed" pitchFamily="49" charset="-79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214414" y="1214422"/>
            <a:ext cx="721523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Переставь</a:t>
            </a:r>
            <a:r>
              <a:rPr kumimoji="0" lang="ru-RU" sz="3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буквы и получи новое слово:</a:t>
            </a: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285720" y="2708920"/>
            <a:ext cx="2500330" cy="379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клоун –                                </a:t>
            </a:r>
          </a:p>
          <a:p>
            <a:pPr marL="514350" marR="0" lvl="0" indent="-51435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800" b="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камыш –          </a:t>
            </a:r>
          </a:p>
          <a:p>
            <a:pPr marL="514350" marR="0" lvl="0" indent="-51435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800" b="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старик –                    </a:t>
            </a:r>
          </a:p>
          <a:p>
            <a:pPr marL="514350" marR="0" lvl="0" indent="-51435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800" b="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слово – </a:t>
            </a:r>
          </a:p>
          <a:p>
            <a:pPr marL="514350" marR="0" lvl="0" indent="-51435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800" b="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сокол –</a:t>
            </a:r>
          </a:p>
          <a:p>
            <a:pPr marL="514350" marR="0" lvl="0" indent="-51435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800" b="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кулак –</a:t>
            </a:r>
          </a:p>
          <a:p>
            <a:pPr marL="514350" marR="0" lvl="0" indent="-51435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800" b="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штука –</a:t>
            </a:r>
          </a:p>
          <a:p>
            <a:pPr marL="514350" marR="0" lvl="0" indent="-51435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800" b="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кабан –    </a:t>
            </a:r>
          </a:p>
          <a:p>
            <a:pPr marL="514350" marR="0" lvl="0" indent="-5143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ru-RU" sz="2800" b="0" kern="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4857752" y="2643182"/>
            <a:ext cx="264320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ru-RU" sz="2800" b="0" kern="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514350" marR="0" lvl="0" indent="-5143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ru-RU" sz="2800" b="0" kern="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514350" marR="0" lvl="0" indent="-5143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ru-RU" sz="2800" b="0" kern="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514350" marR="0" lvl="0" indent="-51435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800" b="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для взрослых:</a:t>
            </a:r>
          </a:p>
          <a:p>
            <a:pPr marL="514350" marR="0" lvl="0" indent="-5143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800" b="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каприз –                            </a:t>
            </a:r>
          </a:p>
          <a:p>
            <a:pPr marL="514350" marR="0" lvl="0" indent="-5143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800" b="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водопад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–                              </a:t>
            </a:r>
          </a:p>
          <a:p>
            <a:pPr marL="514350" marR="0" lvl="0" indent="-5143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800" b="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                            </a:t>
            </a:r>
          </a:p>
          <a:p>
            <a:pPr marL="514350" marR="0" lvl="0" indent="-5143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ru-RU" sz="2800" b="0" kern="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2195736" y="2420888"/>
            <a:ext cx="2786082" cy="4076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b="0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b="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кулон, уклон</a:t>
            </a:r>
          </a:p>
          <a:p>
            <a:r>
              <a:rPr lang="ru-RU" sz="2800" b="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мышка</a:t>
            </a:r>
          </a:p>
          <a:p>
            <a:r>
              <a:rPr lang="ru-RU" sz="2800" b="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стирка</a:t>
            </a:r>
          </a:p>
          <a:p>
            <a:r>
              <a:rPr lang="ru-RU" sz="2800" b="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волос</a:t>
            </a:r>
          </a:p>
          <a:p>
            <a:r>
              <a:rPr lang="ru-RU" sz="2800" b="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колос</a:t>
            </a:r>
          </a:p>
          <a:p>
            <a:r>
              <a:rPr lang="ru-RU" sz="2800" b="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кукла</a:t>
            </a:r>
          </a:p>
          <a:p>
            <a:r>
              <a:rPr lang="ru-RU" sz="2800" b="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шутка</a:t>
            </a:r>
          </a:p>
          <a:p>
            <a:r>
              <a:rPr lang="ru-RU" sz="2800" b="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банка</a:t>
            </a:r>
            <a:endParaRPr lang="ru-RU" sz="2800" dirty="0" smtClean="0">
              <a:solidFill>
                <a:srgbClr val="FF0000"/>
              </a:solidFill>
            </a:endParaRPr>
          </a:p>
          <a:p>
            <a:pPr marL="514350" marR="0" lvl="0" indent="-5143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ru-RU" sz="2800" b="0" kern="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7000892" y="3501008"/>
            <a:ext cx="214310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ru-RU" sz="2800" b="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приказ</a:t>
            </a:r>
            <a:endParaRPr lang="ru-RU" sz="2800" b="0" kern="0" dirty="0" smtClean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b="0" kern="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  подвода</a:t>
            </a:r>
          </a:p>
          <a:p>
            <a:pPr>
              <a:lnSpc>
                <a:spcPct val="150000"/>
              </a:lnSpc>
            </a:pPr>
            <a:r>
              <a:rPr lang="ru-RU" sz="2800" b="0" kern="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  </a:t>
            </a:r>
            <a:endParaRPr lang="ru-RU" sz="2800" dirty="0" smtClean="0">
              <a:solidFill>
                <a:srgbClr val="FF000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 bwMode="auto">
          <a:xfrm rot="5400000">
            <a:off x="2357646" y="4563234"/>
            <a:ext cx="428628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Прямоугольник 8"/>
          <p:cNvSpPr/>
          <p:nvPr/>
        </p:nvSpPr>
        <p:spPr>
          <a:xfrm>
            <a:off x="3347864" y="1844824"/>
            <a:ext cx="2193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ctr">
              <a:defRPr/>
            </a:pPr>
            <a:r>
              <a:rPr lang="ru-RU" sz="2800" b="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стук – куст                           </a:t>
            </a:r>
            <a:endParaRPr lang="ru-RU" sz="2800" b="0" kern="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2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20"/>
                            </p:stCondLst>
                            <p:childTnLst>
                              <p:par>
                                <p:cTn id="2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80"/>
                            </p:stCondLst>
                            <p:childTnLst>
                              <p:par>
                                <p:cTn id="3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"/>
                            </p:stCondLst>
                            <p:childTnLst>
                              <p:par>
                                <p:cTn id="3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80"/>
                            </p:stCondLst>
                            <p:childTnLst>
                              <p:par>
                                <p:cTn id="4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160"/>
                            </p:stCondLst>
                            <p:childTnLst>
                              <p:par>
                                <p:cTn id="5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40"/>
                            </p:stCondLst>
                            <p:childTnLst>
                              <p:par>
                                <p:cTn id="5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20"/>
                            </p:stCondLst>
                            <p:childTnLst>
                              <p:par>
                                <p:cTn id="6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>
                                            <p:txEl>
                                              <p:pRg st="4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>
                                            <p:txEl>
                                              <p:pRg st="4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>
                                            <p:txEl>
                                              <p:pRg st="49" end="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>
                                            <p:txEl>
                                              <p:p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>
                                            <p:txEl>
                                              <p:p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>
                                            <p:txEl>
                                              <p:pRg st="51" end="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2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>
                                            <p:txEl>
                                              <p:pRg st="52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>
                                            <p:txEl>
                                              <p:pRg st="52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>
                                            <p:txEl>
                                              <p:pRg st="52" end="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3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>
                                            <p:txEl>
                                              <p:pRg st="53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">
                                            <p:txEl>
                                              <p:pRg st="53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>
                                            <p:txEl>
                                              <p:pRg st="53" end="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4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>
                                            <p:txEl>
                                              <p:pRg st="54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5">
                                            <p:txEl>
                                              <p:pRg st="54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">
                                            <p:txEl>
                                              <p:pRg st="54" end="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5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5">
                                            <p:txEl>
                                              <p:pRg st="55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5">
                                            <p:txEl>
                                              <p:pRg st="55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5">
                                            <p:txEl>
                                              <p:pRg st="55" end="5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214282" y="428604"/>
            <a:ext cx="8786874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hangingPunct="0"/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Segoe UI Semibold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Segoe UI Semibold" pitchFamily="34" charset="0"/>
                <a:ea typeface="Times New Roman" pitchFamily="18" charset="0"/>
                <a:cs typeface="Arial" pitchFamily="34" charset="0"/>
              </a:rPr>
              <a:t>Для детей:</a:t>
            </a:r>
            <a:r>
              <a:rPr lang="ru-RU" b="0" u="sng" dirty="0" smtClean="0">
                <a:solidFill>
                  <a:srgbClr val="000000"/>
                </a:solidFill>
                <a:latin typeface="Segoe UI Semibold" pitchFamily="34" charset="0"/>
                <a:ea typeface="Times New Roman" pitchFamily="18" charset="0"/>
                <a:cs typeface="Arial" pitchFamily="34" charset="0"/>
              </a:rPr>
              <a:t> Объясни смысл фразеологизма одним-двумя словами:</a:t>
            </a:r>
          </a:p>
          <a:p>
            <a:pPr lvl="0" algn="just" eaLnBrk="0" hangingPunct="0"/>
            <a:endParaRPr kumimoji="0" lang="ru-RU" b="0" i="0" u="sng" strike="noStrike" cap="none" normalizeH="0" baseline="0" dirty="0" smtClean="0">
              <a:ln>
                <a:noFill/>
              </a:ln>
              <a:solidFill>
                <a:srgbClr val="000000"/>
              </a:solidFill>
              <a:latin typeface="Segoe UI Semibold" pitchFamily="34" charset="0"/>
              <a:cs typeface="Arial" pitchFamily="34" charset="0"/>
            </a:endParaRPr>
          </a:p>
          <a:p>
            <a:pPr lvl="0" algn="just" eaLnBrk="0" hangingPunct="0">
              <a:lnSpc>
                <a:spcPct val="150000"/>
              </a:lnSpc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3C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Зарубить на носу -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3C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Пропускать мимо ушей -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3C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Работать,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3C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спустя рукава -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3C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Держать язык за зубами -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700" b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hangingPunct="0"/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 гостей:</a:t>
            </a:r>
            <a:r>
              <a:rPr lang="ru-RU" b="0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подберите выражение – антоним:</a:t>
            </a:r>
          </a:p>
          <a:p>
            <a:pPr lvl="0" algn="just" eaLnBrk="0" hangingPunct="0"/>
            <a:endParaRPr kumimoji="0" lang="ru-RU" b="0" i="0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3C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Держать ухо востро -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3C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Сидеть, сложа руки -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1824327"/>
            <a:ext cx="1689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запомнить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2348880"/>
            <a:ext cx="3004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 слушать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19894" y="2895897"/>
            <a:ext cx="2420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работать плохо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3429000"/>
            <a:ext cx="1360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молчать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00430" y="5500702"/>
            <a:ext cx="2200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ворон считать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14744" y="6072206"/>
            <a:ext cx="3955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работать, не покладая рук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2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5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ch.znate.ru/tw_files2/urls_8/14/d-13286/13286_html_19a150e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6172111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572560" cy="1285860"/>
          </a:xfrm>
        </p:spPr>
        <p:txBody>
          <a:bodyPr/>
          <a:lstStyle/>
          <a:p>
            <a:pPr algn="ctr"/>
            <a:r>
              <a:rPr lang="ru-RU" dirty="0" smtClean="0">
                <a:latin typeface="Monotype Corsiva" pitchFamily="66" charset="0"/>
                <a:cs typeface="Miriam Fixed" pitchFamily="49" charset="-79"/>
              </a:rPr>
              <a:t>А как люди научились считать? Как появились числа, цифры?</a:t>
            </a:r>
            <a:endParaRPr lang="ru-RU" dirty="0">
              <a:latin typeface="Monotype Corsiva" pitchFamily="66" charset="0"/>
              <a:cs typeface="Miriam Fixed" pitchFamily="49" charset="-79"/>
            </a:endParaRPr>
          </a:p>
        </p:txBody>
      </p:sp>
      <p:pic>
        <p:nvPicPr>
          <p:cNvPr id="47106" name="Picture 2" descr="http://img1.liveinternet.ru/images/attach/c/3/75/816/75816997_4104947_zif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14422"/>
            <a:ext cx="7429552" cy="5448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428992" y="1142984"/>
            <a:ext cx="278608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400" dirty="0" smtClean="0">
                <a:solidFill>
                  <a:srgbClr val="FF0000"/>
                </a:solidFill>
                <a:latin typeface="Segoe UI Light" pitchFamily="34" charset="0"/>
                <a:cs typeface="Miriam Fixed" pitchFamily="49" charset="-79"/>
              </a:rPr>
              <a:t>?</a:t>
            </a:r>
            <a:endParaRPr lang="ru-RU" sz="3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1"/>
      <p:bldP spid="10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8596" y="5357826"/>
            <a:ext cx="8572560" cy="1285860"/>
          </a:xfrm>
        </p:spPr>
        <p:txBody>
          <a:bodyPr/>
          <a:lstStyle/>
          <a:p>
            <a:pPr algn="ctr"/>
            <a:r>
              <a:rPr lang="ru-RU" dirty="0" smtClean="0">
                <a:latin typeface="Monotype Corsiva" pitchFamily="66" charset="0"/>
                <a:cs typeface="Miriam Fixed" pitchFamily="49" charset="-79"/>
              </a:rPr>
              <a:t>Сначала Человек для счёта откладывал в сторону камешки или палочки.</a:t>
            </a:r>
            <a:endParaRPr lang="ru-RU" dirty="0">
              <a:latin typeface="Monotype Corsiva" pitchFamily="66" charset="0"/>
              <a:cs typeface="Miriam Fixed" pitchFamily="49" charset="-79"/>
            </a:endParaRPr>
          </a:p>
        </p:txBody>
      </p:sp>
      <p:pic>
        <p:nvPicPr>
          <p:cNvPr id="48131" name="Picture 3" descr="C:\Users\OMAR\Pictures\счет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lumMod val="7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85918" y="142852"/>
            <a:ext cx="5715040" cy="5266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C:\Users\OMAR\Pictures\uselo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44000" cy="50720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785794"/>
          </a:xfrm>
        </p:spPr>
        <p:txBody>
          <a:bodyPr/>
          <a:lstStyle/>
          <a:p>
            <a:r>
              <a:rPr lang="ru-RU" sz="3900" dirty="0" smtClean="0">
                <a:latin typeface="Monotype Corsiva" pitchFamily="66" charset="0"/>
                <a:cs typeface="Miriam Fixed" pitchFamily="49" charset="-79"/>
              </a:rPr>
              <a:t>Сначала названия получили только числа 1 и 2.</a:t>
            </a:r>
            <a:endParaRPr lang="ru-RU" sz="3900" dirty="0">
              <a:latin typeface="Monotype Corsiva" pitchFamily="66" charset="0"/>
              <a:cs typeface="Miriam Fixed" pitchFamily="49" charset="-79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142976" y="1428736"/>
            <a:ext cx="1357322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Miriam Fixed" pitchFamily="49" charset="-79"/>
              </a:rPr>
              <a:t>1</a:t>
            </a:r>
            <a:endParaRPr kumimoji="0" lang="ru-RU" sz="13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otype Corsiva" pitchFamily="66" charset="0"/>
              <a:ea typeface="+mj-ea"/>
              <a:cs typeface="Miriam Fixed" pitchFamily="49" charset="-79"/>
            </a:endParaRPr>
          </a:p>
        </p:txBody>
      </p:sp>
      <p:pic>
        <p:nvPicPr>
          <p:cNvPr id="50178" name="Picture 2" descr="http://sun.wauu.ru/sun.gif"/>
          <p:cNvPicPr>
            <a:picLocks noChangeAspect="1" noChangeArrowheads="1"/>
          </p:cNvPicPr>
          <p:nvPr/>
        </p:nvPicPr>
        <p:blipFill>
          <a:blip r:embed="rId2" cstate="print"/>
          <a:srcRect l="16667" t="16667" r="16666" b="16666"/>
          <a:stretch>
            <a:fillRect/>
          </a:stretch>
        </p:blipFill>
        <p:spPr bwMode="auto">
          <a:xfrm>
            <a:off x="357158" y="3286124"/>
            <a:ext cx="2857520" cy="285752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786446" y="1500174"/>
            <a:ext cx="1357322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3800" b="0" kern="0" dirty="0" smtClean="0">
                <a:solidFill>
                  <a:schemeClr val="bg2"/>
                </a:solidFill>
                <a:latin typeface="Monotype Corsiva" pitchFamily="66" charset="0"/>
                <a:ea typeface="+mj-ea"/>
                <a:cs typeface="Miriam Fixed" pitchFamily="49" charset="-79"/>
              </a:rPr>
              <a:t>2</a:t>
            </a:r>
            <a:endParaRPr kumimoji="0" lang="ru-RU" sz="13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otype Corsiva" pitchFamily="66" charset="0"/>
              <a:ea typeface="+mj-ea"/>
              <a:cs typeface="Miriam Fixed" pitchFamily="49" charset="-79"/>
            </a:endParaRPr>
          </a:p>
        </p:txBody>
      </p:sp>
      <p:pic>
        <p:nvPicPr>
          <p:cNvPr id="50179" name="Picture 3" descr="C:\Users\OMAR\Pictures\крылья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1934" y="3071810"/>
            <a:ext cx="4907383" cy="1857388"/>
          </a:xfrm>
          <a:prstGeom prst="rect">
            <a:avLst/>
          </a:prstGeom>
          <a:noFill/>
        </p:spPr>
      </p:pic>
      <p:pic>
        <p:nvPicPr>
          <p:cNvPr id="50182" name="Picture 6" descr="C:\Users\OMAR\Pictures\003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4" y="5072074"/>
            <a:ext cx="4071966" cy="13421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6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2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0034" y="4929198"/>
            <a:ext cx="8348666" cy="1458914"/>
          </a:xfrm>
        </p:spPr>
        <p:txBody>
          <a:bodyPr/>
          <a:lstStyle/>
          <a:p>
            <a:pPr algn="just"/>
            <a:r>
              <a:rPr lang="ru-RU" sz="3600" dirty="0" smtClean="0">
                <a:latin typeface="Monotype Corsiva" pitchFamily="66" charset="0"/>
              </a:rPr>
              <a:t>А самые древние образцы письменности – это наскальные рисунки. Многие из них сохранились и дошли до нас.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36866" name="Picture 2" descr="C:\Users\OMAR\Pictures\00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4572032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OMAR\Pictures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71480"/>
            <a:ext cx="4005968" cy="3859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572560" cy="785794"/>
          </a:xfrm>
        </p:spPr>
        <p:txBody>
          <a:bodyPr/>
          <a:lstStyle/>
          <a:p>
            <a:pPr algn="ctr"/>
            <a:r>
              <a:rPr lang="ru-RU" sz="4400" dirty="0" smtClean="0">
                <a:latin typeface="Monotype Corsiva" pitchFamily="66" charset="0"/>
                <a:cs typeface="Miriam Fixed" pitchFamily="49" charset="-79"/>
              </a:rPr>
              <a:t>Позднее появилось число «3»</a:t>
            </a:r>
            <a:endParaRPr lang="ru-RU" sz="4400" dirty="0">
              <a:latin typeface="Monotype Corsiva" pitchFamily="66" charset="0"/>
              <a:cs typeface="Miriam Fixed" pitchFamily="49" charset="-79"/>
            </a:endParaRPr>
          </a:p>
        </p:txBody>
      </p:sp>
      <p:pic>
        <p:nvPicPr>
          <p:cNvPr id="51202" name="Picture 2" descr="http://upload.wikimedia.org/wikipedia/commons/thumb/d/dd/Die_drei_Bogatyr.jpg/300px-Die_drei_Bogaty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49691"/>
            <a:ext cx="3786214" cy="2511523"/>
          </a:xfrm>
          <a:prstGeom prst="rect">
            <a:avLst/>
          </a:prstGeom>
          <a:noFill/>
        </p:spPr>
      </p:pic>
      <p:pic>
        <p:nvPicPr>
          <p:cNvPr id="51204" name="Picture 4" descr="http://biography.sgu.ru/bio/data/files/pictures/image/371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256"/>
            <a:ext cx="3857652" cy="2247549"/>
          </a:xfrm>
          <a:prstGeom prst="rect">
            <a:avLst/>
          </a:prstGeom>
          <a:noFill/>
        </p:spPr>
      </p:pic>
      <p:pic>
        <p:nvPicPr>
          <p:cNvPr id="51206" name="Picture 6" descr="http://www.september-t.ru/upload/september/location/5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71612"/>
            <a:ext cx="3880691" cy="47335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57158" y="1357298"/>
            <a:ext cx="84296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-В каком виде транспорта всегда катается число «3»?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 rot="10800000" flipV="1">
            <a:off x="714348" y="3643314"/>
            <a:ext cx="80724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-Какая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цифра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красуется в центре витрины каждого магазина?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868" y="2285992"/>
            <a:ext cx="1907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элекТРИчка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86116" y="4857760"/>
            <a:ext cx="2430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ТРИ – </a:t>
            </a:r>
            <a:r>
              <a:rPr lang="ru-RU" b="0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виТРИна</a:t>
            </a:r>
            <a:endParaRPr lang="ru-RU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/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85728"/>
            <a:ext cx="7005662" cy="694057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4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7209" r="4576"/>
          <a:stretch>
            <a:fillRect/>
          </a:stretch>
        </p:blipFill>
        <p:spPr bwMode="auto">
          <a:xfrm>
            <a:off x="7487816" y="836712"/>
            <a:ext cx="1656184" cy="36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515719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 раз отмерь – один раз отрежь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0981" r="59220"/>
          <a:stretch>
            <a:fillRect/>
          </a:stretch>
        </p:blipFill>
        <p:spPr bwMode="auto">
          <a:xfrm>
            <a:off x="5724128" y="836712"/>
            <a:ext cx="1800200" cy="36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r="28335"/>
          <a:stretch>
            <a:fillRect/>
          </a:stretch>
        </p:blipFill>
        <p:spPr bwMode="auto">
          <a:xfrm>
            <a:off x="0" y="836712"/>
            <a:ext cx="5724128" cy="36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4048" y="2492896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714356"/>
            <a:ext cx="8429620" cy="5357826"/>
          </a:xfrm>
        </p:spPr>
        <p:txBody>
          <a:bodyPr/>
          <a:lstStyle/>
          <a:p>
            <a:pPr marL="742950" indent="-742950" algn="ctr">
              <a:lnSpc>
                <a:spcPct val="150000"/>
              </a:lnSpc>
            </a:pPr>
            <a:r>
              <a:rPr lang="ru-RU" dirty="0" smtClean="0">
                <a:latin typeface="Monotype Corsiva" pitchFamily="66" charset="0"/>
                <a:cs typeface="Miriam Fixed" pitchFamily="49" charset="-79"/>
              </a:rPr>
              <a:t>1. Семеро одного не ждут</a:t>
            </a:r>
            <a:br>
              <a:rPr lang="ru-RU" dirty="0" smtClean="0">
                <a:latin typeface="Monotype Corsiva" pitchFamily="66" charset="0"/>
                <a:cs typeface="Miriam Fixed" pitchFamily="49" charset="-79"/>
              </a:rPr>
            </a:br>
            <a:r>
              <a:rPr lang="ru-RU" dirty="0" smtClean="0">
                <a:latin typeface="Monotype Corsiva" pitchFamily="66" charset="0"/>
                <a:cs typeface="Miriam Fixed" pitchFamily="49" charset="-79"/>
              </a:rPr>
              <a:t>2. Один с сошкой, семеро с ложкой</a:t>
            </a:r>
            <a:br>
              <a:rPr lang="ru-RU" dirty="0" smtClean="0">
                <a:latin typeface="Monotype Corsiva" pitchFamily="66" charset="0"/>
                <a:cs typeface="Miriam Fixed" pitchFamily="49" charset="-79"/>
              </a:rPr>
            </a:br>
            <a:r>
              <a:rPr lang="ru-RU" dirty="0" smtClean="0">
                <a:latin typeface="Monotype Corsiva" pitchFamily="66" charset="0"/>
                <a:cs typeface="Miriam Fixed" pitchFamily="49" charset="-79"/>
              </a:rPr>
              <a:t>3. Семь бед – один ответ</a:t>
            </a:r>
            <a:br>
              <a:rPr lang="ru-RU" dirty="0" smtClean="0">
                <a:latin typeface="Monotype Corsiva" pitchFamily="66" charset="0"/>
                <a:cs typeface="Miriam Fixed" pitchFamily="49" charset="-79"/>
              </a:rPr>
            </a:br>
            <a:r>
              <a:rPr lang="ru-RU" dirty="0" smtClean="0">
                <a:latin typeface="Monotype Corsiva" pitchFamily="66" charset="0"/>
                <a:cs typeface="Miriam Fixed" pitchFamily="49" charset="-79"/>
              </a:rPr>
              <a:t>4. Трава от семи недуг</a:t>
            </a:r>
            <a:br>
              <a:rPr lang="ru-RU" dirty="0" smtClean="0">
                <a:latin typeface="Monotype Corsiva" pitchFamily="66" charset="0"/>
                <a:cs typeface="Miriam Fixed" pitchFamily="49" charset="-79"/>
              </a:rPr>
            </a:br>
            <a:r>
              <a:rPr lang="ru-RU" dirty="0" smtClean="0">
                <a:latin typeface="Monotype Corsiva" pitchFamily="66" charset="0"/>
                <a:cs typeface="Miriam Fixed" pitchFamily="49" charset="-79"/>
              </a:rPr>
              <a:t>5. Ест за троих, работает за семерых</a:t>
            </a:r>
            <a:br>
              <a:rPr lang="ru-RU" dirty="0" smtClean="0">
                <a:latin typeface="Monotype Corsiva" pitchFamily="66" charset="0"/>
                <a:cs typeface="Miriam Fixed" pitchFamily="49" charset="-79"/>
              </a:rPr>
            </a:br>
            <a:r>
              <a:rPr lang="ru-RU" dirty="0" smtClean="0">
                <a:latin typeface="Monotype Corsiva" pitchFamily="66" charset="0"/>
                <a:cs typeface="Miriam Fixed" pitchFamily="49" charset="-79"/>
              </a:rPr>
              <a:t>6.</a:t>
            </a:r>
            <a:r>
              <a:rPr lang="ru-RU" dirty="0" smtClean="0">
                <a:latin typeface="Monotype Corsiva" pitchFamily="66" charset="0"/>
              </a:rPr>
              <a:t> За семью печатями</a:t>
            </a:r>
            <a:endParaRPr lang="ru-RU" dirty="0">
              <a:latin typeface="Monotype Corsiva" pitchFamily="66" charset="0"/>
              <a:cs typeface="Miriam Fixed" pitchFamily="49" charset="-79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00100" y="428604"/>
            <a:ext cx="7848600" cy="733444"/>
          </a:xfrm>
        </p:spPr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Число «12» тоже было очень важным.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52228" name="Picture 4" descr="http://900igr.net/datas/priroda/0-Vremena-goda-1.files/0026-026-Davaj-povtorim-s-toboj-vse-12-mesjatsev-v-god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3786190"/>
            <a:ext cx="5072082" cy="2905901"/>
          </a:xfrm>
          <a:prstGeom prst="rect">
            <a:avLst/>
          </a:prstGeom>
          <a:noFill/>
        </p:spPr>
      </p:pic>
      <p:pic>
        <p:nvPicPr>
          <p:cNvPr id="52230" name="Picture 6" descr="http://t0.gstatic.com/images?q=tbn:ANd9GcQ1NI1LcNeX6ilrRhaid4CtqUYtQWrLEhdh_MZlaKS5pHgDLgJRH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071546"/>
            <a:ext cx="2786082" cy="27737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2" name="Picture 8" descr="http://kinolove.net/uploads/forum/images/1319540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71546"/>
            <a:ext cx="3429024" cy="5589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C:\Users\OMAR\Pictures\pp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6F2"/>
              </a:clrFrom>
              <a:clrTo>
                <a:srgbClr val="FBF6F2">
                  <a:alpha val="0"/>
                </a:srgbClr>
              </a:clrTo>
            </a:clrChange>
            <a:lum contrast="40000"/>
          </a:blip>
          <a:srcRect r="8766"/>
          <a:stretch>
            <a:fillRect/>
          </a:stretch>
        </p:blipFill>
        <p:spPr bwMode="auto">
          <a:xfrm>
            <a:off x="3500430" y="0"/>
            <a:ext cx="5286412" cy="5429264"/>
          </a:xfrm>
          <a:prstGeom prst="rect">
            <a:avLst/>
          </a:prstGeom>
          <a:noFill/>
        </p:spPr>
      </p:pic>
      <p:pic>
        <p:nvPicPr>
          <p:cNvPr id="55300" name="Picture 4" descr="C:\Users\OMAR\Pictures\pp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285720" y="0"/>
            <a:ext cx="2928958" cy="6500833"/>
          </a:xfrm>
          <a:prstGeom prst="rect">
            <a:avLst/>
          </a:prstGeom>
          <a:noFill/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3286116" y="5481614"/>
            <a:ext cx="5634022" cy="1376386"/>
          </a:xfrm>
        </p:spPr>
        <p:txBody>
          <a:bodyPr/>
          <a:lstStyle/>
          <a:p>
            <a:pPr algn="ctr"/>
            <a:r>
              <a:rPr lang="ru-RU" sz="3600" dirty="0" smtClean="0">
                <a:latin typeface="Monotype Corsiva" pitchFamily="66" charset="0"/>
              </a:rPr>
              <a:t>Первобытные люди не знали цифр, но умели считать на пальцах.</a:t>
            </a:r>
            <a:endParaRPr lang="ru-RU" sz="3600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4929198"/>
            <a:ext cx="9144000" cy="1571636"/>
          </a:xfrm>
        </p:spPr>
        <p:txBody>
          <a:bodyPr/>
          <a:lstStyle/>
          <a:p>
            <a:pPr algn="ctr"/>
            <a:r>
              <a:rPr lang="en-US" sz="4400" dirty="0" smtClean="0">
                <a:latin typeface="Monotype Corsiva" pitchFamily="66" charset="0"/>
              </a:rPr>
              <a:t>C</a:t>
            </a:r>
            <a:r>
              <a:rPr lang="ru-RU" sz="4400" dirty="0" smtClean="0">
                <a:latin typeface="Monotype Corsiva" pitchFamily="66" charset="0"/>
              </a:rPr>
              <a:t>чёт на пальцах нашёл своё отражение в римских цифрах.</a:t>
            </a:r>
            <a:endParaRPr lang="ru-RU" sz="4400" dirty="0">
              <a:latin typeface="Monotype Corsiva" pitchFamily="66" charset="0"/>
            </a:endParaRPr>
          </a:p>
        </p:txBody>
      </p:sp>
      <p:pic>
        <p:nvPicPr>
          <p:cNvPr id="1026" name="Picture 2" descr="C:\Users\OMAR\Pictures\s320x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9144000" cy="37147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8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OMAR\Pictures\цифры на руси.gif"/>
          <p:cNvPicPr>
            <a:picLocks noChangeAspect="1" noChangeArrowheads="1"/>
          </p:cNvPicPr>
          <p:nvPr/>
        </p:nvPicPr>
        <p:blipFill>
          <a:blip r:embed="rId2" cstate="print"/>
          <a:srcRect t="64433"/>
          <a:stretch>
            <a:fillRect/>
          </a:stretch>
        </p:blipFill>
        <p:spPr bwMode="auto">
          <a:xfrm>
            <a:off x="285720" y="5143512"/>
            <a:ext cx="7215238" cy="1285884"/>
          </a:xfrm>
          <a:prstGeom prst="rect">
            <a:avLst/>
          </a:prstGeom>
          <a:noFill/>
        </p:spPr>
      </p:pic>
      <p:pic>
        <p:nvPicPr>
          <p:cNvPr id="5" name="Picture 2" descr="C:\Users\OMAR\Pictures\цифры на руси.gif"/>
          <p:cNvPicPr>
            <a:picLocks noChangeAspect="1" noChangeArrowheads="1"/>
          </p:cNvPicPr>
          <p:nvPr/>
        </p:nvPicPr>
        <p:blipFill>
          <a:blip r:embed="rId2" cstate="print"/>
          <a:srcRect t="33505" b="32989"/>
          <a:stretch>
            <a:fillRect/>
          </a:stretch>
        </p:blipFill>
        <p:spPr bwMode="auto">
          <a:xfrm>
            <a:off x="285720" y="3143248"/>
            <a:ext cx="7143768" cy="1214446"/>
          </a:xfrm>
          <a:prstGeom prst="rect">
            <a:avLst/>
          </a:prstGeom>
          <a:noFill/>
        </p:spPr>
      </p:pic>
      <p:pic>
        <p:nvPicPr>
          <p:cNvPr id="6" name="Picture 2" descr="C:\Users\OMAR\Pictures\цифры на руси.gif"/>
          <p:cNvPicPr>
            <a:picLocks noChangeAspect="1" noChangeArrowheads="1"/>
          </p:cNvPicPr>
          <p:nvPr/>
        </p:nvPicPr>
        <p:blipFill>
          <a:blip r:embed="rId2" cstate="print"/>
          <a:srcRect b="66495"/>
          <a:stretch>
            <a:fillRect/>
          </a:stretch>
        </p:blipFill>
        <p:spPr bwMode="auto">
          <a:xfrm>
            <a:off x="285720" y="1214422"/>
            <a:ext cx="7143767" cy="1285884"/>
          </a:xfrm>
          <a:prstGeom prst="rect">
            <a:avLst/>
          </a:prstGeom>
          <a:noFill/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818"/>
          </a:xfrm>
        </p:spPr>
        <p:txBody>
          <a:bodyPr/>
          <a:lstStyle/>
          <a:p>
            <a:pPr algn="ctr"/>
            <a:r>
              <a:rPr lang="ru-RU" sz="4400" dirty="0" smtClean="0">
                <a:latin typeface="Monotype Corsiva" pitchFamily="66" charset="0"/>
              </a:rPr>
              <a:t>Древнерусские цифры</a:t>
            </a:r>
            <a:endParaRPr lang="ru-RU" sz="4400" dirty="0">
              <a:latin typeface="Monotype Corsiva" pitchFamily="66" charset="0"/>
            </a:endParaRPr>
          </a:p>
        </p:txBody>
      </p:sp>
      <p:pic>
        <p:nvPicPr>
          <p:cNvPr id="62468" name="Picture 4" descr="Файл:Kirilica-cifri.jpg"/>
          <p:cNvPicPr>
            <a:picLocks noChangeAspect="1" noChangeArrowheads="1"/>
          </p:cNvPicPr>
          <p:nvPr/>
        </p:nvPicPr>
        <p:blipFill>
          <a:blip r:embed="rId3" cstate="print"/>
          <a:srcRect t="76377" r="86871" b="12354"/>
          <a:stretch>
            <a:fillRect/>
          </a:stretch>
        </p:blipFill>
        <p:spPr bwMode="auto">
          <a:xfrm>
            <a:off x="7786710" y="2143116"/>
            <a:ext cx="1079508" cy="1214446"/>
          </a:xfrm>
          <a:prstGeom prst="rect">
            <a:avLst/>
          </a:prstGeom>
          <a:noFill/>
        </p:spPr>
      </p:pic>
      <p:pic>
        <p:nvPicPr>
          <p:cNvPr id="10" name="Picture 4" descr="Файл:Kirilica-cifri.jpg"/>
          <p:cNvPicPr>
            <a:picLocks noChangeAspect="1" noChangeArrowheads="1"/>
          </p:cNvPicPr>
          <p:nvPr/>
        </p:nvPicPr>
        <p:blipFill>
          <a:blip r:embed="rId3" cstate="print"/>
          <a:srcRect t="87479" r="87090"/>
          <a:stretch>
            <a:fillRect/>
          </a:stretch>
        </p:blipFill>
        <p:spPr bwMode="auto">
          <a:xfrm>
            <a:off x="7858148" y="4071942"/>
            <a:ext cx="1000132" cy="12713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785926"/>
          </a:xfrm>
        </p:spPr>
        <p:txBody>
          <a:bodyPr/>
          <a:lstStyle/>
          <a:p>
            <a:pPr algn="just"/>
            <a:r>
              <a:rPr lang="ru-RU" sz="4400" dirty="0" smtClean="0">
                <a:latin typeface="Monotype Corsiva" pitchFamily="66" charset="0"/>
              </a:rPr>
              <a:t>Современная система счёта, где с помощью десяти цифр можно записать любое число, появилась в Индии.</a:t>
            </a:r>
            <a:endParaRPr lang="ru-RU" sz="4400" dirty="0">
              <a:latin typeface="Monotype Corsiva" pitchFamily="66" charset="0"/>
            </a:endParaRPr>
          </a:p>
        </p:txBody>
      </p:sp>
      <p:pic>
        <p:nvPicPr>
          <p:cNvPr id="61442" name="Picture 2" descr="C:\Users\OMAR\Pictures\231846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85991"/>
            <a:ext cx="8429684" cy="413054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348666" cy="1458914"/>
          </a:xfrm>
        </p:spPr>
        <p:txBody>
          <a:bodyPr/>
          <a:lstStyle/>
          <a:p>
            <a:pPr algn="just"/>
            <a:r>
              <a:rPr lang="ru-RU" sz="3600" dirty="0" smtClean="0">
                <a:latin typeface="Monotype Corsiva" pitchFamily="66" charset="0"/>
              </a:rPr>
              <a:t>Учёные и сейчас работают над многими из них, пытаясь разгадать тайны некоторых знаков. 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37892" name="Picture 4" descr="C:\Users\OMAR\Pictures\DSC05275sm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29124" y="2000240"/>
            <a:ext cx="4559871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OMAR\Pictures\AB_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80" y="1785926"/>
            <a:ext cx="3976692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-214346" y="4286232"/>
            <a:ext cx="9358346" cy="2571768"/>
          </a:xfrm>
        </p:spPr>
        <p:txBody>
          <a:bodyPr/>
          <a:lstStyle/>
          <a:p>
            <a:pPr algn="ctr"/>
            <a:r>
              <a:rPr lang="ru-RU" sz="4300" dirty="0" smtClean="0">
                <a:latin typeface="Monotype Corsiva" pitchFamily="66" charset="0"/>
              </a:rPr>
              <a:t>От индийцев эти цифры распространились через Иран к арабам, и затем уже арабы занесли их в Европу. </a:t>
            </a:r>
            <a:r>
              <a:rPr lang="ru-RU" sz="4300" u="sng" dirty="0" smtClean="0">
                <a:latin typeface="Monotype Corsiva" pitchFamily="66" charset="0"/>
              </a:rPr>
              <a:t>Мы называем их арабскими цифрами, хотя правильней было бы называть их индийскими.</a:t>
            </a:r>
            <a:endParaRPr lang="ru-RU" sz="4300" dirty="0">
              <a:latin typeface="Monotype Corsiva" pitchFamily="66" charset="0"/>
            </a:endParaRPr>
          </a:p>
        </p:txBody>
      </p:sp>
      <p:pic>
        <p:nvPicPr>
          <p:cNvPr id="1025" name="Picture 1" descr="C:\Users\OMAR\Pictures\инди цифры.jpg"/>
          <p:cNvPicPr>
            <a:picLocks noChangeAspect="1" noChangeArrowheads="1"/>
          </p:cNvPicPr>
          <p:nvPr/>
        </p:nvPicPr>
        <p:blipFill>
          <a:blip r:embed="rId3" cstate="print"/>
          <a:srcRect r="22174" b="33765"/>
          <a:stretch>
            <a:fillRect/>
          </a:stretch>
        </p:blipFill>
        <p:spPr bwMode="auto">
          <a:xfrm>
            <a:off x="1071538" y="0"/>
            <a:ext cx="7215206" cy="414494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OMAR\Pictures\инди цифры.jpg"/>
          <p:cNvPicPr>
            <a:picLocks noChangeAspect="1" noChangeArrowheads="1"/>
          </p:cNvPicPr>
          <p:nvPr/>
        </p:nvPicPr>
        <p:blipFill>
          <a:blip r:embed="rId3" cstate="print"/>
          <a:srcRect t="49112" r="42979" b="33765"/>
          <a:stretch>
            <a:fillRect/>
          </a:stretch>
        </p:blipFill>
        <p:spPr bwMode="auto">
          <a:xfrm>
            <a:off x="571472" y="785794"/>
            <a:ext cx="8105832" cy="1643074"/>
          </a:xfrm>
          <a:prstGeom prst="rect">
            <a:avLst/>
          </a:prstGeom>
          <a:noFill/>
        </p:spPr>
      </p:pic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142844" y="2714644"/>
            <a:ext cx="885831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В России арабские цифры применяются</a:t>
            </a:r>
            <a:r>
              <a:rPr kumimoji="0" lang="ru-RU" sz="4400" b="0" i="0" u="none" strike="noStrike" kern="0" cap="none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с </a:t>
            </a:r>
            <a:r>
              <a:rPr kumimoji="0" lang="en-US" sz="4400" b="0" i="0" u="none" strike="noStrike" kern="0" cap="none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XVII</a:t>
            </a:r>
            <a:r>
              <a:rPr kumimoji="0" lang="en-US" sz="4400" b="0" i="0" u="none" strike="noStrike" kern="0" cap="none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kumimoji="0" lang="ru-RU" sz="4400" b="0" i="0" u="none" strike="noStrike" kern="0" cap="none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века. Только в арабской системе счёта появилась цифра ноль – до этого её не было. </a:t>
            </a: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0" kern="0" dirty="0" smtClean="0">
                <a:solidFill>
                  <a:srgbClr val="000000"/>
                </a:solidFill>
                <a:latin typeface="Monotype Corsiva" pitchFamily="66" charset="0"/>
                <a:ea typeface="+mj-ea"/>
                <a:cs typeface="+mj-cs"/>
              </a:rPr>
              <a:t>И</a:t>
            </a:r>
            <a:r>
              <a:rPr kumimoji="0" lang="ru-RU" sz="4400" b="0" i="0" u="none" strike="noStrike" kern="0" cap="none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ндийцы</a:t>
            </a:r>
            <a:r>
              <a:rPr kumimoji="0" lang="ru-RU" sz="4400" b="0" i="0" u="none" strike="noStrike" kern="0" cap="none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называли</a:t>
            </a:r>
            <a:r>
              <a:rPr lang="ru-RU" sz="4400" b="0" kern="0" dirty="0" smtClean="0">
                <a:solidFill>
                  <a:srgbClr val="000000"/>
                </a:solidFill>
                <a:latin typeface="Monotype Corsiva" pitchFamily="66" charset="0"/>
                <a:ea typeface="+mj-ea"/>
                <a:cs typeface="+mj-cs"/>
              </a:rPr>
              <a:t> её</a:t>
            </a:r>
            <a:r>
              <a:rPr kumimoji="0" lang="ru-RU" sz="4400" b="0" i="0" u="none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«</a:t>
            </a:r>
            <a:r>
              <a:rPr kumimoji="0" lang="ru-RU" sz="4400" b="0" i="0" u="none" strike="noStrike" kern="0" cap="none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сунья</a:t>
            </a:r>
            <a:r>
              <a:rPr kumimoji="0" lang="ru-RU" sz="4400" b="0" i="0" u="none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» - пусто </a:t>
            </a:r>
            <a:r>
              <a:rPr lang="ru-RU" sz="4400" b="0" kern="0" dirty="0" smtClean="0">
                <a:solidFill>
                  <a:srgbClr val="000000"/>
                </a:solidFill>
                <a:latin typeface="Monotype Corsiva" pitchFamily="66" charset="0"/>
                <a:ea typeface="+mj-ea"/>
                <a:cs typeface="+mj-cs"/>
              </a:rPr>
              <a:t>.</a:t>
            </a:r>
            <a:endParaRPr kumimoji="0" lang="ru-RU" sz="4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7143768" y="928670"/>
            <a:ext cx="1071570" cy="142876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noFill/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357166"/>
            <a:ext cx="4643438" cy="6143668"/>
          </a:xfrm>
        </p:spPr>
        <p:txBody>
          <a:bodyPr/>
          <a:lstStyle/>
          <a:p>
            <a:pPr algn="ctr"/>
            <a:r>
              <a:rPr lang="ru-RU" sz="5400" b="1" i="1" dirty="0" smtClean="0">
                <a:latin typeface="Monotype Corsiva" pitchFamily="66" charset="0"/>
              </a:rPr>
              <a:t>Интересный факт: </a:t>
            </a:r>
            <a:r>
              <a:rPr lang="ru-RU" sz="5400" dirty="0" smtClean="0">
                <a:latin typeface="Monotype Corsiva" pitchFamily="66" charset="0"/>
              </a:rPr>
              <a:t>древнегреческий математик Архимед мог называть огромные числа, но не умел их записывать.</a:t>
            </a:r>
            <a:endParaRPr lang="ru-RU" sz="5400" dirty="0">
              <a:latin typeface="Monotype Corsiva" pitchFamily="66" charset="0"/>
            </a:endParaRPr>
          </a:p>
        </p:txBody>
      </p:sp>
      <p:pic>
        <p:nvPicPr>
          <p:cNvPr id="3076" name="Picture 4" descr="http://www.hrono.ru/img/portrety/arhime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68760" y="428604"/>
            <a:ext cx="4351078" cy="57150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6072182"/>
            <a:ext cx="9144000" cy="785818"/>
          </a:xfrm>
        </p:spPr>
        <p:txBody>
          <a:bodyPr/>
          <a:lstStyle/>
          <a:p>
            <a:pPr algn="ctr"/>
            <a:r>
              <a:rPr lang="ru-RU" sz="4400" dirty="0" smtClean="0">
                <a:latin typeface="Monotype Corsiva" pitchFamily="66" charset="0"/>
              </a:rPr>
              <a:t>Памятник нулю в Будапеште</a:t>
            </a:r>
            <a:endParaRPr lang="ru-RU" sz="4400" dirty="0">
              <a:latin typeface="Monotype Corsiva" pitchFamily="66" charset="0"/>
            </a:endParaRPr>
          </a:p>
        </p:txBody>
      </p:sp>
      <p:pic>
        <p:nvPicPr>
          <p:cNvPr id="2050" name="Picture 2" descr="http://1.bp.blogspot.com/_i_jt8rJVOUA/TTBdjdNIv6I/AAAAAAAAAKM/qlWgjDweKsw/s1600/%25D0%25BD%25D0%25BE%25D0%25BB%25D1%258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0"/>
            <a:ext cx="5286412" cy="62290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071570"/>
          </a:xfrm>
        </p:spPr>
        <p:txBody>
          <a:bodyPr/>
          <a:lstStyle/>
          <a:p>
            <a:pPr marL="457200" indent="-457200" algn="ctr"/>
            <a:r>
              <a:rPr lang="ru-RU" dirty="0" smtClean="0">
                <a:latin typeface="Monotype Corsiva" pitchFamily="66" charset="0"/>
              </a:rPr>
              <a:t>1. Сколько раз среди чисел от одного до ста встречается цифра 0?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3573016"/>
            <a:ext cx="83582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0" dirty="0" smtClean="0">
                <a:solidFill>
                  <a:srgbClr val="000000"/>
                </a:solidFill>
                <a:latin typeface="Monotype Corsiva" pitchFamily="66" charset="0"/>
              </a:rPr>
              <a:t>2. Разделить 1888 на два так, чтобы в каждой части получилось 1000.</a:t>
            </a:r>
            <a:endParaRPr lang="ru-RU" sz="4000" b="0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24328" y="1700808"/>
            <a:ext cx="1285884" cy="64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11 раз</a:t>
            </a:r>
            <a:endParaRPr lang="ru-RU" sz="3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700808"/>
            <a:ext cx="7429552" cy="64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10, 20, 30, 40, 50, 60, 70, 80, 90, 100      – </a:t>
            </a:r>
            <a:endParaRPr lang="ru-RU" sz="3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39752" y="5373216"/>
            <a:ext cx="1571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4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888</a:t>
            </a:r>
            <a:endParaRPr lang="ru-RU" sz="4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 bwMode="auto">
          <a:xfrm>
            <a:off x="2195736" y="5733256"/>
            <a:ext cx="1428761" cy="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Прямоугольник 17"/>
          <p:cNvSpPr/>
          <p:nvPr/>
        </p:nvSpPr>
        <p:spPr>
          <a:xfrm>
            <a:off x="5364088" y="5631631"/>
            <a:ext cx="785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I000</a:t>
            </a:r>
            <a:endParaRPr lang="ru-RU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64088" y="5373216"/>
            <a:ext cx="857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I000</a:t>
            </a:r>
            <a:endParaRPr lang="ru-RU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6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4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9" grpId="0"/>
      <p:bldP spid="10" grpId="0"/>
      <p:bldP spid="13" grpId="0"/>
      <p:bldP spid="18" grpId="0"/>
      <p:bldP spid="1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85728"/>
            <a:ext cx="7005662" cy="694057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4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OMAR\Pictures\in-trav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42852"/>
            <a:ext cx="5929354" cy="650390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5214950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зная прошлого, невозможно построить будущее. Только используя накопленные знания, мы можем делать новые открытия.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OMAR\Pictures\religion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MAR\Pictures\323083ec757f5a737cba17257975b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4000528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4" name="Picture 2" descr="C:\Users\OMAR\Pictures\shumerskaya_pismenno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00042"/>
            <a:ext cx="4422866" cy="4327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28926" y="357166"/>
            <a:ext cx="3571900" cy="857256"/>
          </a:xfrm>
        </p:spPr>
        <p:txBody>
          <a:bodyPr/>
          <a:lstStyle/>
          <a:p>
            <a:pPr algn="ctr"/>
            <a:r>
              <a:rPr lang="ru-RU" b="1" u="sng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itchFamily="34" charset="0"/>
                <a:cs typeface="Miriam Fixed" pitchFamily="49" charset="-79"/>
              </a:rPr>
              <a:t>Ребусы</a:t>
            </a:r>
            <a:endParaRPr lang="ru-RU" b="1" u="sng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itchFamily="34" charset="0"/>
              <a:cs typeface="Miriam Fixed" pitchFamily="49" charset="-79"/>
            </a:endParaRPr>
          </a:p>
        </p:txBody>
      </p:sp>
      <p:pic>
        <p:nvPicPr>
          <p:cNvPr id="43010" name="Picture 2" descr="http://t2.gstatic.com/images?q=tbn:ANd9GcRBUdGRNNWjotpEjLlIrB6Vns6CEcw8eA_H1RUMkTXrrbFkDGeb7g"/>
          <p:cNvPicPr>
            <a:picLocks noChangeAspect="1" noChangeArrowheads="1"/>
          </p:cNvPicPr>
          <p:nvPr/>
        </p:nvPicPr>
        <p:blipFill>
          <a:blip r:embed="rId2" cstate="print"/>
          <a:srcRect r="34348"/>
          <a:stretch>
            <a:fillRect/>
          </a:stretch>
        </p:blipFill>
        <p:spPr bwMode="auto">
          <a:xfrm>
            <a:off x="4932040" y="1916832"/>
            <a:ext cx="2204318" cy="2085239"/>
          </a:xfrm>
          <a:prstGeom prst="rect">
            <a:avLst/>
          </a:prstGeom>
          <a:noFill/>
        </p:spPr>
      </p:pic>
      <p:pic>
        <p:nvPicPr>
          <p:cNvPr id="51205" name="Picture 5" descr="C:\Users\User\Desktop\img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699975" y="1916832"/>
            <a:ext cx="2274059" cy="20882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S001018455">
  <a:themeElements>
    <a:clrScheme name="ms_pptpostmortem_tp01018455 1">
      <a:dk1>
        <a:srgbClr val="003366"/>
      </a:dk1>
      <a:lt1>
        <a:srgbClr val="FFFFFF"/>
      </a:lt1>
      <a:dk2>
        <a:srgbClr val="008080"/>
      </a:dk2>
      <a:lt2>
        <a:srgbClr val="FFCC66"/>
      </a:lt2>
      <a:accent1>
        <a:srgbClr val="3366CC"/>
      </a:accent1>
      <a:accent2>
        <a:srgbClr val="0099CC"/>
      </a:accent2>
      <a:accent3>
        <a:srgbClr val="AAC0C0"/>
      </a:accent3>
      <a:accent4>
        <a:srgbClr val="DADADA"/>
      </a:accent4>
      <a:accent5>
        <a:srgbClr val="ADB8E2"/>
      </a:accent5>
      <a:accent6>
        <a:srgbClr val="008AB9"/>
      </a:accent6>
      <a:hlink>
        <a:srgbClr val="999933"/>
      </a:hlink>
      <a:folHlink>
        <a:srgbClr val="009900"/>
      </a:folHlink>
    </a:clrScheme>
    <a:fontScheme name="ms_pptpostmortem_tp01018455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s_pptpostmortem_tp01018455 1">
        <a:dk1>
          <a:srgbClr val="003366"/>
        </a:dk1>
        <a:lt1>
          <a:srgbClr val="FFFFFF"/>
        </a:lt1>
        <a:dk2>
          <a:srgbClr val="008080"/>
        </a:dk2>
        <a:lt2>
          <a:srgbClr val="FFCC66"/>
        </a:lt2>
        <a:accent1>
          <a:srgbClr val="3366CC"/>
        </a:accent1>
        <a:accent2>
          <a:srgbClr val="0099CC"/>
        </a:accent2>
        <a:accent3>
          <a:srgbClr val="AAC0C0"/>
        </a:accent3>
        <a:accent4>
          <a:srgbClr val="DADADA"/>
        </a:accent4>
        <a:accent5>
          <a:srgbClr val="ADB8E2"/>
        </a:accent5>
        <a:accent6>
          <a:srgbClr val="008AB9"/>
        </a:accent6>
        <a:hlink>
          <a:srgbClr val="99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ostmortem_tp01018455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ostmortem_tp01018455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ostmortem_tp01018455 4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ostmortem_tp01018455 5">
        <a:dk1>
          <a:srgbClr val="100000"/>
        </a:dk1>
        <a:lt1>
          <a:srgbClr val="FFFFFF"/>
        </a:lt1>
        <a:dk2>
          <a:srgbClr val="800000"/>
        </a:dk2>
        <a:lt2>
          <a:srgbClr val="FFCC66"/>
        </a:lt2>
        <a:accent1>
          <a:srgbClr val="003366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AAADB8"/>
        </a:accent5>
        <a:accent6>
          <a:srgbClr val="8A5C2D"/>
        </a:accent6>
        <a:hlink>
          <a:srgbClr val="336699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ostmortem_tp01018455 6">
        <a:dk1>
          <a:srgbClr val="666633"/>
        </a:dk1>
        <a:lt1>
          <a:srgbClr val="FFFFFF"/>
        </a:lt1>
        <a:dk2>
          <a:srgbClr val="CC9900"/>
        </a:dk2>
        <a:lt2>
          <a:srgbClr val="DDDDDD"/>
        </a:lt2>
        <a:accent1>
          <a:srgbClr val="CC6600"/>
        </a:accent1>
        <a:accent2>
          <a:srgbClr val="996633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>
  <documentManagement>
    <NumericAssetId xmlns="145c5697-5eb5-440b-b2f1-a8273fb59250" xsi:nil="true"/>
    <AssetType xmlns="145c5697-5eb5-440b-b2f1-a8273fb59250">TP</AssetType>
    <Markets xmlns="145c5697-5eb5-440b-b2f1-a8273fb59250" xsi:nil="true"/>
    <AppVer xmlns="145c5697-5eb5-440b-b2f1-a8273fb59250" xsi:nil="true"/>
    <AuthoringAssetId xmlns="145c5697-5eb5-440b-b2f1-a8273fb59250">TP001018455</AuthoringAssetId>
    <AssetId xmlns="145c5697-5eb5-440b-b2f1-a8273fb59250">TS001018455</AssetId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OOFile" ma:contentTypeID="0x0101006025706CF4CD034688BEBAE97A2E701D0202001F9DE411C1B38343BE78B0080F632418" ma:contentTypeVersion="8" ma:contentTypeDescription="Create a new document." ma:contentTypeScope="" ma:versionID="626c6bef90203a135dc207a2a19062e9">
  <xsd:schema xmlns:xsd="http://www.w3.org/2001/XMLSchema" xmlns:xs="http://www.w3.org/2001/XMLSchema" xmlns:p="http://schemas.microsoft.com/office/2006/metadata/properties" xmlns:ns2="145c5697-5eb5-440b-b2f1-a8273fb59250" targetNamespace="http://schemas.microsoft.com/office/2006/metadata/properties" ma:root="true" ma:fieldsID="8e847428e4ac39e33c3ebc557b45afc8" ns2:_="">
    <xsd:import namespace="145c5697-5eb5-440b-b2f1-a8273fb59250"/>
    <xsd:element name="properties">
      <xsd:complexType>
        <xsd:sequence>
          <xsd:element name="documentManagement">
            <xsd:complexType>
              <xsd:all>
                <xsd:element ref="ns2:AssetId" minOccurs="0"/>
                <xsd:element ref="ns2:AuthoringAssetId" minOccurs="0"/>
                <xsd:element ref="ns2:AssetType" minOccurs="0"/>
                <xsd:element ref="ns2:Markets" minOccurs="0"/>
                <xsd:element ref="ns2:NumericAssetId" minOccurs="0"/>
                <xsd:element ref="ns2:AppV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c5697-5eb5-440b-b2f1-a8273fb59250" elementFormDefault="qualified">
    <xsd:import namespace="http://schemas.microsoft.com/office/2006/documentManagement/types"/>
    <xsd:import namespace="http://schemas.microsoft.com/office/infopath/2007/PartnerControls"/>
    <xsd:element name="AssetId" ma:index="8" nillable="true" ma:displayName="AssetId" ma:indexed="true" ma:internalName="AssetId" ma:readOnly="false">
      <xsd:simpleType>
        <xsd:restriction base="dms:Text"/>
      </xsd:simpleType>
    </xsd:element>
    <xsd:element name="AuthoringAssetId" ma:index="9" nillable="true" ma:displayName="AuthoringAssetId" ma:indexed="true" ma:internalName="AuthoringAssetId" ma:readOnly="false">
      <xsd:simpleType>
        <xsd:restriction base="dms:Text"/>
      </xsd:simpleType>
    </xsd:element>
    <xsd:element name="AssetType" ma:index="10" nillable="true" ma:displayName="AssetType" ma:internalName="AssetType" ma:readOnly="false">
      <xsd:simpleType>
        <xsd:restriction base="dms:Text"/>
      </xsd:simpleType>
    </xsd:element>
    <xsd:element name="Markets" ma:index="11" nillable="true" ma:displayName="Markets" ma:internalName="Markets" ma:readOnly="false">
      <xsd:simpleType>
        <xsd:restriction base="dms:Text"/>
      </xsd:simpleType>
    </xsd:element>
    <xsd:element name="NumericAssetId" ma:index="12" nillable="true" ma:displayName="NumericAssetId" ma:indexed="true" ma:internalName="NumericAssetId" ma:readOnly="false">
      <xsd:simpleType>
        <xsd:restriction base="dms:Unknown"/>
      </xsd:simpleType>
    </xsd:element>
    <xsd:element name="AppVer" ma:index="13" nillable="true" ma:displayName="AppVer" ma:internalName="AppVer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AA22F3-D707-4380-AC8D-1F37317E20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1D071F-CBEB-4D17-9B4B-0E8619AAD58A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E8BF90FD-DDAA-4823-B759-207A299222E7}">
  <ds:schemaRefs>
    <ds:schemaRef ds:uri="http://schemas.microsoft.com/office/2006/metadata/properties"/>
    <ds:schemaRef ds:uri="145c5697-5eb5-440b-b2f1-a8273fb59250"/>
  </ds:schemaRefs>
</ds:datastoreItem>
</file>

<file path=customXml/itemProps4.xml><?xml version="1.0" encoding="utf-8"?>
<ds:datastoreItem xmlns:ds="http://schemas.openxmlformats.org/officeDocument/2006/customXml" ds:itemID="{4337A7D7-2EE6-48EC-9120-E97E17325D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5c5697-5eb5-440b-b2f1-a8273fb592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1821</TotalTime>
  <Words>887</Words>
  <Application>Microsoft Office PowerPoint</Application>
  <PresentationFormat>Экран (4:3)</PresentationFormat>
  <Paragraphs>214</Paragraphs>
  <Slides>66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TS001018455</vt:lpstr>
      <vt:lpstr>Групповой информационно-познавательный проект</vt:lpstr>
      <vt:lpstr>Слайд 2</vt:lpstr>
      <vt:lpstr>Слайд 3</vt:lpstr>
      <vt:lpstr>Самый древний язык – это язык жестов. Это были  специальные знаки, движения, мимика, с помощью которых древние люди могли объясняться.</vt:lpstr>
      <vt:lpstr>А самые древние образцы письменности – это наскальные рисунки. Многие из них сохранились и дошли до нас.</vt:lpstr>
      <vt:lpstr>Учёные и сейчас работают над многими из них, пытаясь разгадать тайны некоторых знаков. </vt:lpstr>
      <vt:lpstr>Слайд 7</vt:lpstr>
      <vt:lpstr>Слайд 8</vt:lpstr>
      <vt:lpstr>Ребусы</vt:lpstr>
      <vt:lpstr>Самый древний образец алфавитного письма был найден в Угарите – сейчас это территория Сирии.</vt:lpstr>
      <vt:lpstr>Слайд 11</vt:lpstr>
      <vt:lpstr>Слайд 12</vt:lpstr>
      <vt:lpstr>К наиболее древним алфавитам относится финикийский.  </vt:lpstr>
      <vt:lpstr>Это было древнее государство на берегу Средиземного моря с очень развитой цивилизацией, ремеслами, торговлей. </vt:lpstr>
      <vt:lpstr>Ещё в I веке до нашей эры в результате переселения народов, развития торговых отношений именно финикийский алфавит был перевезён греками в Европу и стал основой греческого алфавита.</vt:lpstr>
      <vt:lpstr>Кстати, буква «О» из этого алфавита осталась неизменной по форме и считается самой древней.</vt:lpstr>
      <vt:lpstr>Слайд 17</vt:lpstr>
      <vt:lpstr>Шли века. Развивались торговые отношения, велись захватнические войны. </vt:lpstr>
      <vt:lpstr>Одни народы покорялись другим. Смешивались разные цивилизации, языки. Возникали новые народности, а вместе с тем и новые языки.</vt:lpstr>
      <vt:lpstr>Слайд 20</vt:lpstr>
      <vt:lpstr>Слайд 21</vt:lpstr>
      <vt:lpstr>Слайд 22</vt:lpstr>
      <vt:lpstr>Слайд 23</vt:lpstr>
      <vt:lpstr>Слайд 24</vt:lpstr>
      <vt:lpstr>Слайд 25</vt:lpstr>
      <vt:lpstr>Кабардинский язык относится к абхазско-адыгской группе кавказских языков.  </vt:lpstr>
      <vt:lpstr>Адыги - народ древний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Сейчас на Земле около 5000 народов, говорящих  на разных  языках.</vt:lpstr>
      <vt:lpstr>Только в России живут 160 национальностей, которые разговаривают на разных языках.</vt:lpstr>
      <vt:lpstr>Есть народы, которые ещё не имеют письменности. </vt:lpstr>
      <vt:lpstr>В мире в настоящее время используют около 70 алфавитов. Основой многих  является  латинский.</vt:lpstr>
      <vt:lpstr>составлены на основе русского алфавита</vt:lpstr>
      <vt:lpstr>Основой русского алфавита стала славянская азбука, составленная Кириллом и Мефодием – Кириллица.</vt:lpstr>
      <vt:lpstr>В результате реформ, изменений букв становилось меньше, какие-то меняли форму.</vt:lpstr>
      <vt:lpstr>В современном виде русский алфавит существует около 100 лет. </vt:lpstr>
      <vt:lpstr>Анаграммы</vt:lpstr>
      <vt:lpstr>Слайд 44</vt:lpstr>
      <vt:lpstr>Слайд 45</vt:lpstr>
      <vt:lpstr>А как люди научились считать? Как появились числа, цифры?</vt:lpstr>
      <vt:lpstr>Сначала Человек для счёта откладывал в сторону камешки или палочки.</vt:lpstr>
      <vt:lpstr>Слайд 48</vt:lpstr>
      <vt:lpstr>Сначала названия получили только числа 1 и 2.</vt:lpstr>
      <vt:lpstr>Позднее появилось число «3»</vt:lpstr>
      <vt:lpstr>Слайд 51</vt:lpstr>
      <vt:lpstr>?</vt:lpstr>
      <vt:lpstr>Слайд 53</vt:lpstr>
      <vt:lpstr>1. Семеро одного не ждут 2. Один с сошкой, семеро с ложкой 3. Семь бед – один ответ 4. Трава от семи недуг 5. Ест за троих, работает за семерых 6. За семью печатями</vt:lpstr>
      <vt:lpstr>Число «12» тоже было очень важным.</vt:lpstr>
      <vt:lpstr>Первобытные люди не знали цифр, но умели считать на пальцах.</vt:lpstr>
      <vt:lpstr>Cчёт на пальцах нашёл своё отражение в римских цифрах.</vt:lpstr>
      <vt:lpstr>Древнерусские цифры</vt:lpstr>
      <vt:lpstr>Современная система счёта, где с помощью десяти цифр можно записать любое число, появилась в Индии.</vt:lpstr>
      <vt:lpstr>От индийцев эти цифры распространились через Иран к арабам, и затем уже арабы занесли их в Европу. Мы называем их арабскими цифрами, хотя правильней было бы называть их индийскими.</vt:lpstr>
      <vt:lpstr>Слайд 61</vt:lpstr>
      <vt:lpstr>Интересный факт: древнегреческий математик Архимед мог называть огромные числа, но не умел их записывать.</vt:lpstr>
      <vt:lpstr>Памятник нулю в Будапеште</vt:lpstr>
      <vt:lpstr>1. Сколько раз среди чисел от одного до ста встречается цифра 0?</vt:lpstr>
      <vt:lpstr>?</vt:lpstr>
      <vt:lpstr>Слайд 66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МИРЕ ЗНАНИЙ</dc:title>
  <dc:creator>OMAR</dc:creator>
  <cp:lastModifiedBy>User</cp:lastModifiedBy>
  <cp:revision>205</cp:revision>
  <dcterms:created xsi:type="dcterms:W3CDTF">2012-03-23T15:45:33Z</dcterms:created>
  <dcterms:modified xsi:type="dcterms:W3CDTF">2013-11-27T20:07:06Z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CID">
    <vt:lpwstr>1049</vt:lpwstr>
  </property>
  <property fmtid="{D5CDD505-2E9C-101B-9397-08002B2CF9AE}" pid="3" name="DirectSourceMarket">
    <vt:lpwstr>english</vt:lpwstr>
  </property>
  <property fmtid="{D5CDD505-2E9C-101B-9397-08002B2CF9AE}" pid="4" name="OriginalSourceMarket">
    <vt:lpwstr>english</vt:lpwstr>
  </property>
  <property fmtid="{D5CDD505-2E9C-101B-9397-08002B2CF9AE}" pid="5" name="Markets">
    <vt:lpwstr/>
  </property>
  <property fmtid="{D5CDD505-2E9C-101B-9397-08002B2CF9AE}" pid="6" name="AssetType">
    <vt:lpwstr>TP</vt:lpwstr>
  </property>
  <property fmtid="{D5CDD505-2E9C-101B-9397-08002B2CF9AE}" pid="7" name="PrimaryImageGen">
    <vt:lpwstr>1</vt:lpwstr>
  </property>
  <property fmtid="{D5CDD505-2E9C-101B-9397-08002B2CF9AE}" pid="8" name="UANotes">
    <vt:lpwstr>LEGACY FROM TOW. Assigned to Luann for retrofit pass</vt:lpwstr>
  </property>
  <property fmtid="{D5CDD505-2E9C-101B-9397-08002B2CF9AE}" pid="9" name="ContentTypeId">
    <vt:lpwstr>0x0101006025706CF4CD034688BEBAE97A2E701D0202001F9DE411C1B38343BE78B0080F632418</vt:lpwstr>
  </property>
  <property fmtid="{D5CDD505-2E9C-101B-9397-08002B2CF9AE}" pid="10" name="display_urn:schemas-microsoft-com:office:office#APAuthor">
    <vt:lpwstr>REDMOND\cynvey</vt:lpwstr>
  </property>
  <property fmtid="{D5CDD505-2E9C-101B-9397-08002B2CF9AE}" pid="11" name="APAuthor">
    <vt:lpwstr>241</vt:lpwstr>
  </property>
  <property fmtid="{D5CDD505-2E9C-101B-9397-08002B2CF9AE}" pid="12" name="CHMName">
    <vt:lpwstr/>
  </property>
  <property fmtid="{D5CDD505-2E9C-101B-9397-08002B2CF9AE}" pid="13" name="IsDeleted">
    <vt:lpwstr>0</vt:lpwstr>
  </property>
  <property fmtid="{D5CDD505-2E9C-101B-9397-08002B2CF9AE}" pid="14" name="Milestone">
    <vt:lpwstr>Continuous</vt:lpwstr>
  </property>
  <property fmtid="{D5CDD505-2E9C-101B-9397-08002B2CF9AE}" pid="15" name="ParentAssetId">
    <vt:lpwstr/>
  </property>
  <property fmtid="{D5CDD505-2E9C-101B-9397-08002B2CF9AE}" pid="16" name="ShowIn">
    <vt:lpwstr>Show everywhere</vt:lpwstr>
  </property>
  <property fmtid="{D5CDD505-2E9C-101B-9397-08002B2CF9AE}" pid="17" name="AssetId">
    <vt:lpwstr>TS001018455</vt:lpwstr>
  </property>
  <property fmtid="{D5CDD505-2E9C-101B-9397-08002B2CF9AE}" pid="18" name="IsSearchable">
    <vt:lpwstr>0</vt:lpwstr>
  </property>
  <property fmtid="{D5CDD505-2E9C-101B-9397-08002B2CF9AE}" pid="19" name="EditorialStatus">
    <vt:lpwstr/>
  </property>
  <property fmtid="{D5CDD505-2E9C-101B-9397-08002B2CF9AE}" pid="20" name="NumericId">
    <vt:lpwstr>-1.00000000000000</vt:lpwstr>
  </property>
  <property fmtid="{D5CDD505-2E9C-101B-9397-08002B2CF9AE}" pid="21" name="PublishTargets">
    <vt:lpwstr>OfficeOnline</vt:lpwstr>
  </property>
  <property fmtid="{D5CDD505-2E9C-101B-9397-08002B2CF9AE}" pid="22" name="display_urn:schemas-microsoft-com:office:office#APEditor">
    <vt:lpwstr>REDMOND\v-luannv</vt:lpwstr>
  </property>
  <property fmtid="{D5CDD505-2E9C-101B-9397-08002B2CF9AE}" pid="23" name="APEditor">
    <vt:lpwstr>103</vt:lpwstr>
  </property>
  <property fmtid="{D5CDD505-2E9C-101B-9397-08002B2CF9AE}" pid="24" name="SourceTitle">
    <vt:lpwstr>Presentation for project post-mortem</vt:lpwstr>
  </property>
  <property fmtid="{D5CDD505-2E9C-101B-9397-08002B2CF9AE}" pid="25" name="UACurrentWords">
    <vt:lpwstr>0</vt:lpwstr>
  </property>
  <property fmtid="{D5CDD505-2E9C-101B-9397-08002B2CF9AE}" pid="26" name="UALocRecommendation">
    <vt:lpwstr>Localize</vt:lpwstr>
  </property>
  <property fmtid="{D5CDD505-2E9C-101B-9397-08002B2CF9AE}" pid="27" name="UALocComments">
    <vt:lpwstr/>
  </property>
  <property fmtid="{D5CDD505-2E9C-101B-9397-08002B2CF9AE}" pid="28" name="Applications">
    <vt:lpwstr>172;#Office 2000;#-1;#TBD;#-1;#TBD;#-1;#TBD;#-1;#TBD</vt:lpwstr>
  </property>
  <property fmtid="{D5CDD505-2E9C-101B-9397-08002B2CF9AE}" pid="29" name="Content Type">
    <vt:lpwstr>OOFile</vt:lpwstr>
  </property>
  <property fmtid="{D5CDD505-2E9C-101B-9397-08002B2CF9AE}" pid="30" name="AuthoringAssetId">
    <vt:lpwstr>TP001018455</vt:lpwstr>
  </property>
  <property fmtid="{D5CDD505-2E9C-101B-9397-08002B2CF9AE}" pid="31" name="NumericAssetId">
    <vt:lpwstr/>
  </property>
  <property fmtid="{D5CDD505-2E9C-101B-9397-08002B2CF9AE}" pid="32" name="AppVer">
    <vt:lpwstr/>
  </property>
</Properties>
</file>