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file:////var/folders/yq/7dfpz6gn1q1gl13qdrjxpyn40000gn/T/com.microsoft.Word/WebArchiveCopyPasteTempFiles/page10image30043520" TargetMode="External"/><Relationship Id="rId7" Type="http://schemas.openxmlformats.org/officeDocument/2006/relationships/image" Target="file:////var/folders/yq/7dfpz6gn1q1gl13qdrjxpyn40000gn/T/com.microsoft.Word/WebArchiveCopyPasteTempFiles/page10image3003832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file:////var/folders/yq/7dfpz6gn1q1gl13qdrjxpyn40000gn/T/com.microsoft.Word/WebArchiveCopyPasteTempFiles/page11image30053040" TargetMode="External"/><Relationship Id="rId5" Type="http://schemas.openxmlformats.org/officeDocument/2006/relationships/image" Target="file:////var/folders/yq/7dfpz6gn1q1gl13qdrjxpyn40000gn/T/com.microsoft.Word/WebArchiveCopyPasteTempFiles/page10image30034576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image" Target="file:////var/folders/yq/7dfpz6gn1q1gl13qdrjxpyn40000gn/T/com.microsoft.Word/WebArchiveCopyPasteTempFiles/page10image3004227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yq/7dfpz6gn1q1gl13qdrjxpyn40000gn/T/com.microsoft.Word/WebArchiveCopyPasteTempFiles/page11image30052416" TargetMode="External"/><Relationship Id="rId7" Type="http://schemas.openxmlformats.org/officeDocument/2006/relationships/image" Target="file:////var/folders/yq/7dfpz6gn1q1gl13qdrjxpyn40000gn/T/com.microsoft.Word/WebArchiveCopyPasteTempFiles/page12image30054704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file:////var/folders/yq/7dfpz6gn1q1gl13qdrjxpyn40000gn/T/com.microsoft.Word/WebArchiveCopyPasteTempFiles/page12image30063232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yq/7dfpz6gn1q1gl13qdrjxpyn40000gn/T/com.microsoft.Word/WebArchiveCopyPasteTempFiles/page16image30392320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ar/folders/yq/7dfpz6gn1q1gl13qdrjxpyn40000gn/T/com.microsoft.Word/WebArchiveCopyPasteTempFiles/page16image30392736" TargetMode="Externa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yq/7dfpz6gn1q1gl13qdrjxpyn40000gn/T/com.microsoft.Word/WebArchiveCopyPasteTempFiles/page8image2989086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ar/folders/yq/7dfpz6gn1q1gl13qdrjxpyn40000gn/T/com.microsoft.Word/WebArchiveCopyPasteTempFiles/page8image29891280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yq/7dfpz6gn1q1gl13qdrjxpyn40000gn/T/com.microsoft.Word/WebArchiveCopyPasteTempFiles/page9image3003728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ar/folders/yq/7dfpz6gn1q1gl13qdrjxpyn40000gn/T/com.microsoft.Word/WebArchiveCopyPasteTempFiles/page9image30047264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BA02F-FFB0-DA40-B109-14DDBC442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7951" y="638299"/>
            <a:ext cx="8915399" cy="2262781"/>
          </a:xfrm>
        </p:spPr>
        <p:txBody>
          <a:bodyPr/>
          <a:lstStyle/>
          <a:p>
            <a:r>
              <a:rPr lang="ru-RU" dirty="0"/>
              <a:t>«Заикание. Помочь своему ребенку как…?»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8AD047-59B2-5C41-9156-184C7BA66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9465" y="6127667"/>
            <a:ext cx="8808913" cy="452888"/>
          </a:xfrm>
        </p:spPr>
        <p:txBody>
          <a:bodyPr>
            <a:noAutofit/>
          </a:bodyPr>
          <a:lstStyle/>
          <a:p>
            <a:pPr algn="r"/>
            <a:r>
              <a:rPr lang="ru-RU" sz="2400" dirty="0"/>
              <a:t>Учитель-логопед: </a:t>
            </a:r>
            <a:r>
              <a:rPr lang="ru-RU" sz="2400" dirty="0" err="1"/>
              <a:t>Смольянова</a:t>
            </a:r>
            <a:r>
              <a:rPr lang="ru-RU" sz="2400" dirty="0"/>
              <a:t> Наталья Владимировна </a:t>
            </a:r>
          </a:p>
        </p:txBody>
      </p:sp>
    </p:spTree>
    <p:extLst>
      <p:ext uri="{BB962C8B-B14F-4D97-AF65-F5344CB8AC3E}">
        <p14:creationId xmlns:p14="http://schemas.microsoft.com/office/powerpoint/2010/main" val="110141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E9EE8-0144-3F40-999E-9066D4FE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Упражнения для губ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D0B00-7ACA-AE48-ABBA-9D65F06B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9413"/>
            <a:ext cx="8915400" cy="4521809"/>
          </a:xfrm>
        </p:spPr>
        <p:txBody>
          <a:bodyPr/>
          <a:lstStyle/>
          <a:p>
            <a:r>
              <a:rPr lang="ru-RU" sz="2400" dirty="0"/>
              <a:t>«Улыбочка – трубочка»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2400" dirty="0"/>
              <a:t>Беззвучное проговаривание гласных А, У, И.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D5823C-EA8D-3741-9AC9-857B0981D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4" y="1225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58" descr="page10image30043520">
            <a:extLst>
              <a:ext uri="{FF2B5EF4-FFF2-40B4-BE49-F238E27FC236}">
                <a16:creationId xmlns:a16="http://schemas.microsoft.com/office/drawing/2014/main" id="{1571DC35-F67A-C94E-83BE-FE992C253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876553"/>
            <a:ext cx="23749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9D1B8B-E485-8A48-B8F1-FDEA1ED58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74" y="33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Рисунок 57" descr="page10image30034576">
            <a:extLst>
              <a:ext uri="{FF2B5EF4-FFF2-40B4-BE49-F238E27FC236}">
                <a16:creationId xmlns:a16="http://schemas.microsoft.com/office/drawing/2014/main" id="{B7F658B9-2F1A-E74A-954C-DB56ED39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255" y="1876553"/>
            <a:ext cx="23749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24AA3D6C-E558-2648-90C8-FAFB13EA9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Рисунок 56" descr="page10image30038320">
            <a:extLst>
              <a:ext uri="{FF2B5EF4-FFF2-40B4-BE49-F238E27FC236}">
                <a16:creationId xmlns:a16="http://schemas.microsoft.com/office/drawing/2014/main" id="{CDA9A687-A69D-1247-86F7-BDE70D6A1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4467049"/>
            <a:ext cx="2971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015A5C88-4138-0D46-88A4-89267585B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4384" y="616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Рисунок 55" descr="page10image30042272">
            <a:extLst>
              <a:ext uri="{FF2B5EF4-FFF2-40B4-BE49-F238E27FC236}">
                <a16:creationId xmlns:a16="http://schemas.microsoft.com/office/drawing/2014/main" id="{CAAA20EF-B141-0A4B-9DE2-6E54F1EA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616" y="4431670"/>
            <a:ext cx="3048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>
            <a:extLst>
              <a:ext uri="{FF2B5EF4-FFF2-40B4-BE49-F238E27FC236}">
                <a16:creationId xmlns:a16="http://schemas.microsoft.com/office/drawing/2014/main" id="{05023DB0-F57C-9D46-81D4-72CCA79F3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Рисунок 54" descr="page11image30053040">
            <a:extLst>
              <a:ext uri="{FF2B5EF4-FFF2-40B4-BE49-F238E27FC236}">
                <a16:creationId xmlns:a16="http://schemas.microsoft.com/office/drawing/2014/main" id="{056A0345-D3A6-1649-A22D-79BFBDBED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220" y="4406270"/>
            <a:ext cx="3098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EC29A4-FB53-EE4C-A663-E90F881BF543}"/>
              </a:ext>
            </a:extLst>
          </p:cNvPr>
          <p:cNvSpPr txBox="1"/>
          <p:nvPr/>
        </p:nvSpPr>
        <p:spPr>
          <a:xfrm>
            <a:off x="3752603" y="6398362"/>
            <a:ext cx="49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99132-0DD8-6B40-A35F-B9EE426135B4}"/>
              </a:ext>
            </a:extLst>
          </p:cNvPr>
          <p:cNvSpPr txBox="1"/>
          <p:nvPr/>
        </p:nvSpPr>
        <p:spPr>
          <a:xfrm>
            <a:off x="7218959" y="647260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ED4F73-BD6C-F147-953D-12953EC6276A}"/>
              </a:ext>
            </a:extLst>
          </p:cNvPr>
          <p:cNvSpPr txBox="1"/>
          <p:nvPr/>
        </p:nvSpPr>
        <p:spPr>
          <a:xfrm>
            <a:off x="10521538" y="637704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</a:p>
        </p:txBody>
      </p:sp>
      <p:sp>
        <p:nvSpPr>
          <p:cNvPr id="12" name="Стрелка вправо 11">
            <a:extLst>
              <a:ext uri="{FF2B5EF4-FFF2-40B4-BE49-F238E27FC236}">
                <a16:creationId xmlns:a16="http://schemas.microsoft.com/office/drawing/2014/main" id="{5162BEBF-65C3-0949-85ED-4A50DD7BBAB1}"/>
              </a:ext>
            </a:extLst>
          </p:cNvPr>
          <p:cNvSpPr/>
          <p:nvPr/>
        </p:nvSpPr>
        <p:spPr>
          <a:xfrm>
            <a:off x="5296395" y="2300979"/>
            <a:ext cx="799605" cy="607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5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53BF0-6F02-7846-B938-FEF50673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Упражнения для губ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AAA267-221A-B94D-A56B-4EDE445CC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0203" y="1485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Рисунок 53" descr="page11image30052416">
            <a:extLst>
              <a:ext uri="{FF2B5EF4-FFF2-40B4-BE49-F238E27FC236}">
                <a16:creationId xmlns:a16="http://schemas.microsoft.com/office/drawing/2014/main" id="{2A2EEBE3-BAA0-894B-BD23-0B2C1F885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299" y="2079831"/>
            <a:ext cx="2897341" cy="193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F6A6E5-E0E9-0540-BBCB-47C28D54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0203" y="2781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Рисунок 51" descr="page12image30063232">
            <a:extLst>
              <a:ext uri="{FF2B5EF4-FFF2-40B4-BE49-F238E27FC236}">
                <a16:creationId xmlns:a16="http://schemas.microsoft.com/office/drawing/2014/main" id="{47004912-FD33-944B-9EE9-1073E75F0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686" y="2079831"/>
            <a:ext cx="2912917" cy="193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2148FABA-3098-8D45-A890-80E54D25F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205" y="46432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Рисунок 50" descr="page12image30054704">
            <a:extLst>
              <a:ext uri="{FF2B5EF4-FFF2-40B4-BE49-F238E27FC236}">
                <a16:creationId xmlns:a16="http://schemas.microsoft.com/office/drawing/2014/main" id="{CF897241-4415-C948-A72E-6C30233CC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984" y="2088372"/>
            <a:ext cx="2891869" cy="192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1ECA37-1F36-214F-949C-E015D889C5FE}"/>
              </a:ext>
            </a:extLst>
          </p:cNvPr>
          <p:cNvSpPr txBox="1"/>
          <p:nvPr/>
        </p:nvSpPr>
        <p:spPr>
          <a:xfrm>
            <a:off x="1847950" y="4011391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Поцелуйчики</a:t>
            </a:r>
            <a:r>
              <a:rPr lang="ru-RU" dirty="0"/>
              <a:t> для мамочки»</a:t>
            </a:r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F9FBB0F-6E0B-074E-B147-0EC2591776B3}"/>
              </a:ext>
            </a:extLst>
          </p:cNvPr>
          <p:cNvSpPr/>
          <p:nvPr/>
        </p:nvSpPr>
        <p:spPr>
          <a:xfrm>
            <a:off x="5626518" y="4011391"/>
            <a:ext cx="2419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«Сердитая мама»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CB434-5090-1244-9BF1-C186AF0DC45F}"/>
              </a:ext>
            </a:extLst>
          </p:cNvPr>
          <p:cNvSpPr txBox="1"/>
          <p:nvPr/>
        </p:nvSpPr>
        <p:spPr>
          <a:xfrm>
            <a:off x="9348901" y="4033945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«Хомячки»</a:t>
            </a:r>
          </a:p>
        </p:txBody>
      </p:sp>
    </p:spTree>
    <p:extLst>
      <p:ext uri="{BB962C8B-B14F-4D97-AF65-F5344CB8AC3E}">
        <p14:creationId xmlns:p14="http://schemas.microsoft.com/office/powerpoint/2010/main" val="32209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8283A-73B9-4E44-A0F0-6124B52E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Упражнения для языка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6991DB-8D77-464F-9175-EACE5EC83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Максимальное высовывание языка вперед</a:t>
            </a:r>
          </a:p>
          <a:p>
            <a:r>
              <a:rPr lang="ru-RU" sz="2800" dirty="0"/>
              <a:t>«Змейка»</a:t>
            </a:r>
          </a:p>
          <a:p>
            <a:r>
              <a:rPr lang="ru-RU" sz="2800" dirty="0"/>
              <a:t>«Конфетка»</a:t>
            </a:r>
          </a:p>
          <a:p>
            <a:r>
              <a:rPr lang="ru-RU" sz="2800" dirty="0"/>
              <a:t>«Любопытный язычок»</a:t>
            </a:r>
          </a:p>
          <a:p>
            <a:r>
              <a:rPr lang="ru-RU" sz="2800" dirty="0"/>
              <a:t>«Пожевали» язык </a:t>
            </a:r>
          </a:p>
          <a:p>
            <a:r>
              <a:rPr lang="ru-RU" sz="2800" dirty="0"/>
              <a:t>«Печем блины»</a:t>
            </a:r>
          </a:p>
        </p:txBody>
      </p:sp>
    </p:spTree>
    <p:extLst>
      <p:ext uri="{BB962C8B-B14F-4D97-AF65-F5344CB8AC3E}">
        <p14:creationId xmlns:p14="http://schemas.microsoft.com/office/powerpoint/2010/main" val="229136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B33AD-8FFD-3B46-8313-3701A65D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Мимические упражнения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51B75-609E-7144-8C38-8E59EAB86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828" y="1675450"/>
            <a:ext cx="8915400" cy="3777622"/>
          </a:xfrm>
        </p:spPr>
        <p:txBody>
          <a:bodyPr/>
          <a:lstStyle/>
          <a:p>
            <a:r>
              <a:rPr lang="ru-RU" sz="2400" dirty="0"/>
              <a:t>Упражнения для мышц лба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2400" dirty="0"/>
              <a:t>Упражнения для мышц щек и носогубных складок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2ABAD36-04D3-8C4E-92D2-7AF3D4678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35" descr="page16image30392320">
            <a:extLst>
              <a:ext uri="{FF2B5EF4-FFF2-40B4-BE49-F238E27FC236}">
                <a16:creationId xmlns:a16="http://schemas.microsoft.com/office/drawing/2014/main" id="{7041C586-EBA9-0046-B462-7E40B6A0F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627" y="2210607"/>
            <a:ext cx="2864654" cy="190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2638556-27E6-574F-8AC4-F9F4860B9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8130" y="462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Рисунок 33" descr="page16image30392736">
            <a:extLst>
              <a:ext uri="{FF2B5EF4-FFF2-40B4-BE49-F238E27FC236}">
                <a16:creationId xmlns:a16="http://schemas.microsoft.com/office/drawing/2014/main" id="{EF2B2DFC-6100-A640-8839-1B5B8F55D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210607"/>
            <a:ext cx="2747674" cy="183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CBD9AEED-703F-5246-9BF7-EF06C3FD15DF}"/>
              </a:ext>
            </a:extLst>
          </p:cNvPr>
          <p:cNvSpPr/>
          <p:nvPr/>
        </p:nvSpPr>
        <p:spPr>
          <a:xfrm>
            <a:off x="5839780" y="2722126"/>
            <a:ext cx="1056666" cy="637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7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F6F38-D058-E64D-8405-97BFCF33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/>
              <a:t>15-20 минут в день!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5BAC2-3F21-4A48-A057-BDF452E6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И через две недели Вы заметите результат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A1E391-D80C-6D4E-9C7E-98A82529D53E}"/>
              </a:ext>
            </a:extLst>
          </p:cNvPr>
          <p:cNvSpPr txBox="1"/>
          <p:nvPr/>
        </p:nvSpPr>
        <p:spPr>
          <a:xfrm>
            <a:off x="3918065" y="4651803"/>
            <a:ext cx="6067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Удачи Вам в Ваших начинаниях! </a:t>
            </a:r>
          </a:p>
        </p:txBody>
      </p:sp>
    </p:spTree>
    <p:extLst>
      <p:ext uri="{BB962C8B-B14F-4D97-AF65-F5344CB8AC3E}">
        <p14:creationId xmlns:p14="http://schemas.microsoft.com/office/powerpoint/2010/main" val="299409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53AFE-1283-CC40-AB0E-84450428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Виды моторик: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5F3AA1-E5D1-7E47-B974-CA8DA7B1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Общая</a:t>
            </a:r>
          </a:p>
          <a:p>
            <a:r>
              <a:rPr lang="ru-RU" sz="3200" dirty="0"/>
              <a:t>Мелкая </a:t>
            </a:r>
          </a:p>
          <a:p>
            <a:r>
              <a:rPr lang="ru-RU" sz="3200" dirty="0"/>
              <a:t>Артикуляционная</a:t>
            </a:r>
          </a:p>
          <a:p>
            <a:r>
              <a:rPr lang="ru-RU" sz="3200" dirty="0"/>
              <a:t>Моторика органов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59930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A3E8E-E268-4749-ABDF-F4210A55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8753"/>
            <a:ext cx="8911687" cy="679683"/>
          </a:xfrm>
        </p:spPr>
        <p:txBody>
          <a:bodyPr/>
          <a:lstStyle/>
          <a:p>
            <a:pPr algn="ctr"/>
            <a:r>
              <a:rPr lang="ru-RU" dirty="0"/>
              <a:t>Пирамида моторного развития</a:t>
            </a:r>
          </a:p>
        </p:txBody>
      </p:sp>
      <p:sp>
        <p:nvSpPr>
          <p:cNvPr id="6" name="Треугольник 5">
            <a:extLst>
              <a:ext uri="{FF2B5EF4-FFF2-40B4-BE49-F238E27FC236}">
                <a16:creationId xmlns:a16="http://schemas.microsoft.com/office/drawing/2014/main" id="{CD45F6C2-849B-8B40-81C4-B1F8AF66EA00}"/>
              </a:ext>
            </a:extLst>
          </p:cNvPr>
          <p:cNvSpPr/>
          <p:nvPr/>
        </p:nvSpPr>
        <p:spPr>
          <a:xfrm>
            <a:off x="4315587" y="1234958"/>
            <a:ext cx="5462650" cy="460168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5C3CB93-BDBE-F54E-B018-49FC877654EA}"/>
              </a:ext>
            </a:extLst>
          </p:cNvPr>
          <p:cNvCxnSpPr/>
          <p:nvPr/>
        </p:nvCxnSpPr>
        <p:spPr>
          <a:xfrm>
            <a:off x="6163294" y="2743200"/>
            <a:ext cx="173379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AF5A4E4-AB46-CD4B-9C22-A7FE9EFB66D7}"/>
              </a:ext>
            </a:extLst>
          </p:cNvPr>
          <p:cNvCxnSpPr/>
          <p:nvPr/>
        </p:nvCxnSpPr>
        <p:spPr>
          <a:xfrm>
            <a:off x="5165766" y="4453247"/>
            <a:ext cx="375260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D24A1C-0068-AF4A-ABED-06093A88126D}"/>
              </a:ext>
            </a:extLst>
          </p:cNvPr>
          <p:cNvSpPr txBox="1"/>
          <p:nvPr/>
        </p:nvSpPr>
        <p:spPr>
          <a:xfrm>
            <a:off x="4980606" y="1906318"/>
            <a:ext cx="420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Артикуляционная </a:t>
            </a:r>
          </a:p>
          <a:p>
            <a:pPr algn="ctr"/>
            <a:r>
              <a:rPr lang="ru-RU" dirty="0"/>
              <a:t>моторика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E4DF27-5BEE-9E4B-AAFE-7F51C7388A91}"/>
              </a:ext>
            </a:extLst>
          </p:cNvPr>
          <p:cNvSpPr txBox="1"/>
          <p:nvPr/>
        </p:nvSpPr>
        <p:spPr>
          <a:xfrm>
            <a:off x="5588474" y="3555060"/>
            <a:ext cx="374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Мелкая моторика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1B3F2-0A3F-194E-9FE0-17EDE14E6C74}"/>
              </a:ext>
            </a:extLst>
          </p:cNvPr>
          <p:cNvSpPr txBox="1"/>
          <p:nvPr/>
        </p:nvSpPr>
        <p:spPr>
          <a:xfrm>
            <a:off x="4980606" y="4925089"/>
            <a:ext cx="4797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Общая моторика</a:t>
            </a:r>
          </a:p>
        </p:txBody>
      </p:sp>
    </p:spTree>
    <p:extLst>
      <p:ext uri="{BB962C8B-B14F-4D97-AF65-F5344CB8AC3E}">
        <p14:creationId xmlns:p14="http://schemas.microsoft.com/office/powerpoint/2010/main" val="92824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AE80E-090A-B840-B4E4-D19B825E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Методика коррекции речи при заикании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499A6C-9240-C444-84BD-C2C02C4E7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расслабление, снятие мышечного напряжения;</a:t>
            </a:r>
          </a:p>
          <a:p>
            <a:r>
              <a:rPr lang="ru-RU" sz="2800" dirty="0"/>
              <a:t>постановка диафрагмального дыхания;</a:t>
            </a:r>
          </a:p>
          <a:p>
            <a:r>
              <a:rPr lang="ru-RU" sz="2800" dirty="0"/>
              <a:t>голосовые модуляции; </a:t>
            </a:r>
          </a:p>
          <a:p>
            <a:r>
              <a:rPr lang="ru-RU" sz="2800" dirty="0"/>
              <a:t>восстановление темпо-ритмического рисунка 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34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F89DA-F139-7949-8E3E-22BD9F0C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44099"/>
            <a:ext cx="8911687" cy="1280890"/>
          </a:xfrm>
        </p:spPr>
        <p:txBody>
          <a:bodyPr/>
          <a:lstStyle/>
          <a:p>
            <a:r>
              <a:rPr lang="ru-RU" dirty="0"/>
              <a:t>Этапы коррекционной работы при заикании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08C05-FD4D-6440-B5EC-1C3186DAB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646712"/>
            <a:ext cx="8915400" cy="3777622"/>
          </a:xfrm>
        </p:spPr>
        <p:txBody>
          <a:bodyPr>
            <a:noAutofit/>
          </a:bodyPr>
          <a:lstStyle/>
          <a:p>
            <a:r>
              <a:rPr lang="ru-RU" sz="2400" dirty="0"/>
              <a:t>1. Подготовительные упражнения.</a:t>
            </a:r>
            <a:br>
              <a:rPr lang="ru-RU" sz="2400" dirty="0"/>
            </a:br>
            <a:r>
              <a:rPr lang="ru-RU" sz="2400" dirty="0"/>
              <a:t>а) Расслабление и элементы аутотренинга, </a:t>
            </a:r>
            <a:r>
              <a:rPr lang="ru-RU" sz="2400" dirty="0" err="1"/>
              <a:t>аффирмации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б) Артикуляционная, мимическая и пальчиковая гимнастики. </a:t>
            </a:r>
          </a:p>
          <a:p>
            <a:r>
              <a:rPr lang="ru-RU" sz="2400" dirty="0"/>
              <a:t>2. Речевое дыхание.</a:t>
            </a:r>
          </a:p>
          <a:p>
            <a:r>
              <a:rPr lang="ru-RU" sz="2400" dirty="0"/>
              <a:t>3. Мягкая </a:t>
            </a:r>
            <a:r>
              <a:rPr lang="ru-RU" sz="2400" dirty="0" err="1"/>
              <a:t>голосоподача</a:t>
            </a:r>
            <a:r>
              <a:rPr lang="ru-RU" sz="2400" dirty="0"/>
              <a:t>. Гласные звуки.</a:t>
            </a:r>
          </a:p>
          <a:p>
            <a:r>
              <a:rPr lang="ru-RU" sz="2400" dirty="0"/>
              <a:t>4. Согласные звуки.</a:t>
            </a:r>
          </a:p>
          <a:p>
            <a:r>
              <a:rPr lang="ru-RU" sz="2400" dirty="0"/>
              <a:t>5. Внешние метрономы речи.</a:t>
            </a:r>
          </a:p>
          <a:p>
            <a:r>
              <a:rPr lang="ru-RU" sz="2400" dirty="0"/>
              <a:t>6. Фразовая речь. Голосовые модуляции.</a:t>
            </a:r>
          </a:p>
        </p:txBody>
      </p:sp>
    </p:spTree>
    <p:extLst>
      <p:ext uri="{BB962C8B-B14F-4D97-AF65-F5344CB8AC3E}">
        <p14:creationId xmlns:p14="http://schemas.microsoft.com/office/powerpoint/2010/main" val="97868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9D5E6-CD02-9740-B8BF-87724EA2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Расслабление и элементы аутотренинга, </a:t>
            </a:r>
            <a:r>
              <a:rPr lang="ru-RU" dirty="0" err="1"/>
              <a:t>аффирмации</a:t>
            </a:r>
            <a:r>
              <a:rPr lang="ru-RU" dirty="0"/>
              <a:t> </a:t>
            </a:r>
          </a:p>
        </p:txBody>
      </p:sp>
      <p:pic>
        <p:nvPicPr>
          <p:cNvPr id="1025" name="Picture 1" descr="page9image29969664">
            <a:extLst>
              <a:ext uri="{FF2B5EF4-FFF2-40B4-BE49-F238E27FC236}">
                <a16:creationId xmlns:a16="http://schemas.microsoft.com/office/drawing/2014/main" id="{EB25D42F-661B-F24A-ACFD-151FF434E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120900"/>
            <a:ext cx="51308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9image29972576">
            <a:extLst>
              <a:ext uri="{FF2B5EF4-FFF2-40B4-BE49-F238E27FC236}">
                <a16:creationId xmlns:a16="http://schemas.microsoft.com/office/drawing/2014/main" id="{84E6FEA3-6392-A14C-A7EC-21191E67A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68" y="2120900"/>
            <a:ext cx="5105400" cy="38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705C3E-74B9-194B-A7D5-60A6FE091C3F}"/>
              </a:ext>
            </a:extLst>
          </p:cNvPr>
          <p:cNvSpPr txBox="1"/>
          <p:nvPr/>
        </p:nvSpPr>
        <p:spPr>
          <a:xfrm>
            <a:off x="2592925" y="6000234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Напряжение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5CF10E-97DF-504D-92CF-C1A2B8FCD857}"/>
              </a:ext>
            </a:extLst>
          </p:cNvPr>
          <p:cNvSpPr txBox="1"/>
          <p:nvPr/>
        </p:nvSpPr>
        <p:spPr>
          <a:xfrm>
            <a:off x="8799616" y="6000233"/>
            <a:ext cx="250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Расслабление</a:t>
            </a:r>
          </a:p>
        </p:txBody>
      </p:sp>
      <p:sp>
        <p:nvSpPr>
          <p:cNvPr id="10" name="Стрелка вправо 9">
            <a:extLst>
              <a:ext uri="{FF2B5EF4-FFF2-40B4-BE49-F238E27FC236}">
                <a16:creationId xmlns:a16="http://schemas.microsoft.com/office/drawing/2014/main" id="{7F6D1CDC-EECE-F54D-899E-5078A4948AEC}"/>
              </a:ext>
            </a:extLst>
          </p:cNvPr>
          <p:cNvSpPr/>
          <p:nvPr/>
        </p:nvSpPr>
        <p:spPr>
          <a:xfrm>
            <a:off x="6217062" y="3539671"/>
            <a:ext cx="659843" cy="5052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0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B336D-D29A-8644-9E5F-217ABF7A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Артикуляционная гимнастика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87E3E8-C256-E747-9B53-30C04BEE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/>
              <a:t>Упражнения для расслабления нижней челюсти</a:t>
            </a:r>
          </a:p>
          <a:p>
            <a:pPr lvl="0"/>
            <a:r>
              <a:rPr lang="ru-RU" sz="3200" dirty="0"/>
              <a:t>Упражнения для губ</a:t>
            </a:r>
          </a:p>
          <a:p>
            <a:pPr lvl="0"/>
            <a:r>
              <a:rPr lang="ru-RU" sz="3200" dirty="0"/>
              <a:t>Упражнения для языка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74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D4599-1A06-3249-9CEB-29C3D9D5D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169" y="166006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Упражнения для расслабления нижней челюсти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DE4BC-08EE-B04B-957F-6FF7F0296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456" y="1884218"/>
            <a:ext cx="6944756" cy="3777622"/>
          </a:xfrm>
        </p:spPr>
        <p:txBody>
          <a:bodyPr>
            <a:normAutofit/>
          </a:bodyPr>
          <a:lstStyle/>
          <a:p>
            <a:r>
              <a:rPr lang="ru-RU" sz="2800" dirty="0"/>
              <a:t>Зевки с широко раскрытым ртом и закрытым ртом (сжимаем/разжимаем ладони рук).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2800" dirty="0" err="1"/>
              <a:t>Покусывание</a:t>
            </a:r>
            <a:r>
              <a:rPr lang="ru-RU" sz="2800" dirty="0"/>
              <a:t> верхней/нижней губ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DDD537-8ABD-124D-9B99-94EB39E6F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3756" y="-249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Рисунок 63" descr="page8image29890864">
            <a:extLst>
              <a:ext uri="{FF2B5EF4-FFF2-40B4-BE49-F238E27FC236}">
                <a16:creationId xmlns:a16="http://schemas.microsoft.com/office/drawing/2014/main" id="{7EBBBA3E-7988-4640-BCF1-8421C2173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206" y="1615170"/>
            <a:ext cx="2886794" cy="193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31BE1406-FD0B-F549-8F1E-56F65C6B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0239" y="37135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Рисунок 64" descr="page8image29891280">
            <a:extLst>
              <a:ext uri="{FF2B5EF4-FFF2-40B4-BE49-F238E27FC236}">
                <a16:creationId xmlns:a16="http://schemas.microsoft.com/office/drawing/2014/main" id="{1F0CB578-FA2B-0A41-B5EA-FE9C36D15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925" y="4085111"/>
            <a:ext cx="2849075" cy="189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89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DF027-DAD9-A649-8799-431B768B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5857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Упражнения для расслабления нижней челюсти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C8766-99CA-AE45-8B0D-5AAF5310C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r>
              <a:rPr lang="ru-RU" sz="3200" dirty="0"/>
              <a:t>«Бегемот»</a:t>
            </a:r>
          </a:p>
          <a:p>
            <a:pPr marL="0" indent="0">
              <a:buNone/>
            </a:pPr>
            <a:r>
              <a:rPr lang="ru-RU" dirty="0"/>
              <a:t>«Бегемот разинул рот, булку просит бегемот».</a:t>
            </a:r>
            <a:r>
              <a:rPr lang="ru-RU" sz="2800" dirty="0"/>
              <a:t> 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r>
              <a:rPr lang="ru-RU" sz="3200" dirty="0"/>
              <a:t>«Экскаватор»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AF6A495-A86E-7B41-ABB3-936A30148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60" descr="page9image30037280">
            <a:extLst>
              <a:ext uri="{FF2B5EF4-FFF2-40B4-BE49-F238E27FC236}">
                <a16:creationId xmlns:a16="http://schemas.microsoft.com/office/drawing/2014/main" id="{E970BB88-4EEB-1D42-9D6E-64E46F365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896" y="1709178"/>
            <a:ext cx="3520275" cy="197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D1EB59-E539-2D4B-9ECF-C229C25B4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0710" y="3681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Рисунок 59" descr="page9image30047264">
            <a:extLst>
              <a:ext uri="{FF2B5EF4-FFF2-40B4-BE49-F238E27FC236}">
                <a16:creationId xmlns:a16="http://schemas.microsoft.com/office/drawing/2014/main" id="{C4DAA5E4-89A6-CD4A-8D7A-BAFBB6940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896" y="4022411"/>
            <a:ext cx="3517104" cy="233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369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60</TotalTime>
  <Words>223</Words>
  <Application>Microsoft Macintosh PowerPoint</Application>
  <PresentationFormat>Широкоэкранный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«Заикание. Помочь своему ребенку как…?»</vt:lpstr>
      <vt:lpstr>Виды моторик:</vt:lpstr>
      <vt:lpstr>Пирамида моторного развития</vt:lpstr>
      <vt:lpstr>Методика коррекции речи при заикании </vt:lpstr>
      <vt:lpstr>Этапы коррекционной работы при заикании</vt:lpstr>
      <vt:lpstr>Расслабление и элементы аутотренинга, аффирмации </vt:lpstr>
      <vt:lpstr>Артикуляционная гимнастика</vt:lpstr>
      <vt:lpstr>Упражнения для расслабления нижней челюсти</vt:lpstr>
      <vt:lpstr>Упражнения для расслабления нижней челюсти</vt:lpstr>
      <vt:lpstr>Упражнения для губ </vt:lpstr>
      <vt:lpstr>Упражнения для губ </vt:lpstr>
      <vt:lpstr>Упражнения для языка  </vt:lpstr>
      <vt:lpstr>Мимические упражнения </vt:lpstr>
      <vt:lpstr>15-20 минут в день!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«Заикание. Помочь своему ребенку как…?»</dc:title>
  <dc:creator>Microsoft Office User</dc:creator>
  <cp:lastModifiedBy>Microsoft Office User</cp:lastModifiedBy>
  <cp:revision>7</cp:revision>
  <dcterms:created xsi:type="dcterms:W3CDTF">2020-01-27T20:33:50Z</dcterms:created>
  <dcterms:modified xsi:type="dcterms:W3CDTF">2020-01-27T21:34:33Z</dcterms:modified>
</cp:coreProperties>
</file>