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59" r:id="rId4"/>
    <p:sldId id="260" r:id="rId5"/>
    <p:sldId id="275" r:id="rId6"/>
    <p:sldId id="276" r:id="rId7"/>
    <p:sldId id="277" r:id="rId8"/>
    <p:sldId id="279" r:id="rId9"/>
    <p:sldId id="287" r:id="rId10"/>
    <p:sldId id="288" r:id="rId11"/>
    <p:sldId id="289" r:id="rId12"/>
    <p:sldId id="291" r:id="rId13"/>
    <p:sldId id="280" r:id="rId14"/>
    <p:sldId id="281" r:id="rId15"/>
    <p:sldId id="282" r:id="rId16"/>
    <p:sldId id="28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F871B-397F-47AD-B9E6-C9866AC33AD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755576" y="620688"/>
            <a:ext cx="7474024" cy="5505475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Консультация для родителей</a:t>
            </a:r>
            <a:endParaRPr lang="ru-RU" sz="4400" b="1" i="1" dirty="0">
              <a:solidFill>
                <a:srgbClr val="FFFF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buNone/>
            </a:pPr>
            <a:endParaRPr lang="ru-RU" sz="1100" b="1" i="1" dirty="0">
              <a:solidFill>
                <a:srgbClr val="FFFF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buNone/>
            </a:pPr>
            <a:endParaRPr lang="ru-RU" sz="1100" b="1" i="1" dirty="0" smtClean="0">
              <a:solidFill>
                <a:srgbClr val="FFFF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Segoe Script" panose="030B0504020000000003" pitchFamily="66" charset="0"/>
                <a:cs typeface="Times New Roman" pitchFamily="18" charset="0"/>
              </a:rPr>
              <a:t>«Организация                                                        детского экспериментирования                                в домашних условиях»</a:t>
            </a:r>
          </a:p>
          <a:p>
            <a:pPr algn="ctr">
              <a:buNone/>
            </a:pPr>
            <a:endParaRPr lang="ru-RU" sz="40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itchFamily="18" charset="0"/>
              </a:rPr>
              <a:t>Экспериментируем с воздухом</a:t>
            </a:r>
            <a:endParaRPr lang="ru-RU" sz="6000" b="1" dirty="0">
              <a:solidFill>
                <a:srgbClr val="00B050"/>
              </a:solidFill>
              <a:latin typeface="Mistral" panose="03090702030407020403" pitchFamily="66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latin typeface="Segoe Print" panose="02000600000000000000" pitchFamily="2" charset="0"/>
                <a:cs typeface="Times New Roman" pitchFamily="18" charset="0"/>
              </a:rPr>
              <a:t>Опыт с пакетом</a:t>
            </a:r>
            <a:endParaRPr lang="ru-RU" sz="4000" b="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936103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104456" cy="43204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187824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00811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itchFamily="18" charset="0"/>
              </a:rPr>
              <a:t>Экспериментируем с воздухом</a:t>
            </a:r>
            <a:endParaRPr lang="ru-RU" sz="6000" b="1" dirty="0">
              <a:solidFill>
                <a:srgbClr val="00B050"/>
              </a:solidFill>
              <a:latin typeface="Mistral" panose="03090702030407020403" pitchFamily="66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4294967295"/>
          </p:nvPr>
        </p:nvSpPr>
        <p:spPr>
          <a:xfrm>
            <a:off x="323529" y="1196752"/>
            <a:ext cx="8363271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Segoe Print" panose="02000600000000000000" pitchFamily="2" charset="0"/>
                <a:cs typeface="Times New Roman" pitchFamily="18" charset="0"/>
              </a:rPr>
              <a:t>Опыт с султанчиками</a:t>
            </a:r>
            <a:endParaRPr lang="ru-RU" sz="40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4608512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352928" cy="11521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itchFamily="18" charset="0"/>
              </a:rPr>
              <a:t>Экспериментируем с водой</a:t>
            </a:r>
            <a:endParaRPr lang="ru-RU" sz="6000" b="1" dirty="0">
              <a:solidFill>
                <a:srgbClr val="00B050"/>
              </a:solidFill>
              <a:latin typeface="Mistral" panose="03090702030407020403" pitchFamily="66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16624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Экспериментируем дома.                                          Во время купания</a:t>
            </a:r>
            <a:endParaRPr lang="ru-RU" sz="3600" b="1" dirty="0">
              <a:solidFill>
                <a:srgbClr val="7030A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690864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В ванной комнате разрешить играть: с пустыми баночками, флаконами, мыльницами. ( Куда больше воды поместилось?  Куда вода легче набирается? Почему? Откуда воду легче вылить? Чем быстрее набрать воду в ванночку ведром, или губкой?)  Это поможет ребенку исследовать и определять характеристику предметов, развивать  наблюдательность.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844824"/>
            <a:ext cx="3467100" cy="343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Экспериментируем дома.                                          Во время поливки цветов</a:t>
            </a:r>
            <a:endParaRPr lang="ru-RU" sz="3600" b="1" dirty="0">
              <a:solidFill>
                <a:srgbClr val="7030A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Поинтересуйтесь у малыша: «Все ли растения надо одинаково поливать? Почему? Это поможет воспитать бережное отношение к природе и сформировать знания о растениях, способах ухода за ними.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8840"/>
            <a:ext cx="422139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3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Экспериментируем дома. На кухне.</a:t>
            </a:r>
            <a:endParaRPr lang="ru-RU" sz="3600" b="1" dirty="0">
              <a:solidFill>
                <a:srgbClr val="7030A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83488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Возьмите банку, налейте воды до половины, растворите в ней 2 столовые ложки соли. Возьмите сырое яйцо и погрузите его в получившийся соляной раствор. Яйцо всплывает! Это происходит потому, что соленая вода тяжелее обычной и тяжелее, чем собственно яйцо. А теперь попробуйте взять стакан сырой воды и постепенно подливайте ее в банку с соляным раствором и яйцом. Яйцо начнет медленно погружаться, пока не ляжет на дно, как затонувший корабль. Подливая простую воду, вы уменьшаете ее вес, яйцо становится тяжелее воды и поэтому тонет.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5387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Экспериментируем дома.                                           Во время уборки</a:t>
            </a:r>
            <a:endParaRPr lang="ru-RU" sz="3600" b="1" dirty="0">
              <a:solidFill>
                <a:srgbClr val="7030A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Спросить у ребёнка: «Как ты считаешь, с чего нужно начать? Что для этого нужно? Что ты сделаешь сам? В чем тебе понадобится помощь? » Подобная ситуация развивает наблюдательность, умения планировать и рассчитывать свои силы.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44824"/>
            <a:ext cx="4191000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imes New Roman" pitchFamily="18" charset="0"/>
              </a:rPr>
              <a:t>ПОМНИТЕ!</a:t>
            </a:r>
            <a:endParaRPr lang="ru-RU" sz="6000" b="1" dirty="0">
              <a:solidFill>
                <a:srgbClr val="FF000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92276"/>
            <a:ext cx="8229600" cy="4433887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При проведении эксперимента главное- ваша безопасность и ваших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95536" y="764704"/>
            <a:ext cx="8208912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smtClean="0">
                <a:latin typeface="Gabriola" panose="04040605051002020D02" pitchFamily="82" charset="0"/>
                <a:cs typeface="Times New Roman" pitchFamily="18" charset="0"/>
              </a:rPr>
              <a:t>«Умейте открыть перед ребенком в окружающем мире что-то одно, но открыть так, чтобы кусочек жизни заиграл  всеми цветами радуги. Оставляйте всегда что-то недосказанное, чтобы ребенку захотелось еще и еще раз возвратиться к тому, что он узнал».    </a:t>
            </a:r>
          </a:p>
          <a:p>
            <a:pPr algn="ctr">
              <a:buNone/>
            </a:pPr>
            <a:r>
              <a:rPr lang="ru-RU" sz="3600" b="1" i="1" dirty="0" smtClean="0">
                <a:latin typeface="Gabriola" panose="04040605051002020D02" pitchFamily="82" charset="0"/>
                <a:cs typeface="Times New Roman" pitchFamily="18" charset="0"/>
              </a:rPr>
              <a:t>                                                                                                            В.А.Сухомлинский</a:t>
            </a:r>
            <a:r>
              <a:rPr lang="ru-RU" sz="3600" i="1" dirty="0" smtClean="0">
                <a:latin typeface="Gabriola" panose="04040605051002020D02" pitchFamily="82" charset="0"/>
              </a:rPr>
              <a:t>.</a:t>
            </a:r>
            <a:endParaRPr lang="ru-RU" sz="3600" b="1" i="1" dirty="0" smtClean="0">
              <a:latin typeface="Gabriola" panose="04040605051002020D02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62980" y="692696"/>
            <a:ext cx="7546032" cy="3362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Детское экспериментирование-        </a:t>
            </a:r>
            <a:r>
              <a:rPr lang="ru-RU" sz="3200" b="1" dirty="0" smtClean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это один из ведущих видов деятельности  дошкольника по изучению окружающего мира с помощью различных специальных и неспециальных манипуляций, продуманных и выстроенных действий с целью получения какого-нибудь результата.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1720" y="3501009"/>
            <a:ext cx="4968552" cy="29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Роль экспериментирования в развитии ребенка-дошкольника</a:t>
            </a:r>
            <a:endParaRPr lang="ru-RU" sz="3600" b="1" dirty="0">
              <a:solidFill>
                <a:srgbClr val="7030A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6120680" cy="4857403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мелкая моторика (игры с песком, мукой, горохом, мелкими камешками и бусинками);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воображение (что случается с льдинкой в группе? полетит ли перышко, если на него подуть?)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внимание и память (запомню – дома расскажу маме);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речь;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мышление (вода на морозе превращается в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лед, значит, лед в тепле растает).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Конечно же, нельзя забывать о том, что во время таких игр формируются навыки общения, соучастия, сопереживания, взаимопомощи (не может Катя отделить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фасоль от гороха – Даша предложит свою помощь).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01008"/>
            <a:ext cx="3032900" cy="2962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Родителям  необходимо: </a:t>
            </a:r>
            <a:endParaRPr lang="ru-RU" b="1" dirty="0">
              <a:solidFill>
                <a:srgbClr val="7030A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Во-первых, самим быть любознательными.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Во-вторых, давать возможность для самостоятельных детских исследований: по возможности не мешать, если ребенок заинтересовался листом дерева, игрушкой или кучей песка.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В-третьих, предлагать новые интересные объекты для исследований..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В-четвертых, стараться отвечать на многочисленные вопросы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Правила при выборе темы:</a:t>
            </a:r>
            <a:endParaRPr lang="ru-RU" sz="4000" b="1" dirty="0">
              <a:solidFill>
                <a:srgbClr val="7030A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должна быть интересна ребенку, должна увлекать его, быть с элементами неожиданности и необычности.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должна быть выполнима, решение ее должно принести реальную пользу участникам исследования (ребенок должен раскрыть лучшие стороны своего интеллекта, получить новые знания, умения , навыки).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должна быть такой, чтобы работа могла быть выполнена относительно быстро, учитывая особенность детей средней группы. Они еще не способны концентрировать свое внимание на одном объекте долговременно.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Наш мини-музей</a:t>
            </a:r>
            <a:endParaRPr lang="ru-RU" sz="4000" b="1" dirty="0">
              <a:solidFill>
                <a:srgbClr val="7030A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6120680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5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23528" y="274639"/>
            <a:ext cx="8496944" cy="56207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itchFamily="18" charset="0"/>
              </a:rPr>
              <a:t>Экспериментируем с воздухом</a:t>
            </a:r>
            <a:endParaRPr lang="ru-RU" sz="6000" b="1" dirty="0">
              <a:solidFill>
                <a:srgbClr val="00B050"/>
              </a:solidFill>
              <a:latin typeface="Mistral" panose="03090702030407020403" pitchFamily="66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611560" y="1989138"/>
            <a:ext cx="2304256" cy="3096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Segoe Print" panose="02000600000000000000" pitchFamily="2" charset="0"/>
                <a:cs typeface="Times New Roman" pitchFamily="18" charset="0"/>
              </a:rPr>
              <a:t>Опыт с  трубочкой</a:t>
            </a:r>
            <a:endParaRPr lang="ru-RU" sz="40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728"/>
            <a:ext cx="5760640" cy="5400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871" y="-30792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712968" cy="106613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itchFamily="18" charset="0"/>
              </a:rPr>
              <a:t>Экспериментируем с воздухом</a:t>
            </a:r>
            <a:endParaRPr lang="ru-RU" sz="6000" b="1" dirty="0">
              <a:solidFill>
                <a:srgbClr val="00B050"/>
              </a:solidFill>
              <a:latin typeface="Mistral" panose="03090702030407020403" pitchFamily="66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5928897" y="2780928"/>
            <a:ext cx="2747559" cy="2448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Segoe Print" panose="02000600000000000000" pitchFamily="2" charset="0"/>
                <a:cs typeface="Times New Roman" pitchFamily="18" charset="0"/>
              </a:rPr>
              <a:t>Опыт с веером</a:t>
            </a:r>
            <a:endParaRPr lang="ru-RU" sz="44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7638"/>
            <a:ext cx="5461352" cy="5107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594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Gabriola</vt:lpstr>
      <vt:lpstr>Mistral</vt:lpstr>
      <vt:lpstr>Segoe Print</vt:lpstr>
      <vt:lpstr>Segoe Script</vt:lpstr>
      <vt:lpstr>Segoe UI Light</vt:lpstr>
      <vt:lpstr>Times New Roman</vt:lpstr>
      <vt:lpstr>Тема Office</vt:lpstr>
      <vt:lpstr>Презентация PowerPoint</vt:lpstr>
      <vt:lpstr>Презентация PowerPoint</vt:lpstr>
      <vt:lpstr>Детское экспериментирование-                  это один из ведущих видов деятельности  дошкольника по изучению окружающего мира с помощью различных специальных и неспециальных манипуляций, продуманных и выстроенных действий с целью получения какого-нибудь результата.  </vt:lpstr>
      <vt:lpstr>Роль экспериментирования в развитии ребенка-дошкольника</vt:lpstr>
      <vt:lpstr>Родителям  необходимо: </vt:lpstr>
      <vt:lpstr>Правила при выборе темы:</vt:lpstr>
      <vt:lpstr>Наш мини-музей</vt:lpstr>
      <vt:lpstr>Экспериментируем с воздухом</vt:lpstr>
      <vt:lpstr>Экспериментируем с воздухом</vt:lpstr>
      <vt:lpstr>Экспериментируем с воздухом</vt:lpstr>
      <vt:lpstr>Экспериментируем с воздухом</vt:lpstr>
      <vt:lpstr>Экспериментируем с водой</vt:lpstr>
      <vt:lpstr>Экспериментируем дома.                                          Во время купания</vt:lpstr>
      <vt:lpstr>Экспериментируем дома.                                          Во время поливки цветов</vt:lpstr>
      <vt:lpstr>Экспериментируем дома. На кухне.</vt:lpstr>
      <vt:lpstr>Экспериментируем дома.                                           Во время уборки</vt:lpstr>
      <vt:lpstr>ПОМНИТЕ!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eMachines Customer</dc:creator>
  <cp:lastModifiedBy>Пользователь Windows</cp:lastModifiedBy>
  <cp:revision>55</cp:revision>
  <dcterms:created xsi:type="dcterms:W3CDTF">2016-10-16T18:01:02Z</dcterms:created>
  <dcterms:modified xsi:type="dcterms:W3CDTF">2021-04-28T11:41:53Z</dcterms:modified>
</cp:coreProperties>
</file>