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5" r:id="rId2"/>
    <p:sldId id="256" r:id="rId3"/>
    <p:sldId id="257" r:id="rId4"/>
    <p:sldId id="277" r:id="rId5"/>
    <p:sldId id="258" r:id="rId6"/>
    <p:sldId id="266" r:id="rId7"/>
    <p:sldId id="259" r:id="rId8"/>
    <p:sldId id="260" r:id="rId9"/>
    <p:sldId id="261" r:id="rId10"/>
    <p:sldId id="283" r:id="rId11"/>
    <p:sldId id="284" r:id="rId12"/>
    <p:sldId id="285" r:id="rId13"/>
    <p:sldId id="282" r:id="rId14"/>
    <p:sldId id="270" r:id="rId15"/>
    <p:sldId id="271" r:id="rId16"/>
    <p:sldId id="272" r:id="rId17"/>
    <p:sldId id="273" r:id="rId18"/>
    <p:sldId id="274" r:id="rId19"/>
    <p:sldId id="286" r:id="rId20"/>
    <p:sldId id="287" r:id="rId21"/>
    <p:sldId id="288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3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711"/>
            <a:ext cx="8532440" cy="281114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cap="none" spc="50" dirty="0" smtClean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МБДОУ №50 детский сад комбинированного вида «Незабудка»</a:t>
            </a:r>
            <a:r>
              <a:rPr lang="ru-RU" sz="3200" cap="none" spc="50" dirty="0" smtClean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                </a:t>
            </a:r>
            <a:br>
              <a:rPr lang="ru-RU" sz="3200" cap="none" spc="50" dirty="0" smtClean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</a:br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Журнал </a:t>
            </a:r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для педагогов и родителей.</a:t>
            </a:r>
            <a:b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</a:br>
            <a:r>
              <a:rPr lang="ru-RU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</a:br>
            <a:r>
              <a:rPr lang="ru-RU" sz="9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«Портрет»</a:t>
            </a:r>
            <a:r>
              <a:rPr lang="ru-RU" sz="9600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9600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</a:br>
            <a:endParaRPr lang="ru-RU" sz="4800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99940" y="5949280"/>
            <a:ext cx="6231467" cy="733447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Составитель: </a:t>
            </a: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Музыченко Елена Николаевна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2015г.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http://lib2.podelise.ru/tw_files2/urls_895/17/d-16447/img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/>
          <a:stretch/>
        </p:blipFill>
        <p:spPr bwMode="auto">
          <a:xfrm>
            <a:off x="1187624" y="3754233"/>
            <a:ext cx="230302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.allday.ru/72/f8/7e/thumbs/1295613119_george-romney-portrait-of-miss-willoughb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76" y="3212976"/>
            <a:ext cx="2160240" cy="2530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780928"/>
            <a:ext cx="2197997" cy="2481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palet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084006"/>
            <a:ext cx="1734616" cy="17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2" descr="D:\Тео\3d7dbc451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9" b="52083"/>
          <a:stretch>
            <a:fillRect/>
          </a:stretch>
        </p:blipFill>
        <p:spPr bwMode="auto">
          <a:xfrm>
            <a:off x="0" y="1143000"/>
            <a:ext cx="4584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D:\Тео\3d7dbc451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9" b="52083"/>
          <a:stretch>
            <a:fillRect/>
          </a:stretch>
        </p:blipFill>
        <p:spPr bwMode="auto">
          <a:xfrm>
            <a:off x="4559300" y="1143000"/>
            <a:ext cx="4584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Тео\С урока\IMG_1575.jp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>
            <a:off x="571472" y="1857364"/>
            <a:ext cx="3214710" cy="43039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0"/>
            <a:ext cx="55124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Рисуем портрет</a:t>
            </a:r>
            <a:endParaRPr lang="ru-RU" sz="4000" b="1" cap="all" dirty="0">
              <a:ln w="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5572140"/>
            <a:ext cx="2161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Рисуем овал головы</a:t>
            </a:r>
          </a:p>
        </p:txBody>
      </p:sp>
      <p:pic>
        <p:nvPicPr>
          <p:cNvPr id="11" name="Picture 3" descr="D:\Тео\С урока\IMG_1576.jp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 l="3029"/>
          <a:stretch>
            <a:fillRect/>
          </a:stretch>
        </p:blipFill>
        <p:spPr bwMode="auto">
          <a:xfrm>
            <a:off x="5286380" y="1785926"/>
            <a:ext cx="3071834" cy="424117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429256" y="5572140"/>
            <a:ext cx="2893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Подчёркиваем подбородок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2976" y="928670"/>
            <a:ext cx="59170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Для работы нужно : гуашевые краски , кисти , лист бумаги.</a:t>
            </a:r>
          </a:p>
        </p:txBody>
      </p:sp>
      <p:pic>
        <p:nvPicPr>
          <p:cNvPr id="3084" name="Picture 2" descr="D:\Тео\Школа\Каритинки\j043260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1287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6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0099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Пропорции лица</a:t>
            </a:r>
          </a:p>
        </p:txBody>
      </p:sp>
      <p:pic>
        <p:nvPicPr>
          <p:cNvPr id="6148" name="Picture 2" descr="D:\Тео\3d7dbc451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9" b="52083"/>
          <a:stretch>
            <a:fillRect/>
          </a:stretch>
        </p:blipFill>
        <p:spPr bwMode="auto">
          <a:xfrm>
            <a:off x="0" y="1143000"/>
            <a:ext cx="4584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D:\Тео\3d7dbc451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9" b="52083"/>
          <a:stretch>
            <a:fillRect/>
          </a:stretch>
        </p:blipFill>
        <p:spPr bwMode="auto">
          <a:xfrm>
            <a:off x="4559300" y="1143000"/>
            <a:ext cx="4584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:\Тео\С урока\IMG_1577.jp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 l="6316"/>
          <a:stretch>
            <a:fillRect/>
          </a:stretch>
        </p:blipFill>
        <p:spPr bwMode="auto">
          <a:xfrm>
            <a:off x="642910" y="1785926"/>
            <a:ext cx="2643206" cy="37774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5" descr="D:\Тео\С урока\IMG_1578.jp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 l="4033"/>
          <a:stretch>
            <a:fillRect/>
          </a:stretch>
        </p:blipFill>
        <p:spPr bwMode="auto">
          <a:xfrm>
            <a:off x="4786314" y="1857364"/>
            <a:ext cx="2714644" cy="378721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1538" y="5000636"/>
            <a:ext cx="2301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Глаза в центре овала!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786" y="5286388"/>
            <a:ext cx="28402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Расстояние между глазами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равно самому глазу.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43625" y="2714625"/>
            <a:ext cx="2428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29313" y="3786188"/>
            <a:ext cx="2643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15063" y="4286250"/>
            <a:ext cx="2357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43625" y="4786313"/>
            <a:ext cx="2428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43625" y="3286125"/>
            <a:ext cx="2428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000892" y="3929066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Линия  носа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4429132"/>
            <a:ext cx="204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Линия подбородка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00892" y="2928934"/>
            <a:ext cx="14259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Линия волос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00892" y="3429000"/>
            <a:ext cx="12575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Линия глаз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14942" y="5286388"/>
            <a:ext cx="31589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Овал головы делим на четыре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равные части.</a:t>
            </a:r>
          </a:p>
        </p:txBody>
      </p:sp>
      <p:pic>
        <p:nvPicPr>
          <p:cNvPr id="6164" name="Picture 2" descr="D:\Тео\Школа\Каритинки\j043260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4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Тео\Презентации\Пустые шаблоны\Фоны\1222 (123)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4867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D:\Тео\С урока\IMG_1579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278890" y="116632"/>
            <a:ext cx="2186176" cy="292694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7" descr="D:\Тео\С урока\IMG_1580.jpg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 bwMode="auto">
          <a:xfrm>
            <a:off x="6804322" y="247970"/>
            <a:ext cx="1989979" cy="266427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9" name="Picture 2" descr="D:\Тео\3d7dbc4510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1" b="52222"/>
          <a:stretch>
            <a:fillRect/>
          </a:stretch>
        </p:blipFill>
        <p:spPr bwMode="auto">
          <a:xfrm rot="227055">
            <a:off x="6241087" y="47857"/>
            <a:ext cx="31525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356828"/>
            <a:ext cx="41094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Рисовать портрет непросто:</a:t>
            </a:r>
          </a:p>
          <a:p>
            <a:pPr marL="82296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Сначала делали наброски.</a:t>
            </a:r>
          </a:p>
          <a:p>
            <a:pPr marL="82296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Потом краски мы смешали</a:t>
            </a:r>
          </a:p>
          <a:p>
            <a:pPr marL="82296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 лицо нарисовали.  </a:t>
            </a:r>
          </a:p>
          <a:p>
            <a:pPr marL="82296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Вот глаза и нос, и губы.</a:t>
            </a:r>
          </a:p>
          <a:p>
            <a:pPr marL="82296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Над глазами брови-дуги.</a:t>
            </a:r>
          </a:p>
          <a:p>
            <a:pPr marL="82296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Пышные волосы, ресницы на веках</a:t>
            </a:r>
          </a:p>
          <a:p>
            <a:pPr marL="82296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– Вот и готов портрет человека.</a:t>
            </a:r>
          </a:p>
          <a:p>
            <a:pPr marL="82296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 мама, глядя на рисунок</a:t>
            </a:r>
          </a:p>
          <a:p>
            <a:pPr marL="82296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Улыбнется вам в ответ:</a:t>
            </a:r>
          </a:p>
          <a:p>
            <a:pPr marL="82296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 Вот спасибо! Мне приятно</a:t>
            </a:r>
          </a:p>
          <a:p>
            <a:pPr marL="82296" indent="0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Получить такой портрет.  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cs619129.vk.me/v619129714/22bf1/MOoI11zlRs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82" y="183996"/>
            <a:ext cx="2142309" cy="28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Тео\3d7dbc4510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1" b="52222"/>
          <a:stretch>
            <a:fillRect/>
          </a:stretch>
        </p:blipFill>
        <p:spPr bwMode="auto">
          <a:xfrm rot="234035">
            <a:off x="3566987" y="-43658"/>
            <a:ext cx="3019066" cy="330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Тео\3d7dbc4510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1" b="52222"/>
          <a:stretch>
            <a:fillRect/>
          </a:stretch>
        </p:blipFill>
        <p:spPr bwMode="auto">
          <a:xfrm rot="227055">
            <a:off x="932273" y="-81601"/>
            <a:ext cx="31525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ic.pics.livejournal.com/natashka_knopka/31447142/53361/53361_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4920"/>
            <a:ext cx="2264474" cy="28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Тео\3d7dbc4510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1" b="52222"/>
          <a:stretch>
            <a:fillRect/>
          </a:stretch>
        </p:blipFill>
        <p:spPr bwMode="auto">
          <a:xfrm rot="227055">
            <a:off x="-175850" y="3122548"/>
            <a:ext cx="3256220" cy="3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bgproxy.net/bg/?__new_url=aHR0cDovL2ZzMTAxLmpwZS5ydS8zMWVkLzQyODg1NDNfMWFmZjJkZTUuanBn&amp;__proxy_form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55" y="3441716"/>
            <a:ext cx="2160240" cy="27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Тео\3d7dbc4510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1" b="52222"/>
          <a:stretch>
            <a:fillRect/>
          </a:stretch>
        </p:blipFill>
        <p:spPr bwMode="auto">
          <a:xfrm rot="227055">
            <a:off x="6404882" y="3221348"/>
            <a:ext cx="31525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8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498080" cy="1008112"/>
          </a:xfrm>
        </p:spPr>
        <p:txBody>
          <a:bodyPr>
            <a:normAutofit/>
          </a:bodyPr>
          <a:lstStyle/>
          <a:p>
            <a:pPr marL="82296" indent="45720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 известно, настроение у людей бывает разное: радость, смех, печаль, грусть, гнев, спокойствие. Разное выражение лица называется мимикой.</a:t>
            </a:r>
          </a:p>
        </p:txBody>
      </p:sp>
      <p:pic>
        <p:nvPicPr>
          <p:cNvPr id="4" name="Рисунок 3" descr="http://proxy-unlock.com/index.php?q=aHR0cDovL3d3dy5wYXNzaW9uZm9ydW0ucnUvdXBsb2Fkcy9pbWFnZXMvMDAvNDMvMTQvMjAxNC8wMy8yMi83MTE4YWEuanB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"/>
          <a:stretch/>
        </p:blipFill>
        <p:spPr bwMode="auto">
          <a:xfrm>
            <a:off x="1832573" y="1062878"/>
            <a:ext cx="6192688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://img-fotki.yandex.ru/get/6715/112424586.7b0/0_be46d_5f4ceb5b_X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73" y="188640"/>
            <a:ext cx="1774922" cy="27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laycast.ru/uploads/2015/06/13/139602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2442"/>
            <a:ext cx="1890451" cy="262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3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72008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Дидактические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игры по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жанру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портрет.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764704"/>
            <a:ext cx="7498080" cy="2520280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Составь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портрет сказочного </a:t>
            </a: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героя</a:t>
            </a:r>
          </a:p>
          <a:p>
            <a:pPr marL="82296" indent="0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Цель: Закрепить знания детей о составных частях лица и их пространственном местонахождении, побудить использовать в речи слова: вверху, сверху, внизу, снизу, между, под.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Примечание: нос находится между глазами. Брови находятся сверху глаз.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Материал: Портрет сказочного героя, разрезанный на 8 частей (лицо пополам и на 4 части — лоб, глаза, нос, рот и подбородок).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" name="Рисунок 4" descr="http://pochemu4ka.ru/_ld/19/895032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832647" cy="3528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260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498080" cy="2808312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Семейный портрет </a:t>
            </a:r>
            <a:endParaRPr lang="ru-RU" sz="1800" b="1" u="sng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82296" indent="0">
              <a:buNone/>
            </a:pP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Цель: Закрепить знания детей о половых и возрастных особенностях людей. Назвать отличительные признаки мужского и женского лица, молодого и пожилого. Подобрать и составить портреты: мамы, папы, бабушки, дедушки, сестренки и братишки.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Материал: 6 портретов, разрезанных на 4 части (лоб, глаза, нос, губы и подбородок) , и отдельно парики и накладные детали (усы, бороды, очки).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http://pochemu4ka.ru/_ld/19/939514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6336704" cy="3900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9844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498080" cy="252028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Найди недостаток в портрете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 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82296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Цель: закрепить знания о составных частях лица:  лоб, волосы, брови, веки, ресницы, глаза, зрачки, нос, ноздри, щеки, скулы, рот, губы, подбородок, уши.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Определить в рисунке недостающие части лица и рассказать, какую функцию они выполняют.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Материал. 10 КАРТОЧЕК С ИЗОБРАЖЕНИЕМ ОДНОГО ЛИЦА С РАЗНЫМИ НЕДОСТАТКАМИ.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http://pochemu4ka.ru/_ld/19/447527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15979"/>
            <a:ext cx="6480720" cy="4023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179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ochemu4ka.ru/_ld/19/132836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5234940" cy="2943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498080" cy="1728192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Мимика лица </a:t>
            </a:r>
            <a:endParaRPr lang="ru-RU" sz="1800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82296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 известно, у человека бывает разное настроение: радость, удивление, смех, плач, раздражение, гнев, спокойствие.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Разное выражение лица человека называется мимикой.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http://pochemu4ka.ru/_ld/19/2870716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79" y="3820150"/>
            <a:ext cx="5234940" cy="2943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72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498080" cy="27363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Придумай и собери портрет </a:t>
            </a:r>
            <a:endParaRPr lang="ru-RU" sz="1600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82296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Цель: Закрепить знания о жанре портрета, составить портрет из разных частей лица по собственному выбору и воображению. Учить правильно  ориентироваться в местонахождении разных частей лица и его пропорциях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Материал: Разнообразные модификации частей лица по цвету и форме. Дополнительные детали: парики, усы, бороды, шляпы и т.д.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http://pochemu4ka.ru/_ld/19/606842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6768752" cy="4146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8200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498080" cy="252028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Добрые и злые герои</a:t>
            </a:r>
            <a:endParaRPr lang="ru-RU" sz="1800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82296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Цель: Учить классифицировать сказочных героев по принципам: добрые и злые; глупые и умные; смешные и страшные. Находить героев по заданной теме, обосновывать свой выбор.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Материал: Картинки с изображением различных сказочных персонажей с ярко выраженными чертами характера (Емеля, Баба Яга, Змей Горыныч, Лиса, Елена Прекрасная и др.)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pochemu4ka.ru/_ld/19/274400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6912473" cy="4240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072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0c3cfb6b21dc2a855a8d9e299525a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383239"/>
            <a:ext cx="2316386" cy="3088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artlib_gallery-54794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3285"/>
            <a:ext cx="2016671" cy="2755015"/>
          </a:xfrm>
          <a:prstGeom prst="rect">
            <a:avLst/>
          </a:prstGeom>
          <a:ln w="1270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27584" y="188640"/>
            <a:ext cx="432048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«Если видишь, что с картины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Смотрит кто-нибудь на нас,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Или принц в плаще старинном,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Или в каске верхолаз.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Может, грустный или смелый,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Может, добрый или злой.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В нарисованной картине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Самый главный он герой.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Может, папа или мама,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Может, дедушка и я.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Нарисована в картине.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Может, вся моя семья.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Догадаться тут несложно,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Неуверенности нет,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Что красивая картина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Называется...»</a:t>
            </a:r>
          </a:p>
          <a:p>
            <a:pPr marL="0" indent="0">
              <a:buNone/>
            </a:pPr>
            <a:endParaRPr lang="ru-RU" sz="1200" dirty="0">
              <a:latin typeface="Arial Black" pitchFamily="34" charset="0"/>
            </a:endParaRPr>
          </a:p>
        </p:txBody>
      </p:sp>
      <p:pic>
        <p:nvPicPr>
          <p:cNvPr id="7" name="Объект 6" descr="artlib_gallery-359792-b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390629" y="3285265"/>
            <a:ext cx="2444456" cy="3199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699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4126" y="547482"/>
            <a:ext cx="1971161" cy="2346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 descr="http://f3.s.qip.ru/gbw3des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2880317" cy="2160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68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498080" cy="307707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Игровые упражнения "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Палочные </a:t>
            </a: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человечки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" </a:t>
            </a: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Цель: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Учить детей видеть сходство поз человека в реалистическом и схематичном изображении; упражнять в передаче поз людей в схематичном изображении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Материал: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 воспитателя фломастер и палочки (полоски тонкого картона, подклеенные фланелью) для выкладывания человечков, схематичные изображения человечков в разных позах. У детей карточки, разделенные на две клетки, в одной схематичный человечек, другая свободная, простые карандаши. 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900" dirty="0"/>
          </a:p>
        </p:txBody>
      </p:sp>
      <p:pic>
        <p:nvPicPr>
          <p:cNvPr id="4" name="Рисунок 3" descr="http://pochemu4ka.ru/_ld/19/381713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6048672" cy="3303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759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8208912" cy="3456384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2900" b="1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Пособие "Двигающийся человечек" </a:t>
            </a:r>
            <a:br>
              <a:rPr lang="ru-RU" sz="2900" b="1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900" b="1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 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9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Цель: Учить составлять фигурку человека в статическом состоянии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а также в движении на </a:t>
            </a:r>
            <a:r>
              <a:rPr lang="ru-RU" sz="21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фланелеграфе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из составных частей, соответствующих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частям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тела человека. </a:t>
            </a:r>
            <a:b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Предложить выложить из частей фигурку человека в определенном положении и перенести полученное изображение на бумагу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Материал и необходимое оборудование: На каждого ребенка - настольный </a:t>
            </a:r>
            <a:r>
              <a:rPr lang="ru-RU" sz="21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фланелеграф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и набор наклеенных на фланель частей фигурки человечка: 2 детали изображения головы в профиль и в анфас, 2 детали туловища в двух положениях: спереди и </a:t>
            </a:r>
            <a:r>
              <a:rPr lang="ru-RU" sz="21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сбоку,разделенные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на локтевом сгибе 2 руки( 4 детали) и 4 детали разделенных в колене ног. </a:t>
            </a:r>
            <a:b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100" dirty="0"/>
              <a:t/>
            </a:r>
            <a:br>
              <a:rPr lang="ru-RU" sz="2100" dirty="0"/>
            </a:br>
            <a:endParaRPr lang="ru-RU" sz="2100" dirty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http://pochemu4ka.ru/_ld/19/161274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040560" cy="3424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539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Что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художник портретист должен быть очень внимательным.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82296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Давайте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поиграем в игру </a:t>
            </a: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«Найди ошибку</a:t>
            </a:r>
            <a:r>
              <a:rPr lang="ru-RU" sz="18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»</a:t>
            </a:r>
            <a:endParaRPr lang="ru-RU" sz="1800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4" name="Picture 2" descr="http://izodou.ucoz.ru/bezymjannyj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3175" r="9446" b="5107"/>
          <a:stretch/>
        </p:blipFill>
        <p:spPr bwMode="auto">
          <a:xfrm>
            <a:off x="1027620" y="1341803"/>
            <a:ext cx="7792852" cy="489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rtr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2303371" cy="3354104"/>
          </a:xfrm>
          <a:prstGeom prst="rect">
            <a:avLst/>
          </a:prstGeom>
          <a:ln w="1270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27584" y="260648"/>
            <a:ext cx="403244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Портрет – это такая картина, на которой художник рисует лицо человека или изображает его во весь рост. Такие картины называются «портретами», а художников, которые рисуют их так и называют «художниками-портретистами».</a:t>
            </a:r>
          </a:p>
          <a:p>
            <a:endParaRPr lang="ru-RU" dirty="0"/>
          </a:p>
        </p:txBody>
      </p:sp>
      <p:pic>
        <p:nvPicPr>
          <p:cNvPr id="7" name="Рисунок 6" descr="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5041" y="332656"/>
            <a:ext cx="2870507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6" name="Picture 2" descr="http://s.picture-russia.ru/wpic/l/1/4/14b6535713022e0c773f957274e2ac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71" y="3552570"/>
            <a:ext cx="2253623" cy="285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8" name="Picture 4" descr="http://i.ucrazy.ru/files/i/2009.3.17/1237280972_alisa_65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642422" cy="2858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72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776864" cy="252028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Портрет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рисуется с натуры и по воображению, представлению. Перед художником стоит сложная задача – передать внешний облик человека, его лицо, фигуру, движение, костюм, обстановку в которой он находится. Но портрет передает не только внешний вид человека, но и его настроение, характер, возраст, его индивидуальность. Портреты бывают одиночные и групповые. На одиночных изображается один человек, а на групповых – группы людей. </a:t>
            </a:r>
          </a:p>
        </p:txBody>
      </p:sp>
      <p:pic>
        <p:nvPicPr>
          <p:cNvPr id="7170" name="Picture 2" descr="http://www.pafblogger.com/blog/wp-content/uploads/2012/10/fr06_reno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376264" cy="4106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4" name="Picture 6" descr="http://img1.liveinternet.ru/images/attach/c/0/53/396/53396294_Frederick_Morgan__The_Pet_Kitt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4" y="2259507"/>
            <a:ext cx="2887722" cy="3835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6" name="Picture 8" descr="http://cs627127.vk.me/v627127276/16f02/oAIL3Tc3Qy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05" y="2895809"/>
            <a:ext cx="3203848" cy="2563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4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9003_36b4a182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730" y="476672"/>
            <a:ext cx="2627784" cy="3732648"/>
          </a:xfrm>
          <a:prstGeom prst="rect">
            <a:avLst/>
          </a:prstGeom>
          <a:ln w="1270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131701315535229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6936" y="3343544"/>
            <a:ext cx="2808312" cy="3334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0_63a51_18f0521a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836262"/>
            <a:ext cx="2808312" cy="3424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MG_49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1756" y="152037"/>
            <a:ext cx="2158672" cy="2988931"/>
          </a:xfrm>
          <a:prstGeom prst="rect">
            <a:avLst/>
          </a:prstGeom>
          <a:ln w="1270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42500" y="158446"/>
            <a:ext cx="3599256" cy="2550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-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   Что же можно узнать о человеке внимательно посмотрев на его портрет?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-    Когда жил в старину или сейчас можно узнать?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-   Как это можно определить? (рассмотрев одежду, окружение)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498080" cy="1368152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помощью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портрета мы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можем заглянуть в далёкое прошлое и узнать, как выглядели люди раньше, чем жили, чему радовались, что носили. Через портрет можно познакомиться со своими прапрабабушками, ведь раньше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не было фотографий.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4" name="Picture 2" descr="http://s019.radikal.ru/i607/1204/d7/527afdb8d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437165" cy="3422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316" name="Picture 4" descr="http://world-baget.ru/d/89059/d/%D0%96%D0%B5%D0%BD%D1%81%D0%BA%D0%B8%D0%B9_%D0%BF%D0%BE%D1%80%D1%82%D1%80%D0%B5%D1%82_%D0%B4%D0%BB%D1%8F_%D1%84%D0%BE%D1%82%D0%BE%D0%BA%D0%BE%D0%BB%D0%BB%D0%B0%D0%B6%D0%B0_-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89" y="1484784"/>
            <a:ext cx="253963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322" name="Picture 10" descr="http://www.artscroll.ru/Images/2008d/e/Emile%20Vernon/000001_dis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66" y="2816932"/>
            <a:ext cx="288135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294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498080" cy="13681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-Посмотрите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 эти два портрета и подумайте: что ещё можно узнать о человеке по портрету? (возраст)</a:t>
            </a:r>
          </a:p>
        </p:txBody>
      </p:sp>
      <p:pic>
        <p:nvPicPr>
          <p:cNvPr id="4" name="Рисунок 3" descr="portret-de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287" y="1196752"/>
            <a:ext cx="3240360" cy="4378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312368" cy="4272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322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498080" cy="27363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Сейчас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давайте посмотрим на портреты девочек: «Ирина с собакой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Шумкой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» и «Наденька». Они  примерно одного возраста, жили в одно время, но что можно сказать об их настроении  рассмотрев внимательно?</a:t>
            </a:r>
          </a:p>
          <a:p>
            <a:pPr marL="82296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   Мы не можем узнать почему Ирочка улыбается и куда она собирается, а Надя лежит в постели, но можем пофантазировать.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kustodie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3384376" cy="4284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59928174_repi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3528392" cy="4289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321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364" y="110768"/>
            <a:ext cx="7498080" cy="130034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Положение 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персонажа в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картине. 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4"/>
          <p:cNvSpPr>
            <a:spLocks noChangeAspect="1" noChangeArrowheads="1"/>
          </p:cNvSpPr>
          <p:nvPr/>
        </p:nvSpPr>
        <p:spPr bwMode="auto">
          <a:xfrm>
            <a:off x="1284298" y="980728"/>
            <a:ext cx="1368402" cy="2415616"/>
          </a:xfrm>
          <a:prstGeom prst="rect">
            <a:avLst/>
          </a:prstGeom>
          <a:noFill/>
          <a:ln w="1143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6"/>
          <p:cNvSpPr>
            <a:spLocks noChangeAspect="1" noChangeArrowheads="1"/>
          </p:cNvSpPr>
          <p:nvPr/>
        </p:nvSpPr>
        <p:spPr bwMode="auto">
          <a:xfrm>
            <a:off x="1586705" y="1628800"/>
            <a:ext cx="709613" cy="1296987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1143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7"/>
          <p:cNvSpPr>
            <a:spLocks noChangeAspect="1" noChangeArrowheads="1"/>
          </p:cNvSpPr>
          <p:nvPr/>
        </p:nvSpPr>
        <p:spPr bwMode="auto">
          <a:xfrm>
            <a:off x="1725612" y="1704799"/>
            <a:ext cx="431800" cy="341313"/>
          </a:xfrm>
          <a:custGeom>
            <a:avLst/>
            <a:gdLst>
              <a:gd name="T0" fmla="*/ 377825 w 21600"/>
              <a:gd name="T1" fmla="*/ 170657 h 21600"/>
              <a:gd name="T2" fmla="*/ 215900 w 21600"/>
              <a:gd name="T3" fmla="*/ 341313 h 21600"/>
              <a:gd name="T4" fmla="*/ 53975 w 21600"/>
              <a:gd name="T5" fmla="*/ 170657 h 21600"/>
              <a:gd name="T6" fmla="*/ 215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1143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5"/>
          <p:cNvSpPr>
            <a:spLocks noChangeAspect="1" noChangeArrowheads="1"/>
          </p:cNvSpPr>
          <p:nvPr/>
        </p:nvSpPr>
        <p:spPr bwMode="auto">
          <a:xfrm>
            <a:off x="1854993" y="1175212"/>
            <a:ext cx="173037" cy="313775"/>
          </a:xfrm>
          <a:prstGeom prst="ellipse">
            <a:avLst/>
          </a:prstGeom>
          <a:solidFill>
            <a:srgbClr val="3366FF"/>
          </a:solidFill>
          <a:ln w="1143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8"/>
          <p:cNvSpPr>
            <a:spLocks noChangeAspect="1" noChangeArrowheads="1"/>
          </p:cNvSpPr>
          <p:nvPr/>
        </p:nvSpPr>
        <p:spPr bwMode="auto">
          <a:xfrm>
            <a:off x="1881981" y="2925787"/>
            <a:ext cx="173037" cy="288925"/>
          </a:xfrm>
          <a:prstGeom prst="rect">
            <a:avLst/>
          </a:prstGeom>
          <a:solidFill>
            <a:srgbClr val="3366FF"/>
          </a:solidFill>
          <a:ln w="1143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87094" y="3574281"/>
            <a:ext cx="1681871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0107" y="3663445"/>
            <a:ext cx="168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В полный рост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2" name="Rectangle 10"/>
          <p:cNvSpPr>
            <a:spLocks noChangeAspect="1" noChangeArrowheads="1"/>
          </p:cNvSpPr>
          <p:nvPr/>
        </p:nvSpPr>
        <p:spPr bwMode="auto">
          <a:xfrm>
            <a:off x="2987593" y="992688"/>
            <a:ext cx="1609914" cy="2403656"/>
          </a:xfrm>
          <a:prstGeom prst="rect">
            <a:avLst/>
          </a:prstGeom>
          <a:noFill/>
          <a:ln w="114300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spect="1" noChangeArrowheads="1"/>
          </p:cNvSpPr>
          <p:nvPr/>
        </p:nvSpPr>
        <p:spPr bwMode="auto">
          <a:xfrm>
            <a:off x="3437744" y="1798856"/>
            <a:ext cx="768584" cy="1404774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1143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3"/>
          <p:cNvSpPr>
            <a:spLocks noChangeAspect="1" noChangeArrowheads="1"/>
          </p:cNvSpPr>
          <p:nvPr/>
        </p:nvSpPr>
        <p:spPr bwMode="auto">
          <a:xfrm>
            <a:off x="3561635" y="1906925"/>
            <a:ext cx="461725" cy="365047"/>
          </a:xfrm>
          <a:custGeom>
            <a:avLst/>
            <a:gdLst>
              <a:gd name="T0" fmla="*/ 377825 w 21600"/>
              <a:gd name="T1" fmla="*/ 170656 h 21600"/>
              <a:gd name="T2" fmla="*/ 215900 w 21600"/>
              <a:gd name="T3" fmla="*/ 341312 h 21600"/>
              <a:gd name="T4" fmla="*/ 53975 w 21600"/>
              <a:gd name="T5" fmla="*/ 170656 h 21600"/>
              <a:gd name="T6" fmla="*/ 215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  <a:ln w="1143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11"/>
          <p:cNvSpPr>
            <a:spLocks noChangeAspect="1" noChangeArrowheads="1"/>
          </p:cNvSpPr>
          <p:nvPr/>
        </p:nvSpPr>
        <p:spPr bwMode="auto">
          <a:xfrm flipV="1">
            <a:off x="3714514" y="1332099"/>
            <a:ext cx="215043" cy="389943"/>
          </a:xfrm>
          <a:prstGeom prst="ellipse">
            <a:avLst/>
          </a:prstGeom>
          <a:solidFill>
            <a:srgbClr val="339966"/>
          </a:solidFill>
          <a:ln w="114300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36413" y="3574280"/>
            <a:ext cx="1512168" cy="451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50199" y="3636416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Поколенный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32040" y="992688"/>
            <a:ext cx="1406514" cy="2403656"/>
          </a:xfrm>
          <a:prstGeom prst="rect">
            <a:avLst/>
          </a:prstGeom>
          <a:solidFill>
            <a:srgbClr val="339966">
              <a:alpha val="0"/>
            </a:srgbClr>
          </a:solidFill>
          <a:ln w="1143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5318591" y="2372079"/>
            <a:ext cx="633412" cy="869950"/>
          </a:xfrm>
          <a:custGeom>
            <a:avLst/>
            <a:gdLst>
              <a:gd name="T0" fmla="*/ 554236 w 21600"/>
              <a:gd name="T1" fmla="*/ 434975 h 21600"/>
              <a:gd name="T2" fmla="*/ 316706 w 21600"/>
              <a:gd name="T3" fmla="*/ 869950 h 21600"/>
              <a:gd name="T4" fmla="*/ 79177 w 21600"/>
              <a:gd name="T5" fmla="*/ 434975 h 21600"/>
              <a:gd name="T6" fmla="*/ 31670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1143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27347" y="1798856"/>
            <a:ext cx="215900" cy="377825"/>
          </a:xfrm>
          <a:prstGeom prst="ellipse">
            <a:avLst/>
          </a:prstGeom>
          <a:solidFill>
            <a:srgbClr val="FF9900"/>
          </a:solidFill>
          <a:ln w="1143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50823" y="3580766"/>
            <a:ext cx="1436914" cy="416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104542" y="3614448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Black" pitchFamily="34" charset="0"/>
              </a:rPr>
              <a:t>П</a:t>
            </a:r>
            <a:r>
              <a:rPr lang="ru-RU" sz="1400" dirty="0" smtClean="0">
                <a:latin typeface="Arial Black" pitchFamily="34" charset="0"/>
              </a:rPr>
              <a:t>оясной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747251" y="992688"/>
            <a:ext cx="1485797" cy="2403656"/>
          </a:xfrm>
          <a:prstGeom prst="rect">
            <a:avLst/>
          </a:prstGeom>
          <a:solidFill>
            <a:srgbClr val="339966">
              <a:alpha val="0"/>
            </a:srgbClr>
          </a:solidFill>
          <a:ln w="1143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7118551" y="2577228"/>
            <a:ext cx="742998" cy="637484"/>
          </a:xfrm>
          <a:custGeom>
            <a:avLst/>
            <a:gdLst>
              <a:gd name="T0" fmla="*/ 504229 w 21600"/>
              <a:gd name="T1" fmla="*/ 144463 h 21600"/>
              <a:gd name="T2" fmla="*/ 288131 w 21600"/>
              <a:gd name="T3" fmla="*/ 288925 h 21600"/>
              <a:gd name="T4" fmla="*/ 72033 w 21600"/>
              <a:gd name="T5" fmla="*/ 144463 h 21600"/>
              <a:gd name="T6" fmla="*/ 28813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143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7309444" y="2008476"/>
            <a:ext cx="360312" cy="372080"/>
          </a:xfrm>
          <a:prstGeom prst="ellipse">
            <a:avLst/>
          </a:prstGeom>
          <a:solidFill>
            <a:srgbClr val="FF0000"/>
          </a:solidFill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747251" y="3636415"/>
            <a:ext cx="1485797" cy="3620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823741" y="3641602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Arial Black" pitchFamily="34" charset="0"/>
              </a:rPr>
              <a:t>Погрудный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1026" name="Picture 2" descr="http://www.artlib.ru/objects/gallery_408/artlib_gallery-204310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0" y="4203578"/>
            <a:ext cx="1804373" cy="2259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19429.vk.me/v619429634/c381/SpixZw2e3j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59" y="4203579"/>
            <a:ext cx="1676176" cy="2259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p14.nevsepic.com.ua/179/17859/thumbs/1384856139-xyz49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53" y="4203580"/>
            <a:ext cx="1899845" cy="2259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xn--1-7sb7akeho.xn--p1ai/wp-content/uploads/2013/09/%D0%A8%D1%83%D0%BB%D1%8C%D1%86-%D0%9B%D1%8E%D0%B4%D0%B2%D0%B8%D0%B3-%D0%9F%D0%BE%D1%80%D1%82%D1%80%D0%B5%D1%82-%D0%B8%D0%BC%D0%BF%D0%B5%D1%80%D0%B0%D1%82%D1%80%D0%B8%D1%86%D1%8B-%D0%9C%D0%B0%D1%80%D0%B8%D0%B8-%D0%A4%D0%B5%D0%B4%D0%BE%D1%80%D0%BE%D0%B2%D0%BD%D1%8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2"/>
          <a:stretch/>
        </p:blipFill>
        <p:spPr bwMode="auto">
          <a:xfrm>
            <a:off x="1025306" y="4207839"/>
            <a:ext cx="1800936" cy="226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86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288</TotalTime>
  <Words>377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МБДОУ №50 детский сад комбинированного вида «Незабудка»                  Журнал для педагогов и родителей.  «Портрет»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Положение  персонажа в картине.  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Дидактические игры по жанру портрет.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 для педагогов и родителей.  «Портрет» </dc:title>
  <dc:creator>Елена</dc:creator>
  <cp:lastModifiedBy>Елена</cp:lastModifiedBy>
  <cp:revision>28</cp:revision>
  <dcterms:created xsi:type="dcterms:W3CDTF">2015-12-03T13:38:29Z</dcterms:created>
  <dcterms:modified xsi:type="dcterms:W3CDTF">2015-12-05T08:40:42Z</dcterms:modified>
</cp:coreProperties>
</file>