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1" r:id="rId2"/>
    <p:sldId id="262" r:id="rId3"/>
    <p:sldId id="263" r:id="rId4"/>
    <p:sldId id="308" r:id="rId5"/>
    <p:sldId id="266" r:id="rId6"/>
    <p:sldId id="268" r:id="rId7"/>
    <p:sldId id="264" r:id="rId8"/>
    <p:sldId id="307" r:id="rId9"/>
    <p:sldId id="269" r:id="rId10"/>
    <p:sldId id="277" r:id="rId11"/>
    <p:sldId id="288" r:id="rId12"/>
    <p:sldId id="276" r:id="rId13"/>
    <p:sldId id="304" r:id="rId14"/>
    <p:sldId id="274" r:id="rId15"/>
    <p:sldId id="314" r:id="rId16"/>
    <p:sldId id="295" r:id="rId17"/>
    <p:sldId id="296" r:id="rId18"/>
    <p:sldId id="297" r:id="rId19"/>
    <p:sldId id="294" r:id="rId20"/>
    <p:sldId id="271" r:id="rId21"/>
    <p:sldId id="298" r:id="rId22"/>
    <p:sldId id="305" r:id="rId23"/>
    <p:sldId id="309" r:id="rId24"/>
    <p:sldId id="310" r:id="rId25"/>
    <p:sldId id="312" r:id="rId26"/>
    <p:sldId id="306" r:id="rId27"/>
    <p:sldId id="27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9E"/>
    <a:srgbClr val="00602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22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CFC29-58C8-4A0B-B844-DA0BDFCC58F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824BD-9B1B-4BF6-A528-D584F1CB6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824BD-9B1B-4BF6-A528-D584F1CB635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824BD-9B1B-4BF6-A528-D584F1CB635B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824BD-9B1B-4BF6-A528-D584F1CB635B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4D14-F03B-409F-86F2-677D2F4317E7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AEBE-9B09-4437-816D-8167EE59C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4D14-F03B-409F-86F2-677D2F4317E7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AEBE-9B09-4437-816D-8167EE59C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4D14-F03B-409F-86F2-677D2F4317E7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AEBE-9B09-4437-816D-8167EE59C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4D14-F03B-409F-86F2-677D2F4317E7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AEBE-9B09-4437-816D-8167EE59C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4D14-F03B-409F-86F2-677D2F4317E7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AEBE-9B09-4437-816D-8167EE59C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4D14-F03B-409F-86F2-677D2F4317E7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AEBE-9B09-4437-816D-8167EE59C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4D14-F03B-409F-86F2-677D2F4317E7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AEBE-9B09-4437-816D-8167EE59C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4D14-F03B-409F-86F2-677D2F4317E7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AEBE-9B09-4437-816D-8167EE59C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4D14-F03B-409F-86F2-677D2F4317E7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AEBE-9B09-4437-816D-8167EE59C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4D14-F03B-409F-86F2-677D2F4317E7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AEBE-9B09-4437-816D-8167EE59C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4D14-F03B-409F-86F2-677D2F4317E7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AEBE-9B09-4437-816D-8167EE59C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B4D14-F03B-409F-86F2-677D2F4317E7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FAEBE-9B09-4437-816D-8167EE59C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9;&#1056;&#1054;&#1050;%20&#1063;&#1058;&#1045;&#1053;&#1048;&#1071;%203%20&#1050;&#1051;&#1040;&#1057;&#1057;\&#1074;%20&#1075;&#1086;&#1089;&#1090;&#1103;&#1093;%20&#1091;%20&#1089;&#1082;&#1072;&#1079;&#1082;&#1080;%20-%20&#1084;&#1077;&#1083;&#1086;&#1076;&#1080;&#1095;&#1085;&#1099;&#1081;%20&#1084;&#1080;&#1085;&#1091;&#1089;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swert\Desktop\зимние фоны\Zima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00166" y="214290"/>
            <a:ext cx="6552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КОУ ОО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«Полтавская адаптивная школа-интернат »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2000232" y="3929066"/>
            <a:ext cx="68580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 dirty="0">
              <a:latin typeface="Arial Black" pitchFamily="34" charset="0"/>
            </a:endParaRPr>
          </a:p>
          <a:p>
            <a:pPr algn="r"/>
            <a:r>
              <a:rPr lang="ru-RU" dirty="0" err="1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Черникова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 Наталья Александровна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,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                     учитель начальных классов </a:t>
            </a:r>
            <a:endParaRPr lang="ru-RU" dirty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      </a:t>
            </a:r>
          </a:p>
          <a:p>
            <a:r>
              <a:rPr lang="ru-RU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                     Омская область, </a:t>
            </a:r>
          </a:p>
          <a:p>
            <a:r>
              <a:rPr lang="ru-RU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                        р.п. Полтавка</a:t>
            </a:r>
          </a:p>
        </p:txBody>
      </p:sp>
      <p:pic>
        <p:nvPicPr>
          <p:cNvPr id="1027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73580">
            <a:off x="-1324976" y="1518116"/>
            <a:ext cx="3634590" cy="642942"/>
          </a:xfrm>
          <a:prstGeom prst="rect">
            <a:avLst/>
          </a:prstGeom>
          <a:noFill/>
        </p:spPr>
      </p:pic>
      <p:pic>
        <p:nvPicPr>
          <p:cNvPr id="9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73580">
            <a:off x="-967819" y="4018422"/>
            <a:ext cx="3634590" cy="642942"/>
          </a:xfrm>
          <a:prstGeom prst="rect">
            <a:avLst/>
          </a:prstGeom>
          <a:noFill/>
        </p:spPr>
      </p:pic>
      <p:pic>
        <p:nvPicPr>
          <p:cNvPr id="10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73580">
            <a:off x="-1324976" y="4518489"/>
            <a:ext cx="3634590" cy="642942"/>
          </a:xfrm>
          <a:prstGeom prst="rect">
            <a:avLst/>
          </a:prstGeom>
          <a:noFill/>
        </p:spPr>
      </p:pic>
      <p:sp>
        <p:nvSpPr>
          <p:cNvPr id="11" name="Заголовок 11"/>
          <p:cNvSpPr txBox="1">
            <a:spLocks/>
          </p:cNvSpPr>
          <p:nvPr/>
        </p:nvSpPr>
        <p:spPr>
          <a:xfrm>
            <a:off x="1571604" y="1285860"/>
            <a:ext cx="6572296" cy="30003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Урок чтения и развития речи </a:t>
            </a:r>
            <a:r>
              <a:rPr kumimoji="0" lang="ru-RU" sz="6000" b="1" i="0" u="none" strike="noStrike" kern="1200" cap="none" spc="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       </a:t>
            </a:r>
            <a:r>
              <a:rPr kumimoji="0" lang="ru-RU" sz="60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в 3 классе</a:t>
            </a:r>
            <a:endParaRPr kumimoji="0" lang="ru-RU" sz="60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swert\Desktop\зимние фоны\ZimaSlideMi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027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073580">
            <a:off x="-1324976" y="1518116"/>
            <a:ext cx="3634590" cy="642942"/>
          </a:xfrm>
          <a:prstGeom prst="rect">
            <a:avLst/>
          </a:prstGeom>
          <a:noFill/>
        </p:spPr>
      </p:pic>
      <p:pic>
        <p:nvPicPr>
          <p:cNvPr id="9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073580">
            <a:off x="-967819" y="4018422"/>
            <a:ext cx="3634590" cy="642942"/>
          </a:xfrm>
          <a:prstGeom prst="rect">
            <a:avLst/>
          </a:prstGeom>
          <a:noFill/>
        </p:spPr>
      </p:pic>
      <p:pic>
        <p:nvPicPr>
          <p:cNvPr id="10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073580">
            <a:off x="-1324976" y="4518489"/>
            <a:ext cx="3634590" cy="642942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857356" y="2143116"/>
            <a:ext cx="628654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Сказка - ложь, да в ней намек, добрым молодцам урок»</a:t>
            </a:r>
            <a:endParaRPr kumimoji="0" lang="ru-RU" sz="6000" b="0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11"/>
          <p:cNvSpPr txBox="1">
            <a:spLocks/>
          </p:cNvSpPr>
          <p:nvPr/>
        </p:nvSpPr>
        <p:spPr>
          <a:xfrm>
            <a:off x="1785918" y="1785926"/>
            <a:ext cx="6572296" cy="27146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«Сказка</a:t>
            </a:r>
            <a:r>
              <a:rPr kumimoji="0" lang="ru-RU" sz="4800" b="1" i="0" u="none" strike="noStrike" kern="1200" cap="none" spc="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– ложь,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да в ней намёк,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д</a:t>
            </a:r>
            <a:r>
              <a:rPr lang="ru-RU" sz="4800" b="1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обрым молодцам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урок»</a:t>
            </a:r>
            <a:endParaRPr kumimoji="0" lang="ru-RU" sz="48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в гостях у сказки - мелодичный мину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57158" y="6072206"/>
            <a:ext cx="519114" cy="519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206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swert\Desktop\зимние фоны\ZimaSlideMi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027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073580">
            <a:off x="-1324976" y="1518116"/>
            <a:ext cx="3634590" cy="642942"/>
          </a:xfrm>
          <a:prstGeom prst="rect">
            <a:avLst/>
          </a:prstGeom>
          <a:noFill/>
        </p:spPr>
      </p:pic>
      <p:pic>
        <p:nvPicPr>
          <p:cNvPr id="9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073580">
            <a:off x="-967819" y="4018422"/>
            <a:ext cx="3634590" cy="642942"/>
          </a:xfrm>
          <a:prstGeom prst="rect">
            <a:avLst/>
          </a:prstGeom>
          <a:noFill/>
        </p:spPr>
      </p:pic>
      <p:pic>
        <p:nvPicPr>
          <p:cNvPr id="10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073580">
            <a:off x="-1324976" y="4518489"/>
            <a:ext cx="3634590" cy="642942"/>
          </a:xfrm>
          <a:prstGeom prst="rect">
            <a:avLst/>
          </a:prstGeom>
          <a:noFill/>
        </p:spPr>
      </p:pic>
      <p:sp>
        <p:nvSpPr>
          <p:cNvPr id="23554" name="AutoShape 2" descr="https://im1-tub-ru.yandex.net/i?id=73b19673bf3e874c323bb47630f85268&amp;n=33&amp;h=190&amp;w=24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im1-tub-ru.yandex.net/i?id=73b19673bf3e874c323bb47630f85268&amp;n=33&amp;h=190&amp;w=24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8" name="Picture 6" descr="http://sp07.ru/ollelukoe/images/stories/dr_skz/raznoe1/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357166"/>
            <a:ext cx="7301550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swert\Desktop\зимние фоны\Zima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027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73580">
            <a:off x="-1324976" y="1518116"/>
            <a:ext cx="3634590" cy="642942"/>
          </a:xfrm>
          <a:prstGeom prst="rect">
            <a:avLst/>
          </a:prstGeom>
          <a:noFill/>
        </p:spPr>
      </p:pic>
      <p:pic>
        <p:nvPicPr>
          <p:cNvPr id="9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73580">
            <a:off x="-967819" y="4018422"/>
            <a:ext cx="3634590" cy="642942"/>
          </a:xfrm>
          <a:prstGeom prst="rect">
            <a:avLst/>
          </a:prstGeom>
          <a:noFill/>
        </p:spPr>
      </p:pic>
      <p:pic>
        <p:nvPicPr>
          <p:cNvPr id="10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73580">
            <a:off x="-1324976" y="4518489"/>
            <a:ext cx="3634590" cy="642942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357290" y="1500174"/>
            <a:ext cx="3857652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Гумно</a:t>
            </a:r>
            <a:r>
              <a:rPr kumimoji="0" lang="ru-RU" sz="32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4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это площадка для молотьбы сжатого хлеба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" name="Picture 2" descr="I:\гумно внутри_6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428736"/>
            <a:ext cx="3750493" cy="2357454"/>
          </a:xfrm>
          <a:prstGeom prst="rect">
            <a:avLst/>
          </a:prstGeom>
          <a:noFill/>
        </p:spPr>
      </p:pic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2500298" y="1500174"/>
            <a:ext cx="285752" cy="1428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5572132" y="4286256"/>
            <a:ext cx="285752" cy="1428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857356" y="285728"/>
            <a:ext cx="6357982" cy="85725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Словарная работа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357686" y="4357694"/>
            <a:ext cx="435771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u="sng" dirty="0" smtClean="0">
                <a:latin typeface="Arial" pitchFamily="34" charset="0"/>
                <a:cs typeface="Arial" pitchFamily="34" charset="0"/>
              </a:rPr>
              <a:t>Снопы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– связки срезанных стеблей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с колосьями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6626" name="Picture 2" descr="https://upload.wikimedia.org/wikipedia/commons/thumb/8/89/Straw_of_the_rice.08Oct9.jpg/200px-Straw_of_the_rice.08Oct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4214818"/>
            <a:ext cx="2793062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swert\Desktop\зимние фоны\Zima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027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73580">
            <a:off x="-1324976" y="1518116"/>
            <a:ext cx="3634590" cy="642942"/>
          </a:xfrm>
          <a:prstGeom prst="rect">
            <a:avLst/>
          </a:prstGeom>
          <a:noFill/>
        </p:spPr>
      </p:pic>
      <p:pic>
        <p:nvPicPr>
          <p:cNvPr id="9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73580">
            <a:off x="-967819" y="4018422"/>
            <a:ext cx="3634590" cy="642942"/>
          </a:xfrm>
          <a:prstGeom prst="rect">
            <a:avLst/>
          </a:prstGeom>
          <a:noFill/>
        </p:spPr>
      </p:pic>
      <p:pic>
        <p:nvPicPr>
          <p:cNvPr id="10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73580">
            <a:off x="-1324976" y="4518489"/>
            <a:ext cx="3634590" cy="642942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071670" y="1714488"/>
            <a:ext cx="5715072" cy="301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Лапы - лапищи,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зубы </a:t>
            </a:r>
            <a:r>
              <a:rPr lang="ru-RU" sz="4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-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зубищи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усы - усищи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 flipH="1" flipV="1">
            <a:off x="3214678" y="2928934"/>
            <a:ext cx="285752" cy="1428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3214678" y="1857364"/>
            <a:ext cx="285752" cy="1428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5214942" y="1928802"/>
            <a:ext cx="285752" cy="1428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5786446" y="2928934"/>
            <a:ext cx="285752" cy="1428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 flipH="1" flipV="1">
            <a:off x="5500694" y="3857628"/>
            <a:ext cx="285752" cy="1428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 flipH="1" flipV="1">
            <a:off x="4071934" y="3929066"/>
            <a:ext cx="285752" cy="1428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1"/>
          <p:cNvSpPr txBox="1">
            <a:spLocks/>
          </p:cNvSpPr>
          <p:nvPr/>
        </p:nvSpPr>
        <p:spPr>
          <a:xfrm>
            <a:off x="1857356" y="285728"/>
            <a:ext cx="6357982" cy="8572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Читай внимательно</a:t>
            </a:r>
            <a:endParaRPr kumimoji="0" lang="ru-RU" sz="48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swert\Desktop\зимние фоны\Zima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027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73580">
            <a:off x="-1324976" y="1518116"/>
            <a:ext cx="3634590" cy="642942"/>
          </a:xfrm>
          <a:prstGeom prst="rect">
            <a:avLst/>
          </a:prstGeom>
          <a:noFill/>
        </p:spPr>
      </p:pic>
      <p:pic>
        <p:nvPicPr>
          <p:cNvPr id="9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73580">
            <a:off x="-967819" y="4018422"/>
            <a:ext cx="3634590" cy="642942"/>
          </a:xfrm>
          <a:prstGeom prst="rect">
            <a:avLst/>
          </a:prstGeom>
          <a:noFill/>
        </p:spPr>
      </p:pic>
      <p:pic>
        <p:nvPicPr>
          <p:cNvPr id="10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73580">
            <a:off x="-1324976" y="4518489"/>
            <a:ext cx="3634590" cy="642942"/>
          </a:xfrm>
          <a:prstGeom prst="rect">
            <a:avLst/>
          </a:prstGeom>
          <a:noFill/>
        </p:spPr>
      </p:pic>
      <p:pic>
        <p:nvPicPr>
          <p:cNvPr id="11269" name="Picture 5" descr="F:\УРОК ЧТЕНИЯ 2015 Г\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429116" y="2428852"/>
            <a:ext cx="6572296" cy="2286000"/>
          </a:xfrm>
          <a:prstGeom prst="rect">
            <a:avLst/>
          </a:prstGeom>
          <a:noFill/>
        </p:spPr>
      </p:pic>
      <p:pic>
        <p:nvPicPr>
          <p:cNvPr id="12" name="Picture 5" descr="F:\УРОК ЧТЕНИЯ 2015 Г\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964441" y="2393145"/>
            <a:ext cx="6643710" cy="2286000"/>
          </a:xfrm>
          <a:prstGeom prst="rect">
            <a:avLst/>
          </a:prstGeom>
          <a:noFill/>
        </p:spPr>
      </p:pic>
      <p:pic>
        <p:nvPicPr>
          <p:cNvPr id="13" name="Picture 5" descr="F:\УРОК ЧТЕНИЯ 2015 Г\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500166" y="1785950"/>
            <a:ext cx="6572296" cy="3000396"/>
          </a:xfrm>
          <a:prstGeom prst="rect">
            <a:avLst/>
          </a:prstGeom>
          <a:noFill/>
        </p:spPr>
      </p:pic>
      <p:pic>
        <p:nvPicPr>
          <p:cNvPr id="16386" name="Picture 2" descr="http://previews.123rf.com/images/sararoom/sararoom1208/sararoom120800065/14812612-Tree-stump--Stock-Vector-tree-cartoon-trunk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4000480"/>
            <a:ext cx="4289579" cy="2857520"/>
          </a:xfrm>
          <a:prstGeom prst="rect">
            <a:avLst/>
          </a:prstGeom>
          <a:noFill/>
        </p:spPr>
      </p:pic>
      <p:pic>
        <p:nvPicPr>
          <p:cNvPr id="11267" name="Picture 3" descr="F:\УРОК ЧТЕНИЯ 2015 Г\676936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1285860"/>
            <a:ext cx="4572032" cy="4357718"/>
          </a:xfrm>
          <a:prstGeom prst="rect">
            <a:avLst/>
          </a:prstGeom>
          <a:noFill/>
        </p:spPr>
      </p:pic>
      <p:sp>
        <p:nvSpPr>
          <p:cNvPr id="23554" name="AutoShape 2" descr="https://im2-tub-ru.yandex.net/i?id=2893b40f59f3c2d9c3c0080687407167&amp;n=33&amp;h=190&amp;w=30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im2-tub-ru.yandex.net/i?id=2893b40f59f3c2d9c3c0080687407167&amp;n=33&amp;h=190&amp;w=30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Заголовок 11"/>
          <p:cNvSpPr txBox="1">
            <a:spLocks/>
          </p:cNvSpPr>
          <p:nvPr/>
        </p:nvSpPr>
        <p:spPr>
          <a:xfrm>
            <a:off x="1857356" y="285728"/>
            <a:ext cx="6357982" cy="8572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Физкультминутка</a:t>
            </a:r>
            <a:endParaRPr kumimoji="0" lang="ru-RU" sz="48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715008" y="4143380"/>
            <a:ext cx="571504" cy="4286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swert\Desktop\зимние фоны\Zima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027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73580">
            <a:off x="-1324976" y="1518116"/>
            <a:ext cx="3634590" cy="642942"/>
          </a:xfrm>
          <a:prstGeom prst="rect">
            <a:avLst/>
          </a:prstGeom>
          <a:noFill/>
        </p:spPr>
      </p:pic>
      <p:pic>
        <p:nvPicPr>
          <p:cNvPr id="9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73580">
            <a:off x="-967819" y="4018422"/>
            <a:ext cx="3634590" cy="642942"/>
          </a:xfrm>
          <a:prstGeom prst="rect">
            <a:avLst/>
          </a:prstGeom>
          <a:noFill/>
        </p:spPr>
      </p:pic>
      <p:pic>
        <p:nvPicPr>
          <p:cNvPr id="10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73580">
            <a:off x="-1324976" y="4518489"/>
            <a:ext cx="3634590" cy="642942"/>
          </a:xfrm>
          <a:prstGeom prst="rect">
            <a:avLst/>
          </a:prstGeom>
          <a:noFill/>
        </p:spPr>
      </p:pic>
      <p:pic>
        <p:nvPicPr>
          <p:cNvPr id="12289" name="Picture 1" descr="F:\3 КЛАСС ПРОБНЫЙ КОНСПЕКТ\УРОК 3 КЛАСС\3 КЛАСС ПРОБНЫЙ КОНСПЕКТ\56060760e1e09.jpg"/>
          <p:cNvPicPr>
            <a:picLocks noChangeAspect="1" noChangeArrowheads="1"/>
          </p:cNvPicPr>
          <p:nvPr/>
        </p:nvPicPr>
        <p:blipFill>
          <a:blip r:embed="rId4" cstate="print"/>
          <a:srcRect b="20000"/>
          <a:stretch>
            <a:fillRect/>
          </a:stretch>
        </p:blipFill>
        <p:spPr bwMode="auto">
          <a:xfrm>
            <a:off x="1928794" y="214290"/>
            <a:ext cx="6231944" cy="5885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357422" y="5572140"/>
            <a:ext cx="541205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Заяц - хвастун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swert\Desktop\зимние фоны\Zima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027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73580">
            <a:off x="-1324976" y="1518116"/>
            <a:ext cx="3634590" cy="642942"/>
          </a:xfrm>
          <a:prstGeom prst="rect">
            <a:avLst/>
          </a:prstGeom>
          <a:noFill/>
        </p:spPr>
      </p:pic>
      <p:pic>
        <p:nvPicPr>
          <p:cNvPr id="9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73580">
            <a:off x="-967819" y="4018422"/>
            <a:ext cx="3634590" cy="642942"/>
          </a:xfrm>
          <a:prstGeom prst="rect">
            <a:avLst/>
          </a:prstGeom>
          <a:noFill/>
        </p:spPr>
      </p:pic>
      <p:pic>
        <p:nvPicPr>
          <p:cNvPr id="10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73580">
            <a:off x="-1324976" y="4518489"/>
            <a:ext cx="3634590" cy="642942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643010" y="1019736"/>
            <a:ext cx="750099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Крес-тья-ни-ну</a:t>
            </a:r>
            <a:r>
              <a:rPr lang="ru-RU" sz="2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крестьянину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За-брал-ся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забрался      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Ла-пи-щи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лапищи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Зу-би-щи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зубищи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Ис-пу-гал-ся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испугался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На-бро-си-лись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набросились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От-ды-шал-ся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отдышался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Хвас-ту</a:t>
            </a:r>
            <a:r>
              <a:rPr lang="ru-RU" sz="28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-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ниш</a:t>
            </a:r>
            <a:r>
              <a:rPr lang="ru-RU" sz="28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-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хвастунишка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Ра-зыс-ки-вать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              разыскивать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1"/>
          <p:cNvSpPr txBox="1">
            <a:spLocks/>
          </p:cNvSpPr>
          <p:nvPr/>
        </p:nvSpPr>
        <p:spPr>
          <a:xfrm>
            <a:off x="1857356" y="285728"/>
            <a:ext cx="6357982" cy="8572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Трудные слова</a:t>
            </a:r>
            <a:endParaRPr kumimoji="0" lang="ru-RU" sz="48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2035951" y="2464587"/>
            <a:ext cx="142876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6322231" y="2464587"/>
            <a:ext cx="142876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swert\Desktop\зимние фоны\Zima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027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73580">
            <a:off x="-1324976" y="1518116"/>
            <a:ext cx="3634590" cy="642942"/>
          </a:xfrm>
          <a:prstGeom prst="rect">
            <a:avLst/>
          </a:prstGeom>
          <a:noFill/>
        </p:spPr>
      </p:pic>
      <p:pic>
        <p:nvPicPr>
          <p:cNvPr id="9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73580">
            <a:off x="-967819" y="4018422"/>
            <a:ext cx="3634590" cy="642942"/>
          </a:xfrm>
          <a:prstGeom prst="rect">
            <a:avLst/>
          </a:prstGeom>
          <a:noFill/>
        </p:spPr>
      </p:pic>
      <p:pic>
        <p:nvPicPr>
          <p:cNvPr id="10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73580">
            <a:off x="-1324976" y="4518489"/>
            <a:ext cx="3634590" cy="642942"/>
          </a:xfrm>
          <a:prstGeom prst="rect">
            <a:avLst/>
          </a:prstGeom>
          <a:noFill/>
        </p:spPr>
      </p:pic>
      <p:pic>
        <p:nvPicPr>
          <p:cNvPr id="36865" name="Picture 1" descr="F:\УРОК ЧТЕНИЯ 2015 Г\i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1357298"/>
            <a:ext cx="6954300" cy="4857783"/>
          </a:xfrm>
          <a:prstGeom prst="rect">
            <a:avLst/>
          </a:prstGeom>
          <a:noFill/>
        </p:spPr>
      </p:pic>
      <p:sp>
        <p:nvSpPr>
          <p:cNvPr id="8" name="Заголовок 11"/>
          <p:cNvSpPr txBox="1">
            <a:spLocks/>
          </p:cNvSpPr>
          <p:nvPr/>
        </p:nvSpPr>
        <p:spPr>
          <a:xfrm>
            <a:off x="1857356" y="285728"/>
            <a:ext cx="6357982" cy="8572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Чтение</a:t>
            </a:r>
            <a:endParaRPr kumimoji="0" lang="ru-RU" sz="48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swert\Desktop\зимние фоны\ZimaSlideMi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027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073580">
            <a:off x="-1324976" y="1518116"/>
            <a:ext cx="3634590" cy="642942"/>
          </a:xfrm>
          <a:prstGeom prst="rect">
            <a:avLst/>
          </a:prstGeom>
          <a:noFill/>
        </p:spPr>
      </p:pic>
      <p:pic>
        <p:nvPicPr>
          <p:cNvPr id="9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073580">
            <a:off x="-967819" y="4018422"/>
            <a:ext cx="3634590" cy="642942"/>
          </a:xfrm>
          <a:prstGeom prst="rect">
            <a:avLst/>
          </a:prstGeom>
          <a:noFill/>
        </p:spPr>
      </p:pic>
      <p:pic>
        <p:nvPicPr>
          <p:cNvPr id="10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073580">
            <a:off x="-1324976" y="4518489"/>
            <a:ext cx="3634590" cy="642942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214414" y="1285860"/>
            <a:ext cx="7929586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Назовите главных героев сказки?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lang="ru-RU" sz="2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Подумайте, как спасается заяц от врагов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?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Почему ворона рассердилась на зайца и назвала его хвастуном? 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Как заяц спас ворону от собак?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Почему заяц  убегал от собак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?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Что доказал заяц своим поступком?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1"/>
          <p:cNvSpPr txBox="1">
            <a:spLocks/>
          </p:cNvSpPr>
          <p:nvPr/>
        </p:nvSpPr>
        <p:spPr>
          <a:xfrm>
            <a:off x="1857356" y="285728"/>
            <a:ext cx="6357982" cy="8572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Анализ текста</a:t>
            </a:r>
            <a:endParaRPr kumimoji="0" lang="ru-RU" sz="48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swert\Desktop\зимние фоны\Zima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027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73580">
            <a:off x="-1324976" y="1518116"/>
            <a:ext cx="3634590" cy="642942"/>
          </a:xfrm>
          <a:prstGeom prst="rect">
            <a:avLst/>
          </a:prstGeom>
          <a:noFill/>
        </p:spPr>
      </p:pic>
      <p:pic>
        <p:nvPicPr>
          <p:cNvPr id="9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73580">
            <a:off x="-967819" y="4018422"/>
            <a:ext cx="3634590" cy="642942"/>
          </a:xfrm>
          <a:prstGeom prst="rect">
            <a:avLst/>
          </a:prstGeom>
          <a:noFill/>
        </p:spPr>
      </p:pic>
      <p:pic>
        <p:nvPicPr>
          <p:cNvPr id="10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73580">
            <a:off x="-1324976" y="4518489"/>
            <a:ext cx="3634590" cy="642942"/>
          </a:xfrm>
          <a:prstGeom prst="rect">
            <a:avLst/>
          </a:prstGeom>
          <a:noFill/>
        </p:spPr>
      </p:pic>
      <p:pic>
        <p:nvPicPr>
          <p:cNvPr id="6" name="Рисунок 5" descr="D:\Мои документы\img001.jpg"/>
          <p:cNvPicPr/>
          <p:nvPr/>
        </p:nvPicPr>
        <p:blipFill>
          <a:blip r:embed="rId4" cstate="print"/>
          <a:srcRect l="14059" r="25270" b="68585"/>
          <a:stretch>
            <a:fillRect/>
          </a:stretch>
        </p:blipFill>
        <p:spPr bwMode="auto">
          <a:xfrm>
            <a:off x="1500166" y="642918"/>
            <a:ext cx="728667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swert\Desktop\зимние фоны\Zima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73580">
            <a:off x="-1324976" y="1518116"/>
            <a:ext cx="3634590" cy="642942"/>
          </a:xfrm>
          <a:prstGeom prst="rect">
            <a:avLst/>
          </a:prstGeom>
          <a:noFill/>
        </p:spPr>
      </p:pic>
      <p:pic>
        <p:nvPicPr>
          <p:cNvPr id="9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73580">
            <a:off x="-967819" y="4018422"/>
            <a:ext cx="3634590" cy="642942"/>
          </a:xfrm>
          <a:prstGeom prst="rect">
            <a:avLst/>
          </a:prstGeom>
          <a:noFill/>
        </p:spPr>
      </p:pic>
      <p:pic>
        <p:nvPicPr>
          <p:cNvPr id="10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73580">
            <a:off x="-1324976" y="4518489"/>
            <a:ext cx="3634590" cy="642942"/>
          </a:xfrm>
          <a:prstGeom prst="rect">
            <a:avLst/>
          </a:prstGeom>
          <a:noFill/>
        </p:spPr>
      </p:pic>
      <p:grpSp>
        <p:nvGrpSpPr>
          <p:cNvPr id="12" name="Группа 11"/>
          <p:cNvGrpSpPr/>
          <p:nvPr/>
        </p:nvGrpSpPr>
        <p:grpSpPr>
          <a:xfrm>
            <a:off x="0" y="0"/>
            <a:ext cx="1428728" cy="6858000"/>
            <a:chOff x="0" y="0"/>
            <a:chExt cx="1428728" cy="6858000"/>
          </a:xfrm>
        </p:grpSpPr>
        <p:pic>
          <p:nvPicPr>
            <p:cNvPr id="8" name="Рисунок 7" descr="http://storage2.static.itmages.ru/i/13/0321/h_1363864509_1421296_d41d8cd98f.jpg"/>
            <p:cNvPicPr/>
            <p:nvPr/>
          </p:nvPicPr>
          <p:blipFill>
            <a:blip r:embed="rId4" cstate="print"/>
            <a:srcRect l="32896" r="7295" b="-1673"/>
            <a:stretch>
              <a:fillRect/>
            </a:stretch>
          </p:blipFill>
          <p:spPr bwMode="auto">
            <a:xfrm>
              <a:off x="0" y="0"/>
              <a:ext cx="142872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3" descr="C:\мама\МАМА РАБОТА\зимние фоны\720bcc725382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-2254723" y="2611857"/>
              <a:ext cx="5580952" cy="642942"/>
            </a:xfrm>
            <a:prstGeom prst="rect">
              <a:avLst/>
            </a:prstGeom>
            <a:noFill/>
          </p:spPr>
        </p:pic>
      </p:grpSp>
      <p:sp>
        <p:nvSpPr>
          <p:cNvPr id="38918" name="AutoShape 6" descr="https://img1.badfon.ru/original/1440x900/a/c7/winter-icicles-sosulki-zim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20" name="Picture 8" descr="https://img1.badfon.ru/original/1440x900/a/c7/winter-icicles-sosulki-zim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13" name="Заголовок 11"/>
          <p:cNvSpPr txBox="1">
            <a:spLocks/>
          </p:cNvSpPr>
          <p:nvPr/>
        </p:nvSpPr>
        <p:spPr>
          <a:xfrm>
            <a:off x="-500098" y="3071810"/>
            <a:ext cx="6357982" cy="30718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 нас под крышей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белый гвоздь висит,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солнце взойдёт,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гвоздь упадет.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swert\Desktop\зимние фоны\Zima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027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73580">
            <a:off x="-1324976" y="1518116"/>
            <a:ext cx="3634590" cy="642942"/>
          </a:xfrm>
          <a:prstGeom prst="rect">
            <a:avLst/>
          </a:prstGeom>
          <a:noFill/>
        </p:spPr>
      </p:pic>
      <p:pic>
        <p:nvPicPr>
          <p:cNvPr id="9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73580">
            <a:off x="-967819" y="4018422"/>
            <a:ext cx="3634590" cy="642942"/>
          </a:xfrm>
          <a:prstGeom prst="rect">
            <a:avLst/>
          </a:prstGeom>
          <a:noFill/>
        </p:spPr>
      </p:pic>
      <p:pic>
        <p:nvPicPr>
          <p:cNvPr id="10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73580">
            <a:off x="-1324976" y="4518489"/>
            <a:ext cx="3634590" cy="642942"/>
          </a:xfrm>
          <a:prstGeom prst="rect">
            <a:avLst/>
          </a:prstGeom>
          <a:noFill/>
        </p:spPr>
      </p:pic>
      <p:pic>
        <p:nvPicPr>
          <p:cNvPr id="1026" name="Picture 2" descr="F:\УРОК ЧТЕНИЯ 2015 Г\0_8246a_e3f1ab50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0058" y="294511"/>
            <a:ext cx="6013776" cy="6134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swert\Desktop\зимние фоны\Zima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027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73580">
            <a:off x="-1324976" y="1518116"/>
            <a:ext cx="3634590" cy="642942"/>
          </a:xfrm>
          <a:prstGeom prst="rect">
            <a:avLst/>
          </a:prstGeom>
          <a:noFill/>
        </p:spPr>
      </p:pic>
      <p:pic>
        <p:nvPicPr>
          <p:cNvPr id="9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73580">
            <a:off x="-967819" y="4018422"/>
            <a:ext cx="3634590" cy="642942"/>
          </a:xfrm>
          <a:prstGeom prst="rect">
            <a:avLst/>
          </a:prstGeom>
          <a:noFill/>
        </p:spPr>
      </p:pic>
      <p:pic>
        <p:nvPicPr>
          <p:cNvPr id="10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73580">
            <a:off x="-1324976" y="4518489"/>
            <a:ext cx="3634590" cy="642942"/>
          </a:xfrm>
          <a:prstGeom prst="rect">
            <a:avLst/>
          </a:prstGeom>
          <a:noFill/>
        </p:spPr>
      </p:pic>
      <p:pic>
        <p:nvPicPr>
          <p:cNvPr id="12289" name="Picture 1" descr="F:\3 КЛАСС ПРОБНЫЙ КОНСПЕКТ\УРОК 3 КЛАСС\3 КЛАСС ПРОБНЫЙ КОНСПЕКТ\56060760e1e09.jpg"/>
          <p:cNvPicPr>
            <a:picLocks noChangeAspect="1" noChangeArrowheads="1"/>
          </p:cNvPicPr>
          <p:nvPr/>
        </p:nvPicPr>
        <p:blipFill>
          <a:blip r:embed="rId4" cstate="print"/>
          <a:srcRect b="20000"/>
          <a:stretch>
            <a:fillRect/>
          </a:stretch>
        </p:blipFill>
        <p:spPr bwMode="auto">
          <a:xfrm>
            <a:off x="1928794" y="214290"/>
            <a:ext cx="6231944" cy="5885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357422" y="5572140"/>
            <a:ext cx="541205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Заяц - хвастун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swert\Desktop\зимние фоны\ZimaSlideMi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027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073580">
            <a:off x="-1324976" y="1518116"/>
            <a:ext cx="3634590" cy="642942"/>
          </a:xfrm>
          <a:prstGeom prst="rect">
            <a:avLst/>
          </a:prstGeom>
          <a:noFill/>
        </p:spPr>
      </p:pic>
      <p:pic>
        <p:nvPicPr>
          <p:cNvPr id="9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073580">
            <a:off x="-967819" y="4018422"/>
            <a:ext cx="3634590" cy="642942"/>
          </a:xfrm>
          <a:prstGeom prst="rect">
            <a:avLst/>
          </a:prstGeom>
          <a:noFill/>
        </p:spPr>
      </p:pic>
      <p:pic>
        <p:nvPicPr>
          <p:cNvPr id="10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073580">
            <a:off x="-1324976" y="4518489"/>
            <a:ext cx="3634590" cy="642942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500166" y="1285860"/>
            <a:ext cx="764383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Назовите главных героев сказки?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 Каким изображается заяц в сказках?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Почему ворона рассердилась на зайца и назвала его хвастуном?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400" b="1" baseline="0" dirty="0" smtClean="0">
                <a:latin typeface="Arial" pitchFamily="34" charset="0"/>
                <a:cs typeface="Arial" pitchFamily="34" charset="0"/>
              </a:rPr>
              <a:t> Как заяц спас ворону от собак?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Почему заяц бегал от собак?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baseline="0" dirty="0" smtClean="0">
                <a:latin typeface="Arial" pitchFamily="34" charset="0"/>
                <a:cs typeface="Arial" pitchFamily="34" charset="0"/>
              </a:rPr>
              <a:t>- Прочитайте последние строчки сказки и скажите, как изменилось отношение вороны к зайцу.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1"/>
          <p:cNvSpPr txBox="1">
            <a:spLocks/>
          </p:cNvSpPr>
          <p:nvPr/>
        </p:nvSpPr>
        <p:spPr>
          <a:xfrm>
            <a:off x="1857356" y="285728"/>
            <a:ext cx="6357982" cy="8572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Анализ текста</a:t>
            </a:r>
            <a:endParaRPr kumimoji="0" lang="ru-RU" sz="48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anywalls.com/large/201210/5660.jpg"/>
          <p:cNvPicPr>
            <a:picLocks noChangeAspect="1" noChangeArrowheads="1"/>
          </p:cNvPicPr>
          <p:nvPr/>
        </p:nvPicPr>
        <p:blipFill>
          <a:blip r:embed="rId2" cstate="print"/>
          <a:srcRect l="11701" r="20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Куб 10"/>
          <p:cNvSpPr/>
          <p:nvPr/>
        </p:nvSpPr>
        <p:spPr>
          <a:xfrm>
            <a:off x="428596" y="5072074"/>
            <a:ext cx="4786346" cy="1000132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уб 11"/>
          <p:cNvSpPr/>
          <p:nvPr/>
        </p:nvSpPr>
        <p:spPr>
          <a:xfrm>
            <a:off x="357158" y="3429000"/>
            <a:ext cx="4786346" cy="1000132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Куб 12"/>
          <p:cNvSpPr/>
          <p:nvPr/>
        </p:nvSpPr>
        <p:spPr>
          <a:xfrm>
            <a:off x="428596" y="1785926"/>
            <a:ext cx="4786346" cy="1000132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4857760"/>
            <a:ext cx="448353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Вспомнили:</a:t>
            </a:r>
          </a:p>
          <a:p>
            <a:pPr algn="ctr"/>
            <a:r>
              <a:rPr lang="ru-RU" sz="3200" b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сказку «Лиса и журавль»</a:t>
            </a:r>
            <a:endParaRPr lang="ru-RU" sz="2800" cap="none" spc="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3143248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Узнали:</a:t>
            </a:r>
            <a:r>
              <a:rPr lang="ru-RU" sz="4000" b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сказку «Заяц-хвастун»</a:t>
            </a:r>
            <a:endParaRPr lang="ru-RU" sz="28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034" y="1571612"/>
            <a:ext cx="45720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Научились:</a:t>
            </a:r>
            <a:r>
              <a:rPr lang="ru-RU" sz="3200" b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выразительно  и правильно ч</a:t>
            </a:r>
            <a:r>
              <a:rPr lang="ru-RU" sz="2400" cap="none" spc="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итать, читать по ролям</a:t>
            </a:r>
            <a:endParaRPr lang="ru-RU" sz="2400" cap="none" spc="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anywalls.com/large/201210/5660.jpg"/>
          <p:cNvPicPr>
            <a:picLocks noChangeAspect="1" noChangeArrowheads="1"/>
          </p:cNvPicPr>
          <p:nvPr/>
        </p:nvPicPr>
        <p:blipFill>
          <a:blip r:embed="rId2" cstate="print"/>
          <a:srcRect l="11701" r="20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Куб 11"/>
          <p:cNvSpPr/>
          <p:nvPr/>
        </p:nvSpPr>
        <p:spPr>
          <a:xfrm>
            <a:off x="357158" y="2786058"/>
            <a:ext cx="4786346" cy="1000132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Куб 12"/>
          <p:cNvSpPr/>
          <p:nvPr/>
        </p:nvSpPr>
        <p:spPr>
          <a:xfrm>
            <a:off x="428596" y="1428736"/>
            <a:ext cx="4786346" cy="1357322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314324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читать по ролям</a:t>
            </a:r>
            <a:endParaRPr lang="ru-RU" sz="4000" b="1" dirty="0" smtClean="0">
              <a:ln w="1841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034" y="1643050"/>
            <a:ext cx="457203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Домашнее задание </a:t>
            </a:r>
            <a:br>
              <a:rPr lang="ru-RU" sz="3200" b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b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стр. 112-113</a:t>
            </a:r>
            <a:br>
              <a:rPr lang="ru-RU" sz="3200" b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3200" b="1" dirty="0" smtClean="0">
              <a:ln w="1841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swert\Desktop\зимние фоны\Zima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73580">
            <a:off x="-1324976" y="1518116"/>
            <a:ext cx="3634590" cy="642942"/>
          </a:xfrm>
          <a:prstGeom prst="rect">
            <a:avLst/>
          </a:prstGeom>
          <a:noFill/>
        </p:spPr>
      </p:pic>
      <p:pic>
        <p:nvPicPr>
          <p:cNvPr id="9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73580">
            <a:off x="-967819" y="4018422"/>
            <a:ext cx="3634590" cy="642942"/>
          </a:xfrm>
          <a:prstGeom prst="rect">
            <a:avLst/>
          </a:prstGeom>
          <a:noFill/>
        </p:spPr>
      </p:pic>
      <p:pic>
        <p:nvPicPr>
          <p:cNvPr id="10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73580">
            <a:off x="-1324976" y="4518489"/>
            <a:ext cx="3634590" cy="642942"/>
          </a:xfrm>
          <a:prstGeom prst="rect">
            <a:avLst/>
          </a:prstGeom>
          <a:noFill/>
        </p:spPr>
      </p:pic>
      <p:sp>
        <p:nvSpPr>
          <p:cNvPr id="24577" name="WordArt 1"/>
          <p:cNvSpPr>
            <a:spLocks noChangeArrowheads="1" noChangeShapeType="1" noTextEdit="1"/>
          </p:cNvSpPr>
          <p:nvPr/>
        </p:nvSpPr>
        <p:spPr bwMode="auto">
          <a:xfrm>
            <a:off x="1192213" y="877888"/>
            <a:ext cx="427459" cy="3908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22225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27" name="Заголовок 11"/>
          <p:cNvSpPr txBox="1">
            <a:spLocks/>
          </p:cNvSpPr>
          <p:nvPr/>
        </p:nvSpPr>
        <p:spPr>
          <a:xfrm>
            <a:off x="2000232" y="214290"/>
            <a:ext cx="6357982" cy="8572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Оценивание</a:t>
            </a:r>
            <a:endParaRPr kumimoji="0" lang="ru-RU" sz="48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C:\Users\swert\Desktop\урок последний\8616425-Vector-realistic-illustration-of-award-rosette-isolated-on-white-background-Stock-Vector.jpg"/>
          <p:cNvPicPr/>
          <p:nvPr/>
        </p:nvPicPr>
        <p:blipFill>
          <a:blip r:embed="rId4" cstate="print"/>
          <a:srcRect l="7273" t="4808" r="6667" b="2885"/>
          <a:stretch>
            <a:fillRect/>
          </a:stretch>
        </p:blipFill>
        <p:spPr bwMode="auto">
          <a:xfrm>
            <a:off x="1571604" y="500042"/>
            <a:ext cx="1691584" cy="230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2143108" y="1000108"/>
            <a:ext cx="593705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5</a:t>
            </a:r>
            <a:endParaRPr lang="ru-RU" sz="3600" kern="10" spc="0" dirty="0">
              <a:ln w="22225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11" name="Рисунок 10" descr="C:\Users\swert\Desktop\урок последний\blank-award-ribbon-rosettes-18128999.jpg"/>
          <p:cNvPicPr/>
          <p:nvPr/>
        </p:nvPicPr>
        <p:blipFill>
          <a:blip r:embed="rId5" cstate="print"/>
          <a:srcRect r="71151" b="58681"/>
          <a:stretch>
            <a:fillRect/>
          </a:stretch>
        </p:blipFill>
        <p:spPr bwMode="auto">
          <a:xfrm>
            <a:off x="3479346" y="1714489"/>
            <a:ext cx="1949909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3"/>
          <p:cNvSpPr>
            <a:spLocks noChangeArrowheads="1"/>
          </p:cNvSpPr>
          <p:nvPr/>
        </p:nvSpPr>
        <p:spPr bwMode="auto">
          <a:xfrm>
            <a:off x="3857620" y="2000240"/>
            <a:ext cx="1236643" cy="1071550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4143372" y="2214554"/>
            <a:ext cx="636587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4</a:t>
            </a:r>
            <a:endParaRPr lang="ru-RU" sz="3600" kern="10" spc="0" dirty="0">
              <a:ln w="22225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0000"/>
                  </a:gs>
                  <a:gs pos="100000">
                    <a:srgbClr val="FF9933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13" name="Рисунок 12" descr="C:\Users\swert\Desktop\урок последний\7057658-Award-yellow-and-blue-rosettes-with-medals-and-ribbons-Stock-Vector.jpg"/>
          <p:cNvPicPr/>
          <p:nvPr/>
        </p:nvPicPr>
        <p:blipFill>
          <a:blip r:embed="rId6" cstate="print"/>
          <a:srcRect r="51887"/>
          <a:stretch>
            <a:fillRect/>
          </a:stretch>
        </p:blipFill>
        <p:spPr bwMode="auto">
          <a:xfrm>
            <a:off x="6000760" y="3571876"/>
            <a:ext cx="1800910" cy="222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6572264" y="3929066"/>
            <a:ext cx="636587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3</a:t>
            </a:r>
            <a:endParaRPr lang="ru-RU" sz="3600" kern="10" spc="0">
              <a:ln w="22225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0000"/>
                  </a:gs>
                  <a:gs pos="100000">
                    <a:srgbClr val="FF9933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2" grpId="0" animBg="1"/>
      <p:bldP spid="1028" grpId="0"/>
      <p:bldP spid="10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swert\Desktop\зимние фоны\Zima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027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73580">
            <a:off x="-1324976" y="1518116"/>
            <a:ext cx="3634590" cy="642942"/>
          </a:xfrm>
          <a:prstGeom prst="rect">
            <a:avLst/>
          </a:prstGeom>
          <a:noFill/>
        </p:spPr>
      </p:pic>
      <p:pic>
        <p:nvPicPr>
          <p:cNvPr id="9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73580">
            <a:off x="-967819" y="4018422"/>
            <a:ext cx="3634590" cy="642942"/>
          </a:xfrm>
          <a:prstGeom prst="rect">
            <a:avLst/>
          </a:prstGeom>
          <a:noFill/>
        </p:spPr>
      </p:pic>
      <p:pic>
        <p:nvPicPr>
          <p:cNvPr id="10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73580">
            <a:off x="-1324976" y="4518489"/>
            <a:ext cx="3634590" cy="642942"/>
          </a:xfrm>
          <a:prstGeom prst="rect">
            <a:avLst/>
          </a:prstGeom>
          <a:noFill/>
        </p:spPr>
      </p:pic>
      <p:pic>
        <p:nvPicPr>
          <p:cNvPr id="1026" name="Picture 2" descr="F:\картинки для урока чтения 3 кла\109820051_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928670"/>
            <a:ext cx="4281487" cy="5653087"/>
          </a:xfrm>
          <a:prstGeom prst="rect">
            <a:avLst/>
          </a:prstGeom>
          <a:noFill/>
        </p:spPr>
      </p:pic>
      <p:sp>
        <p:nvSpPr>
          <p:cNvPr id="8" name="Заголовок 11"/>
          <p:cNvSpPr txBox="1">
            <a:spLocks/>
          </p:cNvSpPr>
          <p:nvPr/>
        </p:nvSpPr>
        <p:spPr>
          <a:xfrm>
            <a:off x="1857356" y="285728"/>
            <a:ext cx="6357982" cy="8572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Рефлексия</a:t>
            </a:r>
            <a:endParaRPr kumimoji="0" lang="ru-RU" sz="48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857620" y="3714752"/>
            <a:ext cx="428628" cy="21431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swert\Desktop\зимние фоны\Zima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027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73580">
            <a:off x="-1324976" y="1518116"/>
            <a:ext cx="3634590" cy="642942"/>
          </a:xfrm>
          <a:prstGeom prst="rect">
            <a:avLst/>
          </a:prstGeom>
          <a:noFill/>
        </p:spPr>
      </p:pic>
      <p:pic>
        <p:nvPicPr>
          <p:cNvPr id="9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73580">
            <a:off x="-967819" y="4018422"/>
            <a:ext cx="3634590" cy="642942"/>
          </a:xfrm>
          <a:prstGeom prst="rect">
            <a:avLst/>
          </a:prstGeom>
          <a:noFill/>
        </p:spPr>
      </p:pic>
      <p:pic>
        <p:nvPicPr>
          <p:cNvPr id="10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73580">
            <a:off x="-1324976" y="4518489"/>
            <a:ext cx="3634590" cy="642942"/>
          </a:xfrm>
          <a:prstGeom prst="rect">
            <a:avLst/>
          </a:prstGeom>
          <a:noFill/>
        </p:spPr>
      </p:pic>
      <p:pic>
        <p:nvPicPr>
          <p:cNvPr id="2052" name="Picture 4" descr="http://fs00.infourok.ru/images/doc/222/16336/1/img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swert\Desktop\зимние фоны\Zima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73580">
            <a:off x="-1324976" y="1518116"/>
            <a:ext cx="3634590" cy="642942"/>
          </a:xfrm>
          <a:prstGeom prst="rect">
            <a:avLst/>
          </a:prstGeom>
          <a:noFill/>
        </p:spPr>
      </p:pic>
      <p:pic>
        <p:nvPicPr>
          <p:cNvPr id="9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73580">
            <a:off x="-967819" y="4018422"/>
            <a:ext cx="3634590" cy="642942"/>
          </a:xfrm>
          <a:prstGeom prst="rect">
            <a:avLst/>
          </a:prstGeom>
          <a:noFill/>
        </p:spPr>
      </p:pic>
      <p:pic>
        <p:nvPicPr>
          <p:cNvPr id="10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73580">
            <a:off x="-1324976" y="4518489"/>
            <a:ext cx="3634590" cy="642942"/>
          </a:xfrm>
          <a:prstGeom prst="rect">
            <a:avLst/>
          </a:prstGeom>
          <a:noFill/>
        </p:spPr>
      </p:pic>
      <p:pic>
        <p:nvPicPr>
          <p:cNvPr id="11" name="Рисунок 10" descr="F:\УРОК ЧТЕНИЯ 2015 Г\1010863274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838" r="48205" b="3214"/>
          <a:stretch>
            <a:fillRect/>
          </a:stretch>
        </p:blipFill>
        <p:spPr bwMode="auto">
          <a:xfrm>
            <a:off x="2500298" y="3929066"/>
            <a:ext cx="1924050" cy="1857375"/>
          </a:xfrm>
          <a:prstGeom prst="rect">
            <a:avLst/>
          </a:prstGeom>
          <a:noFill/>
        </p:spPr>
      </p:pic>
      <p:pic>
        <p:nvPicPr>
          <p:cNvPr id="12" name="Рисунок 11" descr="F:\УРОК ЧТЕНИЯ 2015 Г\1010863274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538" t="49838" b="3214"/>
          <a:stretch>
            <a:fillRect/>
          </a:stretch>
        </p:blipFill>
        <p:spPr bwMode="auto">
          <a:xfrm>
            <a:off x="4429124" y="3929066"/>
            <a:ext cx="1800225" cy="1857375"/>
          </a:xfrm>
          <a:prstGeom prst="rect">
            <a:avLst/>
          </a:prstGeom>
          <a:noFill/>
        </p:spPr>
      </p:pic>
      <p:pic>
        <p:nvPicPr>
          <p:cNvPr id="13" name="Рисунок 12" descr="F:\УРОК ЧТЕНИЯ 2015 Г\1010863274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462" b="49440"/>
          <a:stretch>
            <a:fillRect/>
          </a:stretch>
        </p:blipFill>
        <p:spPr bwMode="auto">
          <a:xfrm>
            <a:off x="2500298" y="1928802"/>
            <a:ext cx="1928826" cy="2000250"/>
          </a:xfrm>
          <a:prstGeom prst="rect">
            <a:avLst/>
          </a:prstGeom>
          <a:noFill/>
        </p:spPr>
      </p:pic>
      <p:pic>
        <p:nvPicPr>
          <p:cNvPr id="14" name="Рисунок 13" descr="F:\УРОК ЧТЕНИЯ 2015 Г\1010863274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795" b="49440"/>
          <a:stretch>
            <a:fillRect/>
          </a:stretch>
        </p:blipFill>
        <p:spPr bwMode="auto">
          <a:xfrm>
            <a:off x="4429124" y="1928802"/>
            <a:ext cx="1790700" cy="2000250"/>
          </a:xfrm>
          <a:prstGeom prst="rect">
            <a:avLst/>
          </a:prstGeom>
          <a:noFill/>
        </p:spPr>
      </p:pic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2285984" y="357166"/>
            <a:ext cx="5429288" cy="15716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itchFamily="34" charset="0"/>
              </a:rPr>
              <a:t>Сказка </a:t>
            </a:r>
          </a:p>
          <a:p>
            <a:pPr algn="ctr" rtl="0"/>
            <a:r>
              <a:rPr lang="ru-RU" sz="3600" kern="10" spc="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itchFamily="34" charset="0"/>
              </a:rPr>
              <a:t>"Заяц - хвастун"</a:t>
            </a:r>
            <a:endParaRPr lang="ru-RU" sz="3600" kern="10" spc="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anywalls.com/large/201210/5660.jpg"/>
          <p:cNvPicPr>
            <a:picLocks noChangeAspect="1" noChangeArrowheads="1"/>
          </p:cNvPicPr>
          <p:nvPr/>
        </p:nvPicPr>
        <p:blipFill>
          <a:blip r:embed="rId2" cstate="print"/>
          <a:srcRect l="11701" r="20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Куб 10"/>
          <p:cNvSpPr/>
          <p:nvPr/>
        </p:nvSpPr>
        <p:spPr>
          <a:xfrm>
            <a:off x="428596" y="5072074"/>
            <a:ext cx="4786346" cy="1000132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уб 11"/>
          <p:cNvSpPr/>
          <p:nvPr/>
        </p:nvSpPr>
        <p:spPr>
          <a:xfrm>
            <a:off x="357158" y="3429000"/>
            <a:ext cx="4786346" cy="1000132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Куб 12"/>
          <p:cNvSpPr/>
          <p:nvPr/>
        </p:nvSpPr>
        <p:spPr>
          <a:xfrm>
            <a:off x="428596" y="1785926"/>
            <a:ext cx="4786346" cy="1000132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4857760"/>
            <a:ext cx="448353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Вспомним:</a:t>
            </a:r>
          </a:p>
          <a:p>
            <a:pPr algn="ctr"/>
            <a:r>
              <a:rPr lang="ru-RU" sz="3200" b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сказку «Лиса и журавль»</a:t>
            </a:r>
            <a:endParaRPr lang="ru-RU" sz="2800" cap="none" spc="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3143248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Узнаем…</a:t>
            </a:r>
            <a:r>
              <a:rPr lang="ru-RU" sz="4000" b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сказку «Заяц-хвастун»</a:t>
            </a:r>
            <a:endParaRPr lang="ru-RU" sz="28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034" y="1571612"/>
            <a:ext cx="45720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Научимся:</a:t>
            </a:r>
            <a:r>
              <a:rPr lang="ru-RU" sz="3200" b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выразительно  и правильно ч</a:t>
            </a:r>
            <a:r>
              <a:rPr lang="ru-RU" sz="2400" cap="none" spc="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итать, читать  по ролям</a:t>
            </a:r>
            <a:endParaRPr lang="ru-RU" sz="2400" cap="none" spc="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swert\Desktop\зимние фоны\Zima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73580">
            <a:off x="-1324976" y="1518116"/>
            <a:ext cx="3634590" cy="642942"/>
          </a:xfrm>
          <a:prstGeom prst="rect">
            <a:avLst/>
          </a:prstGeom>
          <a:noFill/>
        </p:spPr>
      </p:pic>
      <p:pic>
        <p:nvPicPr>
          <p:cNvPr id="9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73580">
            <a:off x="-967819" y="4018422"/>
            <a:ext cx="3634590" cy="642942"/>
          </a:xfrm>
          <a:prstGeom prst="rect">
            <a:avLst/>
          </a:prstGeom>
          <a:noFill/>
        </p:spPr>
      </p:pic>
      <p:pic>
        <p:nvPicPr>
          <p:cNvPr id="10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73580">
            <a:off x="-1324976" y="4518489"/>
            <a:ext cx="3634590" cy="642942"/>
          </a:xfrm>
          <a:prstGeom prst="rect">
            <a:avLst/>
          </a:prstGeom>
          <a:noFill/>
        </p:spPr>
      </p:pic>
      <p:sp>
        <p:nvSpPr>
          <p:cNvPr id="24577" name="WordArt 1"/>
          <p:cNvSpPr>
            <a:spLocks noChangeArrowheads="1" noChangeShapeType="1" noTextEdit="1"/>
          </p:cNvSpPr>
          <p:nvPr/>
        </p:nvSpPr>
        <p:spPr bwMode="auto">
          <a:xfrm>
            <a:off x="1192213" y="877888"/>
            <a:ext cx="427459" cy="3908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22225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27" name="Заголовок 11"/>
          <p:cNvSpPr txBox="1">
            <a:spLocks/>
          </p:cNvSpPr>
          <p:nvPr/>
        </p:nvSpPr>
        <p:spPr>
          <a:xfrm>
            <a:off x="2000232" y="214290"/>
            <a:ext cx="6357982" cy="8572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Оценивание</a:t>
            </a:r>
            <a:endParaRPr kumimoji="0" lang="ru-RU" sz="48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1428728" y="1357298"/>
            <a:ext cx="1357322" cy="128588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  <a:endParaRPr lang="ru-RU" sz="5400" b="1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500166" y="3000372"/>
            <a:ext cx="1357322" cy="1285884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/>
              <a:t>4</a:t>
            </a:r>
            <a:endParaRPr lang="ru-RU" sz="5400" b="1" i="1" dirty="0"/>
          </a:p>
        </p:txBody>
      </p:sp>
      <p:sp>
        <p:nvSpPr>
          <p:cNvPr id="30" name="Овал 29"/>
          <p:cNvSpPr/>
          <p:nvPr/>
        </p:nvSpPr>
        <p:spPr>
          <a:xfrm>
            <a:off x="1571604" y="4786322"/>
            <a:ext cx="1357322" cy="128588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/>
              <a:t>3</a:t>
            </a:r>
            <a:endParaRPr lang="ru-RU" sz="5400" b="1" i="1" dirty="0"/>
          </a:p>
        </p:txBody>
      </p:sp>
      <p:sp>
        <p:nvSpPr>
          <p:cNvPr id="31" name="Пятиугольник 30"/>
          <p:cNvSpPr/>
          <p:nvPr/>
        </p:nvSpPr>
        <p:spPr>
          <a:xfrm flipH="1">
            <a:off x="2714612" y="1285860"/>
            <a:ext cx="5715040" cy="1357322"/>
          </a:xfrm>
          <a:prstGeom prst="homePlat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Читает целыми словами, </a:t>
            </a:r>
          </a:p>
          <a:p>
            <a:pPr algn="ctr"/>
            <a:r>
              <a:rPr lang="ru-RU" sz="2400" b="1" dirty="0" smtClean="0"/>
              <a:t>соблюдает интонацию,</a:t>
            </a:r>
          </a:p>
          <a:p>
            <a:pPr algn="ctr"/>
            <a:r>
              <a:rPr lang="ru-RU" sz="2400" b="1" dirty="0" smtClean="0"/>
              <a:t>отвечает полными ответами</a:t>
            </a:r>
          </a:p>
        </p:txBody>
      </p:sp>
      <p:sp>
        <p:nvSpPr>
          <p:cNvPr id="33" name="Пятиугольник 32"/>
          <p:cNvSpPr/>
          <p:nvPr/>
        </p:nvSpPr>
        <p:spPr>
          <a:xfrm flipH="1">
            <a:off x="2786050" y="3000372"/>
            <a:ext cx="5715040" cy="1357322"/>
          </a:xfrm>
          <a:prstGeom prst="homePlat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При чтении допускает ошибки, </a:t>
            </a:r>
          </a:p>
          <a:p>
            <a:pPr algn="ctr"/>
            <a:r>
              <a:rPr lang="ru-RU" sz="2400" b="1" dirty="0" smtClean="0"/>
              <a:t>ответы не полные, </a:t>
            </a:r>
          </a:p>
          <a:p>
            <a:pPr algn="ctr"/>
            <a:r>
              <a:rPr lang="ru-RU" sz="2400" b="1" dirty="0" smtClean="0"/>
              <a:t>возможны неточности</a:t>
            </a:r>
          </a:p>
        </p:txBody>
      </p:sp>
      <p:sp>
        <p:nvSpPr>
          <p:cNvPr id="34" name="Пятиугольник 33"/>
          <p:cNvSpPr/>
          <p:nvPr/>
        </p:nvSpPr>
        <p:spPr>
          <a:xfrm flipH="1">
            <a:off x="2786050" y="4786322"/>
            <a:ext cx="5715040" cy="1357322"/>
          </a:xfrm>
          <a:prstGeom prst="homePlat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Чтение послоговое, </a:t>
            </a:r>
          </a:p>
          <a:p>
            <a:pPr algn="ctr"/>
            <a:r>
              <a:rPr lang="ru-RU" sz="2400" b="1" dirty="0" smtClean="0"/>
              <a:t>отвечает одним словом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swert\Desktop\зимние фоны\Zima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73580">
            <a:off x="-1324976" y="1518116"/>
            <a:ext cx="3634590" cy="642942"/>
          </a:xfrm>
          <a:prstGeom prst="rect">
            <a:avLst/>
          </a:prstGeom>
          <a:noFill/>
        </p:spPr>
      </p:pic>
      <p:pic>
        <p:nvPicPr>
          <p:cNvPr id="9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73580">
            <a:off x="-967819" y="4018422"/>
            <a:ext cx="3634590" cy="642942"/>
          </a:xfrm>
          <a:prstGeom prst="rect">
            <a:avLst/>
          </a:prstGeom>
          <a:noFill/>
        </p:spPr>
      </p:pic>
      <p:pic>
        <p:nvPicPr>
          <p:cNvPr id="10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73580">
            <a:off x="-1324976" y="4518489"/>
            <a:ext cx="3634590" cy="642942"/>
          </a:xfrm>
          <a:prstGeom prst="rect">
            <a:avLst/>
          </a:prstGeom>
          <a:noFill/>
        </p:spPr>
      </p:pic>
      <p:pic>
        <p:nvPicPr>
          <p:cNvPr id="23554" name="Picture 2" descr="http://elkom-pv.kz/wp-content/uploads/2015/07/3FCwh1e6c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4500570"/>
            <a:ext cx="2845360" cy="2134020"/>
          </a:xfrm>
          <a:prstGeom prst="rect">
            <a:avLst/>
          </a:prstGeom>
          <a:noFill/>
        </p:spPr>
      </p:pic>
      <p:pic>
        <p:nvPicPr>
          <p:cNvPr id="23556" name="Picture 4" descr="http://thumbs.dreamstime.com/z/sad-emoticon-1858936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762"/>
          <a:stretch>
            <a:fillRect/>
          </a:stretch>
        </p:blipFill>
        <p:spPr bwMode="auto">
          <a:xfrm>
            <a:off x="4071934" y="5143512"/>
            <a:ext cx="1533265" cy="1512168"/>
          </a:xfrm>
          <a:prstGeom prst="rect">
            <a:avLst/>
          </a:prstGeom>
          <a:noFill/>
        </p:spPr>
      </p:pic>
      <p:pic>
        <p:nvPicPr>
          <p:cNvPr id="23560" name="Picture 8" descr="http://coaching4weightloss.info/wp-content/uploads/2013/06/bigstock-Yawning-and-stretching-emotico-31814657-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5000636"/>
            <a:ext cx="2229756" cy="1712452"/>
          </a:xfrm>
          <a:prstGeom prst="rect">
            <a:avLst/>
          </a:prstGeom>
          <a:noFill/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071538" y="1643050"/>
            <a:ext cx="571507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b="1" dirty="0" smtClean="0">
                <a:cs typeface="Arial" pitchFamily="34" charset="0"/>
              </a:rPr>
              <a:t>Зайки серые сидят, </a:t>
            </a:r>
            <a:br>
              <a:rPr lang="ru-RU" sz="4000" b="1" dirty="0" smtClean="0">
                <a:cs typeface="Arial" pitchFamily="34" charset="0"/>
              </a:rPr>
            </a:br>
            <a:r>
              <a:rPr lang="ru-RU" sz="4000" b="1" dirty="0" smtClean="0">
                <a:cs typeface="Arial" pitchFamily="34" charset="0"/>
              </a:rPr>
              <a:t>ушки длинные торчат.</a:t>
            </a:r>
            <a:br>
              <a:rPr lang="ru-RU" sz="4000" b="1" dirty="0" smtClean="0">
                <a:cs typeface="Arial" pitchFamily="34" charset="0"/>
              </a:rPr>
            </a:br>
            <a:r>
              <a:rPr lang="ru-RU" sz="4000" b="1" dirty="0" smtClean="0">
                <a:cs typeface="Arial" pitchFamily="34" charset="0"/>
              </a:rPr>
              <a:t>Вот наши ушки</a:t>
            </a:r>
            <a:br>
              <a:rPr lang="ru-RU" sz="4000" b="1" dirty="0" smtClean="0">
                <a:cs typeface="Arial" pitchFamily="34" charset="0"/>
              </a:rPr>
            </a:br>
            <a:r>
              <a:rPr lang="ru-RU" sz="4000" b="1" dirty="0" smtClean="0">
                <a:cs typeface="Arial" pitchFamily="34" charset="0"/>
              </a:rPr>
              <a:t>ушки на макушке. </a:t>
            </a:r>
            <a:endParaRPr lang="ru-RU" sz="4000" b="1" dirty="0">
              <a:cs typeface="Arial" pitchFamily="34" charset="0"/>
            </a:endParaRPr>
          </a:p>
        </p:txBody>
      </p:sp>
      <p:sp>
        <p:nvSpPr>
          <p:cNvPr id="14" name="Заголовок 11"/>
          <p:cNvSpPr txBox="1">
            <a:spLocks/>
          </p:cNvSpPr>
          <p:nvPr/>
        </p:nvSpPr>
        <p:spPr>
          <a:xfrm>
            <a:off x="571472" y="357166"/>
            <a:ext cx="6357982" cy="8572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Речевая разминка</a:t>
            </a:r>
            <a:endParaRPr kumimoji="0" lang="ru-RU" sz="48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4824" name="Picture 8" descr="Картинки по запросу картинка зайцы"/>
          <p:cNvPicPr>
            <a:picLocks noChangeAspect="1" noChangeArrowheads="1"/>
          </p:cNvPicPr>
          <p:nvPr/>
        </p:nvPicPr>
        <p:blipFill>
          <a:blip r:embed="rId7" cstate="print"/>
          <a:srcRect l="29999"/>
          <a:stretch>
            <a:fillRect/>
          </a:stretch>
        </p:blipFill>
        <p:spPr bwMode="auto">
          <a:xfrm>
            <a:off x="6357950" y="428604"/>
            <a:ext cx="2376980" cy="3735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3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swert\Desktop\зимние фоны\Zima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027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73580">
            <a:off x="-1324976" y="1518116"/>
            <a:ext cx="3634590" cy="642942"/>
          </a:xfrm>
          <a:prstGeom prst="rect">
            <a:avLst/>
          </a:prstGeom>
          <a:noFill/>
        </p:spPr>
      </p:pic>
      <p:pic>
        <p:nvPicPr>
          <p:cNvPr id="9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73580">
            <a:off x="-967819" y="4018422"/>
            <a:ext cx="3634590" cy="642942"/>
          </a:xfrm>
          <a:prstGeom prst="rect">
            <a:avLst/>
          </a:prstGeom>
          <a:noFill/>
        </p:spPr>
      </p:pic>
      <p:pic>
        <p:nvPicPr>
          <p:cNvPr id="10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73580">
            <a:off x="-1324976" y="4518489"/>
            <a:ext cx="3634590" cy="642942"/>
          </a:xfrm>
          <a:prstGeom prst="rect">
            <a:avLst/>
          </a:prstGeom>
          <a:noFill/>
        </p:spPr>
      </p:pic>
      <p:pic>
        <p:nvPicPr>
          <p:cNvPr id="2" name="Picture 3" descr="F:\конпекты чтения\sddefault.jpg"/>
          <p:cNvPicPr>
            <a:picLocks noChangeAspect="1" noChangeArrowheads="1"/>
          </p:cNvPicPr>
          <p:nvPr/>
        </p:nvPicPr>
        <p:blipFill>
          <a:blip r:embed="rId4" cstate="print"/>
          <a:srcRect l="18360" r="18359"/>
          <a:stretch>
            <a:fillRect/>
          </a:stretch>
        </p:blipFill>
        <p:spPr bwMode="auto">
          <a:xfrm>
            <a:off x="2285984" y="214290"/>
            <a:ext cx="5304309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7000892" y="428604"/>
            <a:ext cx="1857388" cy="1785950"/>
          </a:xfrm>
          <a:prstGeom prst="ellipse">
            <a:avLst/>
          </a:prstGeom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500298" y="428604"/>
            <a:ext cx="1857388" cy="178595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214282" y="500042"/>
            <a:ext cx="2500330" cy="1357322"/>
            <a:chOff x="214282" y="500042"/>
            <a:chExt cx="2500330" cy="1357322"/>
          </a:xfrm>
        </p:grpSpPr>
        <p:sp>
          <p:nvSpPr>
            <p:cNvPr id="6" name="Пятиугольник 5"/>
            <p:cNvSpPr/>
            <p:nvPr/>
          </p:nvSpPr>
          <p:spPr>
            <a:xfrm>
              <a:off x="357158" y="714356"/>
              <a:ext cx="2357454" cy="1143008"/>
            </a:xfrm>
            <a:prstGeom prst="homePlat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Назовите главных героев сказки?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14282" y="500042"/>
              <a:ext cx="52610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1</a:t>
              </a:r>
              <a:endParaRPr lang="ru-RU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429124" y="500042"/>
            <a:ext cx="2786082" cy="1357322"/>
            <a:chOff x="4429124" y="500042"/>
            <a:chExt cx="2786082" cy="1357322"/>
          </a:xfrm>
        </p:grpSpPr>
        <p:sp>
          <p:nvSpPr>
            <p:cNvPr id="7" name="Пятиугольник 6"/>
            <p:cNvSpPr/>
            <p:nvPr/>
          </p:nvSpPr>
          <p:spPr>
            <a:xfrm>
              <a:off x="4643438" y="714356"/>
              <a:ext cx="2571768" cy="1143008"/>
            </a:xfrm>
            <a:prstGeom prst="homePlat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Зачем лиса на самом деле пригласила  журавля?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429124" y="500042"/>
              <a:ext cx="52610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2</a:t>
              </a:r>
              <a:endParaRPr lang="ru-RU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214282" y="2500306"/>
            <a:ext cx="4286280" cy="1857388"/>
            <a:chOff x="214282" y="2500306"/>
            <a:chExt cx="4286280" cy="1857388"/>
          </a:xfrm>
        </p:grpSpPr>
        <p:sp>
          <p:nvSpPr>
            <p:cNvPr id="13" name="Овал 12"/>
            <p:cNvSpPr/>
            <p:nvPr/>
          </p:nvSpPr>
          <p:spPr>
            <a:xfrm>
              <a:off x="2571736" y="2571744"/>
              <a:ext cx="1928826" cy="178595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8" name="Группа 27"/>
            <p:cNvGrpSpPr/>
            <p:nvPr/>
          </p:nvGrpSpPr>
          <p:grpSpPr>
            <a:xfrm>
              <a:off x="214282" y="2500306"/>
              <a:ext cx="2571768" cy="1500198"/>
              <a:chOff x="214282" y="2500306"/>
              <a:chExt cx="2571768" cy="1500198"/>
            </a:xfrm>
          </p:grpSpPr>
          <p:sp>
            <p:nvSpPr>
              <p:cNvPr id="14" name="Пятиугольник 13"/>
              <p:cNvSpPr/>
              <p:nvPr/>
            </p:nvSpPr>
            <p:spPr>
              <a:xfrm>
                <a:off x="428596" y="2857496"/>
                <a:ext cx="2357454" cy="1143008"/>
              </a:xfrm>
              <a:prstGeom prst="homePlat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:r>
                  <a:rPr lang="ru-RU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Как вел себя обманутый журавль?</a:t>
                </a: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214282" y="2500306"/>
                <a:ext cx="526106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4000" b="1" cap="none" spc="0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 Black" pitchFamily="34" charset="0"/>
                  </a:rPr>
                  <a:t>3</a:t>
                </a:r>
                <a:endParaRPr lang="ru-RU" sz="4000" b="1" cap="none" spc="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49" name="Группа 48"/>
          <p:cNvGrpSpPr/>
          <p:nvPr/>
        </p:nvGrpSpPr>
        <p:grpSpPr>
          <a:xfrm>
            <a:off x="4429124" y="2571744"/>
            <a:ext cx="4500594" cy="1785950"/>
            <a:chOff x="4429124" y="2571744"/>
            <a:chExt cx="4500594" cy="1785950"/>
          </a:xfrm>
        </p:grpSpPr>
        <p:sp>
          <p:nvSpPr>
            <p:cNvPr id="12" name="Овал 11"/>
            <p:cNvSpPr/>
            <p:nvPr/>
          </p:nvSpPr>
          <p:spPr>
            <a:xfrm>
              <a:off x="7072330" y="2571744"/>
              <a:ext cx="1857388" cy="17859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Пятиугольник 14"/>
            <p:cNvSpPr/>
            <p:nvPr/>
          </p:nvSpPr>
          <p:spPr>
            <a:xfrm>
              <a:off x="4714876" y="2857496"/>
              <a:ext cx="2571768" cy="1143008"/>
            </a:xfrm>
            <a:prstGeom prst="homePlat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sz="2400" b="1" dirty="0" smtClean="0">
                  <a:solidFill>
                    <a:schemeClr val="tx1"/>
                  </a:solidFill>
                </a:rPr>
                <a:t>Чему учит эта сказка?</a:t>
              </a:r>
              <a:endPara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429124" y="2571744"/>
              <a:ext cx="52610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4</a:t>
              </a:r>
              <a:endParaRPr lang="ru-RU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2714612" y="428604"/>
            <a:ext cx="14891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Лиса и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журавль.</a:t>
            </a:r>
            <a:endParaRPr lang="ru-RU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714612" y="1285860"/>
            <a:ext cx="14519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Заяц и 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медведь.</a:t>
            </a:r>
            <a:endParaRPr lang="ru-RU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215206" y="785794"/>
            <a:ext cx="14948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Поиграть.</a:t>
            </a:r>
            <a:endParaRPr lang="ru-RU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429520" y="1428736"/>
            <a:ext cx="11998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гости.</a:t>
            </a:r>
            <a:endParaRPr lang="ru-RU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786050" y="2857496"/>
            <a:ext cx="16512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Веселился.</a:t>
            </a:r>
            <a:endParaRPr lang="ru-RU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786050" y="3500438"/>
            <a:ext cx="15772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Спокойно.</a:t>
            </a:r>
            <a:endParaRPr lang="ru-RU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500958" y="2928934"/>
            <a:ext cx="10983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Добру.</a:t>
            </a:r>
            <a:endParaRPr lang="ru-RU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643834" y="3571876"/>
            <a:ext cx="7137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Злу.</a:t>
            </a:r>
            <a:endParaRPr lang="ru-RU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357158" y="4857760"/>
            <a:ext cx="3143272" cy="1500198"/>
            <a:chOff x="357158" y="4857760"/>
            <a:chExt cx="3143272" cy="1500198"/>
          </a:xfrm>
        </p:grpSpPr>
        <p:sp>
          <p:nvSpPr>
            <p:cNvPr id="18" name="Пятиугольник 17"/>
            <p:cNvSpPr/>
            <p:nvPr/>
          </p:nvSpPr>
          <p:spPr>
            <a:xfrm>
              <a:off x="500034" y="5214950"/>
              <a:ext cx="3000396" cy="1143008"/>
            </a:xfrm>
            <a:prstGeom prst="homePlat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Объясните смысл пословицы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57158" y="4857760"/>
              <a:ext cx="52610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5</a:t>
              </a:r>
              <a:endParaRPr lang="ru-RU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3214678" y="4714884"/>
            <a:ext cx="3429024" cy="1143008"/>
            <a:chOff x="3214678" y="4714884"/>
            <a:chExt cx="3429024" cy="1143008"/>
          </a:xfrm>
        </p:grpSpPr>
        <p:sp>
          <p:nvSpPr>
            <p:cNvPr id="17" name="Овал 16"/>
            <p:cNvSpPr/>
            <p:nvPr/>
          </p:nvSpPr>
          <p:spPr>
            <a:xfrm>
              <a:off x="3214678" y="4714884"/>
              <a:ext cx="3429024" cy="1143008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3643306" y="4786322"/>
              <a:ext cx="264585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2400" b="1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Как аукнется, </a:t>
              </a:r>
            </a:p>
            <a:p>
              <a:pPr algn="ctr"/>
              <a:r>
                <a:rPr lang="ru-RU" sz="2400" b="1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так и откликнется.</a:t>
              </a:r>
              <a:endParaRPr lang="ru-RU" sz="24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7341E-7 L 1.66667E-6 0.0631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5248 " pathEditMode="relative" ptsTypes="AA"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5225 " pathEditMode="relative" ptsTypes="AA">
                                      <p:cBhvr>
                                        <p:cTn id="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5226 " pathEditMode="relative" ptsTypes="AA">
                                      <p:cBhvr>
                                        <p:cTn id="6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28 0.00208 L 0.05538 0.0545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24" grpId="0"/>
      <p:bldP spid="25" grpId="0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8" grpId="0"/>
      <p:bldP spid="38" grpId="1"/>
      <p:bldP spid="39" grpId="0"/>
      <p:bldP spid="3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swert\Desktop\зимние фоны\Zima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027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73580">
            <a:off x="-1324976" y="1518116"/>
            <a:ext cx="3634590" cy="642942"/>
          </a:xfrm>
          <a:prstGeom prst="rect">
            <a:avLst/>
          </a:prstGeom>
          <a:noFill/>
        </p:spPr>
      </p:pic>
      <p:pic>
        <p:nvPicPr>
          <p:cNvPr id="9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73580">
            <a:off x="-967819" y="4018422"/>
            <a:ext cx="3634590" cy="642942"/>
          </a:xfrm>
          <a:prstGeom prst="rect">
            <a:avLst/>
          </a:prstGeom>
          <a:noFill/>
        </p:spPr>
      </p:pic>
      <p:pic>
        <p:nvPicPr>
          <p:cNvPr id="10" name="Picture 3" descr="C:\мама\МАМА РАБОТА\зимние фоны\720bcc7253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73580">
            <a:off x="-1324976" y="4518489"/>
            <a:ext cx="3634590" cy="642942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3042" y="571480"/>
            <a:ext cx="7063656" cy="551461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00100" y="4000504"/>
            <a:ext cx="492922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Русская 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народная сказка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 ЛИСА И ЖУРАВЛЬ»</a:t>
            </a:r>
            <a:endParaRPr lang="ru-RU" sz="3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414</Words>
  <Application>Microsoft Office PowerPoint</Application>
  <PresentationFormat>Экран (4:3)</PresentationFormat>
  <Paragraphs>118</Paragraphs>
  <Slides>27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Словарная работа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swert</dc:creator>
  <cp:lastModifiedBy>swert</cp:lastModifiedBy>
  <cp:revision>129</cp:revision>
  <dcterms:created xsi:type="dcterms:W3CDTF">2015-12-07T15:56:07Z</dcterms:created>
  <dcterms:modified xsi:type="dcterms:W3CDTF">2016-03-27T03:34:45Z</dcterms:modified>
</cp:coreProperties>
</file>