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3" r:id="rId3"/>
    <p:sldId id="278" r:id="rId4"/>
    <p:sldId id="273" r:id="rId5"/>
    <p:sldId id="262" r:id="rId6"/>
    <p:sldId id="270" r:id="rId7"/>
    <p:sldId id="269" r:id="rId8"/>
    <p:sldId id="271" r:id="rId9"/>
    <p:sldId id="274" r:id="rId10"/>
    <p:sldId id="265" r:id="rId11"/>
    <p:sldId id="266" r:id="rId12"/>
    <p:sldId id="296" r:id="rId13"/>
    <p:sldId id="264" r:id="rId14"/>
    <p:sldId id="291" r:id="rId15"/>
    <p:sldId id="286" r:id="rId16"/>
    <p:sldId id="267" r:id="rId17"/>
    <p:sldId id="292" r:id="rId18"/>
    <p:sldId id="280" r:id="rId19"/>
    <p:sldId id="281" r:id="rId20"/>
    <p:sldId id="282" r:id="rId21"/>
    <p:sldId id="283" r:id="rId22"/>
    <p:sldId id="284" r:id="rId23"/>
    <p:sldId id="285" r:id="rId24"/>
    <p:sldId id="303" r:id="rId25"/>
    <p:sldId id="304" r:id="rId26"/>
    <p:sldId id="305" r:id="rId27"/>
    <p:sldId id="306" r:id="rId28"/>
    <p:sldId id="307" r:id="rId29"/>
    <p:sldId id="308" r:id="rId30"/>
    <p:sldId id="302" r:id="rId31"/>
    <p:sldId id="293" r:id="rId32"/>
    <p:sldId id="309" r:id="rId33"/>
    <p:sldId id="295" r:id="rId34"/>
    <p:sldId id="294" r:id="rId35"/>
    <p:sldId id="287" r:id="rId36"/>
    <p:sldId id="288" r:id="rId37"/>
    <p:sldId id="289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60F07-B466-4E6B-A29B-1479DFE8D44E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6FDD4-DAB8-4C1A-913D-207E365727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6FDD4-DAB8-4C1A-913D-207E365727A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F405FA-63AF-486E-B4C6-CEF623110942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A useful structure in which to categorize questions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76128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43000" y="1809750"/>
            <a:ext cx="7770813" cy="481965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D3F48-2585-4319-BDB2-593532BAF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663E9-1108-4491-AC74-B33DC30A2E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641E3-B1DA-4C5E-8C25-C3C31893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9663E9-1108-4491-AC74-B33DC30A2E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641E3-B1DA-4C5E-8C25-C3C3189392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ACC8A-28D7-47BB-890D-22B93236C448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8C065-798D-4AAF-8529-348003854A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yshared.ru/slide/260156/" TargetMode="External"/><Relationship Id="rId13" Type="http://schemas.openxmlformats.org/officeDocument/2006/relationships/hyperlink" Target="http://kak-bog.ru/tehnologiya-razvitiya-kriticheskogo-myshleniya" TargetMode="External"/><Relationship Id="rId3" Type="http://schemas.openxmlformats.org/officeDocument/2006/relationships/hyperlink" Target="http://volna.org/pedagogika/tiekhnologhiia_razvitiia_kritichieskogho_myshlieniia1.html" TargetMode="External"/><Relationship Id="rId7" Type="http://schemas.openxmlformats.org/officeDocument/2006/relationships/hyperlink" Target="http://www.mozliceum.na.by/mr_proekt_critic.php" TargetMode="External"/><Relationship Id="rId12" Type="http://schemas.openxmlformats.org/officeDocument/2006/relationships/hyperlink" Target="http://www.uchmet.ru/library/material/239359/" TargetMode="External"/><Relationship Id="rId2" Type="http://schemas.openxmlformats.org/officeDocument/2006/relationships/hyperlink" Target="http://festival.1september.ru/articles/60041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nfourok.ru/doklad_razvitie_kriticheskogo_myshleniya_na_urokah_matematiki-141156.htm" TargetMode="External"/><Relationship Id="rId11" Type="http://schemas.openxmlformats.org/officeDocument/2006/relationships/hyperlink" Target="http://politex.kz/index.php/kz/o-u-derisi/distemelik-zh-mys/71-novye-tekhnologii-priemy/kriticheskoe-myshlenie/109-metody-kriticheskogo-myshleniya" TargetMode="External"/><Relationship Id="rId5" Type="http://schemas.openxmlformats.org/officeDocument/2006/relationships/hyperlink" Target="http://pedsovet.su/metodika/priemy/6001_kubik_bluma_na_uroke" TargetMode="External"/><Relationship Id="rId10" Type="http://schemas.openxmlformats.org/officeDocument/2006/relationships/hyperlink" Target="http://www.terepec48.ru/fgosOOO/krit_m.pdf" TargetMode="External"/><Relationship Id="rId4" Type="http://schemas.openxmlformats.org/officeDocument/2006/relationships/hyperlink" Target="http://nsportal.ru/shkola/obshchepedagogicheskie-tekhnologii/library/2012/11/21/metody-i-priemy-tekhnologii" TargetMode="External"/><Relationship Id="rId9" Type="http://schemas.openxmlformats.org/officeDocument/2006/relationships/hyperlink" Target="http://900igr.net/kartinki/filosofija/Tekhnologija-kriticheskogo-myshlenija/Tekhnologija-kriticheskogo-myshlenija.html" TargetMode="External"/><Relationship Id="rId14" Type="http://schemas.openxmlformats.org/officeDocument/2006/relationships/hyperlink" Target="http://pccu155.ucoz.ru/publ/priem_kubik/1-1-0-33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didaktor.ru/kubik-bluma-kak-priyom-pedagogicheskoj-texniki/" TargetMode="External"/><Relationship Id="rId13" Type="http://schemas.openxmlformats.org/officeDocument/2006/relationships/hyperlink" Target="http://www.gymnasiumstar.ru/docs/tehno_krit_mishleniya.pdf" TargetMode="External"/><Relationship Id="rId3" Type="http://schemas.openxmlformats.org/officeDocument/2006/relationships/hyperlink" Target="http://www.mozliceum.na.by/mr_proekt_critic.php" TargetMode="External"/><Relationship Id="rId7" Type="http://schemas.openxmlformats.org/officeDocument/2006/relationships/hyperlink" Target="http://assistant.i-teach.ru/file/33e9c391.pdf" TargetMode="External"/><Relationship Id="rId12" Type="http://schemas.openxmlformats.org/officeDocument/2006/relationships/hyperlink" Target="http://aplik.ru/konspekty/luchshie/primenenie-sovremennykh-obrazovatelnykh-tekhnologii-na-urokakh-russkogo-iazyka-i-literatury/" TargetMode="External"/><Relationship Id="rId2" Type="http://schemas.openxmlformats.org/officeDocument/2006/relationships/hyperlink" Target="http://www.edit.muh.ru/content/mag/trudy/08_2010/09.pdf" TargetMode="External"/><Relationship Id="rId16" Type="http://schemas.openxmlformats.org/officeDocument/2006/relationships/hyperlink" Target="https://edugalaxy.intel.ru/assets/elements/4/resources/Data_Analysis_and_Critical_Thinking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dlenka.org/metodicheskie-razrabotki/nachalnaja-shkola/obobschenie-opytom/177788-ispolzovanie-priema-kubik-bluma-dlja-razvitij.html" TargetMode="External"/><Relationship Id="rId11" Type="http://schemas.openxmlformats.org/officeDocument/2006/relationships/hyperlink" Target="http://www.e-reading.club/bookreader.php/110655/Halpern_-_Psihologiya_kriticheskogo_myshleniya.html" TargetMode="External"/><Relationship Id="rId5" Type="http://schemas.openxmlformats.org/officeDocument/2006/relationships/hyperlink" Target="http://multiurok.ru/aigul3008/blog/mietody-i-priiemy-razvitiia-kritichieskogho-myshlieniia-na-urokakh-russkogho-iazyka-i-litieratury.html" TargetMode="External"/><Relationship Id="rId15" Type="http://schemas.openxmlformats.org/officeDocument/2006/relationships/hyperlink" Target="http://natursciences.area7.ru/?m=5476" TargetMode="External"/><Relationship Id="rId10" Type="http://schemas.openxmlformats.org/officeDocument/2006/relationships/hyperlink" Target="http://azps.ru/tests/pozn/kubikrubik.html" TargetMode="External"/><Relationship Id="rId4" Type="http://schemas.openxmlformats.org/officeDocument/2006/relationships/hyperlink" Target="http://www.myshared.ru/slide/download/" TargetMode="External"/><Relationship Id="rId9" Type="http://schemas.openxmlformats.org/officeDocument/2006/relationships/hyperlink" Target="http://murzina69.ucoz.ru/index/aktivnye_formy_obuchenija/0-19" TargetMode="External"/><Relationship Id="rId14" Type="http://schemas.openxmlformats.org/officeDocument/2006/relationships/hyperlink" Target="http://2berega.spb.ru/user/Kulakova67RU/file/4017635/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lit-yaz.ru/informatika/5475/index.html" TargetMode="External"/><Relationship Id="rId13" Type="http://schemas.openxmlformats.org/officeDocument/2006/relationships/hyperlink" Target="http://izhschool89.ucoz.ru/index/kak_nauchit_rebenka_uchitsja_ili_o_tekhnologii_razvitija_kriticheskogo_myshlenija_v_nachalnoj_shkole/0-89" TargetMode="External"/><Relationship Id="rId3" Type="http://schemas.openxmlformats.org/officeDocument/2006/relationships/hyperlink" Target="http://www.pedsovet.pro/index.php?option=com_content&amp;view=article&amp;id=7196:-kubik-bluma&amp;catid=54:literature&amp;Itemid=68" TargetMode="External"/><Relationship Id="rId7" Type="http://schemas.openxmlformats.org/officeDocument/2006/relationships/hyperlink" Target="http://refdb.ru/look/2979817-p4.html" TargetMode="External"/><Relationship Id="rId12" Type="http://schemas.openxmlformats.org/officeDocument/2006/relationships/hyperlink" Target="http://rudocs.exdat.com/docs/index-207087.html" TargetMode="External"/><Relationship Id="rId2" Type="http://schemas.openxmlformats.org/officeDocument/2006/relationships/hyperlink" Target="http://natursciences.area7.ru/?m=5476" TargetMode="External"/><Relationship Id="rId16" Type="http://schemas.openxmlformats.org/officeDocument/2006/relationships/hyperlink" Target="https://www.alterozoom.com/categories/2109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ndia.ru/text/77/274/461.php" TargetMode="External"/><Relationship Id="rId11" Type="http://schemas.openxmlformats.org/officeDocument/2006/relationships/hyperlink" Target="http://mentoralla.jimdo.com/%D0%BC%D0%B5%D1%82%D0%BE%D0%B4%D0%B8%D1%87%D0%BA%D0%B0/" TargetMode="External"/><Relationship Id="rId5" Type="http://schemas.openxmlformats.org/officeDocument/2006/relationships/hyperlink" Target="http://videouroki.net/filecom.php?fileid=98726777" TargetMode="External"/><Relationship Id="rId15" Type="http://schemas.openxmlformats.org/officeDocument/2006/relationships/hyperlink" Target="http://te.zavantag.com/docs/1429/index-10172.html" TargetMode="External"/><Relationship Id="rId10" Type="http://schemas.openxmlformats.org/officeDocument/2006/relationships/hyperlink" Target="http://e-libra.ru/read/226630-psixologiya-kriticheskogo-myshleniya.html" TargetMode="External"/><Relationship Id="rId4" Type="http://schemas.openxmlformats.org/officeDocument/2006/relationships/hyperlink" Target="http://www.sosh15-satpaev.ru/news/2014-05-05/obuchenie-kriticheskomu-myshleniyu-provela-bigalieva-g-sh-uchite" TargetMode="External"/><Relationship Id="rId9" Type="http://schemas.openxmlformats.org/officeDocument/2006/relationships/hyperlink" Target="http://russmetod.blogspot.ru/2015/09/blog-post_17.html" TargetMode="External"/><Relationship Id="rId14" Type="http://schemas.openxmlformats.org/officeDocument/2006/relationships/hyperlink" Target="http://www.docme.ru/doc/981282/sposoby-formirovaniya-kriticheskogo-myshleniya-student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didaktor.ru/goto/http:/ru.wikipedia.org/wiki/%D0%91%D0%BB%D1%8E%D0%BC_%D0%91.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8800" b="1" i="1" dirty="0" smtClean="0">
                <a:solidFill>
                  <a:srgbClr val="7030A0"/>
                </a:solidFill>
                <a:latin typeface="Comic Sans MS" pitchFamily="66" charset="0"/>
              </a:rPr>
              <a:t>ТАКСОНОМИЯ</a:t>
            </a:r>
            <a:endParaRPr lang="ru-RU" sz="8800" b="1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1000100" y="1600201"/>
            <a:ext cx="7572428" cy="24003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8800" b="1" i="1" dirty="0" smtClean="0">
                <a:solidFill>
                  <a:srgbClr val="7030A0"/>
                </a:solidFill>
                <a:latin typeface="Comic Sans MS" pitchFamily="66" charset="0"/>
              </a:rPr>
              <a:t>КУБИК БЛУМА</a:t>
            </a:r>
            <a:endParaRPr lang="ru-RU" sz="8800" b="1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14490" y="4857760"/>
            <a:ext cx="6972352" cy="171451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Выполнила учитель технологии МАОУ «СОШ № 33 с углубленным изучением отдельных предметов г. Петропавловска-Камчатского»</a:t>
            </a:r>
          </a:p>
          <a:p>
            <a:pPr algn="ctr">
              <a:buNone/>
            </a:pPr>
            <a:r>
              <a:rPr lang="ru-RU" sz="3200" b="1" dirty="0" smtClean="0"/>
              <a:t>Белова О.М.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Прием критического мышления "Кубик </a:t>
            </a:r>
            <a:r>
              <a:rPr lang="ru-RU" b="1" dirty="0" err="1"/>
              <a:t>Блума</a:t>
            </a:r>
            <a:r>
              <a:rPr lang="ru-RU" b="1" dirty="0"/>
              <a:t>" универсален. Его может использовать не только любой учитель-предметник, но и преподаватели ВУЗов, психологи, социологи.</a:t>
            </a:r>
          </a:p>
          <a:p>
            <a:r>
              <a:rPr lang="ru-RU" b="1" dirty="0"/>
              <a:t>Возможны два варианта:</a:t>
            </a:r>
          </a:p>
          <a:p>
            <a:pPr lvl="0"/>
            <a:r>
              <a:rPr lang="ru-RU" b="1" dirty="0"/>
              <a:t>Вопросы формулирует сам учитель. Это более легкий способ, используемый на начальной стадии — когда необходимо показать учащимся примеры, способы работы с кубиком.</a:t>
            </a:r>
          </a:p>
          <a:p>
            <a:pPr lvl="0"/>
            <a:r>
              <a:rPr lang="ru-RU" b="1" dirty="0"/>
              <a:t>Вопросы формулируют сами учащиеся. Это вариант требует определенной подготовки от детей, так как придумать вопросы репродуктивного характера легко, а вот вопросы-задания требуют определенного навыка.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b="1" dirty="0"/>
              <a:t>В старших классах кубик </a:t>
            </a:r>
            <a:r>
              <a:rPr lang="ru-RU" b="1" dirty="0" err="1"/>
              <a:t>Блума</a:t>
            </a:r>
            <a:r>
              <a:rPr lang="ru-RU" b="1" dirty="0"/>
              <a:t> можно представить в виде таблицы. Учащимся предлагают заполнить таблицу вопросами соответствующего типа. Затем на занятии они обмениваются составленными таблицами и анализируют ответы одноклассников.</a:t>
            </a:r>
          </a:p>
          <a:p>
            <a:r>
              <a:rPr lang="ru-RU" b="1" dirty="0" smtClean="0"/>
              <a:t>Вопросы </a:t>
            </a:r>
            <a:r>
              <a:rPr lang="ru-RU" b="1" dirty="0"/>
              <a:t>на гранях кубика можно варьировать по своему желанию. Важно только, чтобы они затрагивали все стороны заданной темы.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500858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Вопросы на знания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Кто, что, назови, где, когда, перечисли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Вопросы на понимание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Опиши, расскажи своими словами, подчеркни, объясни,  обсуди, сравни.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Вопросы на применение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Примени, используй, продемонстрируй, объясни, выбери, интерпретируй.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4.   </a:t>
            </a:r>
            <a:r>
              <a:rPr lang="ru-RU" sz="28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Вопросы на анализ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Почему, проанализируйте, разложите, сделайте диаграмму, упростите, проведите опрос, сравните.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5.  </a:t>
            </a:r>
            <a:r>
              <a:rPr lang="ru-RU" sz="28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Вопросы на синтез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Составьте, постройте, придумайте, пересмотрите, формулируйте, сделайте, спланируйте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b="1" i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Вопросы на оценку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Оцените, сравните, что самое хорошее, кто прав, почему это самое важное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6238" y="0"/>
            <a:ext cx="7497762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Варианты использования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  При формулировке темы урока</a:t>
            </a:r>
            <a:r>
              <a:rPr lang="ru-RU" b="1" dirty="0"/>
              <a:t>. То есть тема должна обозначить круг вопросов, на которые придется отвечать.</a:t>
            </a:r>
          </a:p>
          <a:p>
            <a:pPr>
              <a:buNone/>
            </a:pPr>
            <a:r>
              <a:rPr lang="ru-RU" b="1" dirty="0" smtClean="0"/>
              <a:t>       Выпавшая </a:t>
            </a:r>
            <a:r>
              <a:rPr lang="ru-RU" b="1" dirty="0"/>
              <a:t>грань укажет: какого типа вопрос следует задать. Удобнее ориентироваться по слову на грани кубика — с него и должен начинаться вопрос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Варианты использования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 Во время рефлексии. Подбираются вопросы, которые помогут запомнить основные положения данной темы.</a:t>
            </a:r>
          </a:p>
          <a:p>
            <a:pPr>
              <a:buNone/>
            </a:pPr>
            <a:r>
              <a:rPr lang="ru-RU" b="1" dirty="0" smtClean="0"/>
              <a:t>       Вопросы  составляют ученики по образцу и инструкциям.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Какие могут быть вопросы на гранях: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</a:t>
            </a:r>
            <a:r>
              <a:rPr lang="ru-RU" sz="4000" b="1" dirty="0" smtClean="0"/>
              <a:t>простые вопросы </a:t>
            </a:r>
          </a:p>
          <a:p>
            <a:r>
              <a:rPr lang="ru-RU" sz="4000" b="1" dirty="0" smtClean="0"/>
              <a:t>- уточняющие вопросы </a:t>
            </a:r>
          </a:p>
          <a:p>
            <a:r>
              <a:rPr lang="ru-RU" sz="4000" b="1" dirty="0" smtClean="0"/>
              <a:t>- вопросы – интерпретации </a:t>
            </a:r>
          </a:p>
          <a:p>
            <a:r>
              <a:rPr lang="ru-RU" sz="4000" b="1" dirty="0" smtClean="0"/>
              <a:t>- оценивающие вопросы </a:t>
            </a:r>
          </a:p>
          <a:p>
            <a:r>
              <a:rPr lang="ru-RU" sz="4000" b="1" dirty="0" smtClean="0"/>
              <a:t>- творческие вопросы </a:t>
            </a:r>
          </a:p>
          <a:p>
            <a:r>
              <a:rPr lang="ru-RU" sz="4000" b="1" dirty="0" smtClean="0"/>
              <a:t>- практические вопросы. 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вопросы на гранях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50072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300" b="1" dirty="0">
                <a:solidFill>
                  <a:srgbClr val="C00000"/>
                </a:solidFill>
              </a:rPr>
              <a:t>Опиши. </a:t>
            </a:r>
            <a:r>
              <a:rPr lang="ru-RU" sz="3300" b="1" dirty="0"/>
              <a:t>Форму, размер, цвет, назови по имени, и т.д.</a:t>
            </a:r>
          </a:p>
          <a:p>
            <a:pPr lvl="0"/>
            <a:r>
              <a:rPr lang="ru-RU" sz="3300" b="1" dirty="0">
                <a:solidFill>
                  <a:srgbClr val="C00000"/>
                </a:solidFill>
              </a:rPr>
              <a:t>Сравни. </a:t>
            </a:r>
            <a:r>
              <a:rPr lang="ru-RU" sz="3300" b="1" dirty="0"/>
              <a:t>То есть, сравни заданный предмет или явление с подобными, укажи сходства и различия.</a:t>
            </a:r>
          </a:p>
          <a:p>
            <a:pPr lvl="0"/>
            <a:r>
              <a:rPr lang="ru-RU" sz="3300" b="1" dirty="0">
                <a:solidFill>
                  <a:srgbClr val="C00000"/>
                </a:solidFill>
              </a:rPr>
              <a:t>Назови ассоциацию. </a:t>
            </a:r>
            <a:r>
              <a:rPr lang="ru-RU" sz="3300" b="1" dirty="0"/>
              <a:t>С чем ассоциируется у тебя данный предмет, явление?</a:t>
            </a:r>
          </a:p>
          <a:p>
            <a:pPr lvl="0"/>
            <a:r>
              <a:rPr lang="ru-RU" sz="3300" b="1" dirty="0">
                <a:solidFill>
                  <a:srgbClr val="C00000"/>
                </a:solidFill>
              </a:rPr>
              <a:t>Сделай анализ. </a:t>
            </a:r>
            <a:r>
              <a:rPr lang="ru-RU" sz="3300" b="1" dirty="0"/>
              <a:t>То есть, расскажи, из чего это состоит, как сделано и пр.</a:t>
            </a:r>
          </a:p>
          <a:p>
            <a:pPr lvl="0"/>
            <a:r>
              <a:rPr lang="ru-RU" sz="3300" b="1" dirty="0">
                <a:solidFill>
                  <a:srgbClr val="C00000"/>
                </a:solidFill>
              </a:rPr>
              <a:t>Примени. </a:t>
            </a:r>
            <a:r>
              <a:rPr lang="ru-RU" sz="3300" b="1" dirty="0"/>
              <a:t>Приведи примеры использования или покажи применение.</a:t>
            </a:r>
          </a:p>
          <a:p>
            <a:pPr lvl="0"/>
            <a:r>
              <a:rPr lang="ru-RU" sz="3300" b="1" dirty="0">
                <a:solidFill>
                  <a:srgbClr val="C00000"/>
                </a:solidFill>
              </a:rPr>
              <a:t>Оцени. </a:t>
            </a:r>
            <a:r>
              <a:rPr lang="ru-RU" sz="3300" b="1" dirty="0"/>
              <a:t>То есть, укажи все "плюсы" и "минусы".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496"/>
            <a:ext cx="7772400" cy="371477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sz="31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  </a:t>
            </a: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раздел «Основы производства»</a:t>
            </a:r>
            <a:r>
              <a:rPr lang="ru-RU" sz="31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1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    Тема:  </a:t>
            </a:r>
            <a:r>
              <a:rPr lang="ru-RU" sz="31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Современные   средства труда</a:t>
            </a:r>
            <a:r>
              <a:rPr lang="ru-RU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</a:br>
            <a:endParaRPr lang="ru-RU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285729"/>
            <a:ext cx="7772400" cy="25717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  <a:latin typeface="Comic Sans MS" pitchFamily="66" charset="0"/>
              </a:rPr>
              <a:t>В 5 классе при формулировке темы урока</a:t>
            </a:r>
            <a:endParaRPr lang="ru-RU" sz="40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Назови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Орудия производства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  (инструменты , машины, оборудование)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Почему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Почему к  средствам труда относятся техника и технологии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  (для овладения силами природы и процессами применения в производстве)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      Цели </a:t>
            </a:r>
            <a:r>
              <a:rPr lang="ru-RU" b="1" i="1" dirty="0"/>
              <a:t>современного образования, обозначенные в ФГОС, </a:t>
            </a:r>
            <a:r>
              <a:rPr lang="ru-RU" b="1" i="1" dirty="0" smtClean="0"/>
              <a:t>обращены  </a:t>
            </a:r>
            <a:r>
              <a:rPr lang="ru-RU" b="1" i="1" dirty="0"/>
              <a:t>на принцип "учить не науке, а учить учиться". </a:t>
            </a:r>
            <a:endParaRPr lang="ru-RU" b="1" i="1" dirty="0" smtClean="0"/>
          </a:p>
          <a:p>
            <a:pPr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     А </a:t>
            </a:r>
            <a:r>
              <a:rPr lang="ru-RU" b="1" i="1" dirty="0"/>
              <a:t>как развивать в ребенке навыки критического мышления? Какие приемы и технологии использовать</a:t>
            </a:r>
            <a:r>
              <a:rPr lang="ru-RU" b="1" i="1" dirty="0" smtClean="0"/>
              <a:t>?</a:t>
            </a:r>
          </a:p>
          <a:p>
            <a:pPr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     Предлагается один </a:t>
            </a:r>
            <a:r>
              <a:rPr lang="ru-RU" b="1" i="1" dirty="0"/>
              <a:t>из популярных приемов технологии критического мышления, разработанных американским ученым и психологом </a:t>
            </a:r>
            <a:r>
              <a:rPr lang="ru-RU" b="1" i="1" dirty="0" err="1"/>
              <a:t>Бенджамином</a:t>
            </a:r>
            <a:r>
              <a:rPr lang="ru-RU" b="1" i="1" dirty="0"/>
              <a:t> </a:t>
            </a:r>
            <a:r>
              <a:rPr lang="ru-RU" b="1" i="1" dirty="0" err="1"/>
              <a:t>Блумом</a:t>
            </a:r>
            <a:r>
              <a:rPr lang="ru-RU" b="1" i="1" dirty="0"/>
              <a:t>. Прием называется "Кубик </a:t>
            </a:r>
            <a:r>
              <a:rPr lang="ru-RU" b="1" i="1" dirty="0" err="1"/>
              <a:t>Блума</a:t>
            </a:r>
            <a:r>
              <a:rPr lang="ru-RU" b="1" i="1" dirty="0"/>
              <a:t>".</a:t>
            </a: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Объясни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Объясни что такое средство труда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(то, чем человек воздействует на предметы труда с целью производства материальных и духовных благ)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Предложи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Разделить на группы средства труда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 (естественные </a:t>
            </a:r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dirty="0" smtClean="0"/>
              <a:t>земля, водопады, реки, которые используются для хозяйственных целей</a:t>
            </a:r>
          </a:p>
          <a:p>
            <a:pPr>
              <a:buNone/>
            </a:pPr>
            <a:r>
              <a:rPr lang="ru-RU" b="1" dirty="0" smtClean="0"/>
              <a:t>   (технические</a:t>
            </a:r>
          </a:p>
          <a:p>
            <a:pPr>
              <a:buNone/>
            </a:pPr>
            <a:r>
              <a:rPr lang="ru-RU" dirty="0" smtClean="0"/>
              <a:t>    созданные человеком искусственно)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Придумай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b="1" dirty="0" smtClean="0"/>
              <a:t>Придумай  и назови еще орудия производства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  (производственные здания, железные, шоссейные и другие дороги, </a:t>
            </a:r>
            <a:r>
              <a:rPr lang="ru-RU" b="1" dirty="0" err="1" smtClean="0"/>
              <a:t>нефте</a:t>
            </a:r>
            <a:r>
              <a:rPr lang="ru-RU" b="1" dirty="0" smtClean="0"/>
              <a:t>- и газопроводы, линии электропередач, сырье)</a:t>
            </a:r>
          </a:p>
          <a:p>
            <a:pPr>
              <a:buNone/>
            </a:pPr>
            <a:r>
              <a:rPr lang="ru-RU" sz="26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       </a:t>
            </a:r>
            <a:endParaRPr lang="ru-RU" sz="26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Поделись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Поделись , что является совокупностью средств труда и предметов труда.  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  (</a:t>
            </a:r>
            <a:r>
              <a:rPr lang="ru-RU" dirty="0" smtClean="0"/>
              <a:t>Совокупность средств труда и предметов труда образует </a:t>
            </a:r>
            <a:r>
              <a:rPr lang="ru-RU" b="1" dirty="0" smtClean="0"/>
              <a:t>средства производства</a:t>
            </a:r>
            <a:r>
              <a:rPr lang="ru-RU" dirty="0" smtClean="0"/>
              <a:t>. Средства производства и труд человека неразрывно связаны)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496"/>
            <a:ext cx="7772400" cy="371477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sz="31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  </a:t>
            </a: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раздел 5.«Технология обработки       пищевых продуктов»</a:t>
            </a:r>
            <a:r>
              <a:rPr lang="ru-RU" sz="31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1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    Тема:  ТЕХНОЛОГИЯ ПРИГОТОВЛЕНИЯ БЛЮД ИЗ ОВОЩЕЙ И ФРУКТОВ</a:t>
            </a:r>
            <a:r>
              <a:rPr lang="ru-RU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</a:br>
            <a:endParaRPr lang="ru-RU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285729"/>
            <a:ext cx="7772400" cy="278608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  <a:latin typeface="Comic Sans MS" pitchFamily="66" charset="0"/>
              </a:rPr>
              <a:t>В 5 классе </a:t>
            </a: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  <a:latin typeface="Comic Sans MS" pitchFamily="66" charset="0"/>
              </a:rPr>
              <a:t>во время рефлексии. Подбираются вопросы, которые помогут запомнить основные положения данной темы</a:t>
            </a:r>
            <a:endParaRPr lang="ru-RU" sz="40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Назови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Назови основные компоненты в составе овощей и фруктов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(Состоят  на 95 % из жидкости, </a:t>
            </a:r>
            <a:r>
              <a:rPr lang="ru-RU" b="1" dirty="0" smtClean="0"/>
              <a:t>полезных солей </a:t>
            </a:r>
            <a:r>
              <a:rPr lang="ru-RU" b="1" dirty="0" smtClean="0"/>
              <a:t>и </a:t>
            </a:r>
            <a:r>
              <a:rPr lang="ru-RU" b="1" dirty="0" smtClean="0"/>
              <a:t>витаминов)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Почему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Почему нельзя хранить овощи и фрукты  в металлической посуде (медной, железной)?</a:t>
            </a:r>
          </a:p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(металлы разрушают витамин С)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Объясни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Объясни  почему  увядают, становятся мягкими, темными овощи и фрукты при  неправильном и длительном хранении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( влага испаряется и овощи, и фрукты теряют внешний вид и пищевую ценность)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Предложи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Предложи  способы для длительного хранения овощей и фруктов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(консервация, заморозка, хранение  в темном прохладном месте)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Придумай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b="1" dirty="0" smtClean="0"/>
              <a:t>Выбери или придумай способ оформления салата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(способы нарезки овощей, </a:t>
            </a:r>
            <a:r>
              <a:rPr lang="ru-RU" b="1" dirty="0" err="1" smtClean="0"/>
              <a:t>карвинг</a:t>
            </a:r>
            <a:r>
              <a:rPr lang="ru-RU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lvl="0">
              <a:buNone/>
            </a:pPr>
            <a:r>
              <a:rPr lang="ru-RU" sz="6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6000" b="1" dirty="0" err="1" smtClean="0">
                <a:solidFill>
                  <a:srgbClr val="7030A0"/>
                </a:solidFill>
                <a:latin typeface="Comic Sans MS" pitchFamily="66" charset="0"/>
                <a:cs typeface="Arial" pitchFamily="34" charset="0"/>
              </a:rPr>
              <a:t>Таксоно́мия</a:t>
            </a:r>
            <a:r>
              <a:rPr lang="ru-RU" sz="60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 — учение о принципах и практике классификации и систематизации</a:t>
            </a:r>
            <a:r>
              <a:rPr lang="ru-RU" sz="6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Поделись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Поделись как можно заправить разные салаты из овощей или фруктов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( уксус, Растительное масло, смесь уксуса и растительного масла, сметана, йогурт, соль, перец, соевый соус и т.д.)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азвертка_куба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572272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Выбрать раздел программы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Выбрать тему урока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Выбрать вариант </a:t>
            </a:r>
            <a:r>
              <a:rPr lang="ru-RU" dirty="0" err="1" smtClean="0"/>
              <a:t>изпользования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    -при формулировке темы урока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- во время рефлексии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Изучить и использовать инструкцию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Определить сторону кубика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Составить 3 вопроса по выбранной теме и стороне кубика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60648"/>
            <a:ext cx="8034096" cy="64087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Критическое мышление </a:t>
            </a:r>
            <a:r>
              <a:rPr lang="ru-RU" sz="4200" b="1" i="1" dirty="0" smtClean="0">
                <a:latin typeface="Times New Roman" pitchFamily="18" charset="0"/>
                <a:cs typeface="Times New Roman" pitchFamily="18" charset="0"/>
              </a:rPr>
              <a:t>(как технология) — это интеллектуально организованный процесс, направленный на активную деятельность по осмыслению, применению, анализу, обобщению или оценке информации, полученной или создаваемой путем наблюдения, опыта, рефлексии, рассуждений или коммуникации как руководство к действию или формированию убеждения».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499475" cy="99853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</a:rPr>
              <a:t>Сравнение признаков критического и обыденного мышления</a:t>
            </a:r>
          </a:p>
        </p:txBody>
      </p:sp>
      <p:graphicFrame>
        <p:nvGraphicFramePr>
          <p:cNvPr id="64705" name="Group 193"/>
          <p:cNvGraphicFramePr>
            <a:graphicFrameLocks noGrp="1"/>
          </p:cNvGraphicFramePr>
          <p:nvPr/>
        </p:nvGraphicFramePr>
        <p:xfrm>
          <a:off x="755650" y="1484313"/>
          <a:ext cx="7632700" cy="4752973"/>
        </p:xfrm>
        <a:graphic>
          <a:graphicData uri="http://schemas.openxmlformats.org/drawingml/2006/table">
            <a:tbl>
              <a:tblPr/>
              <a:tblGrid>
                <a:gridCol w="3781815"/>
                <a:gridCol w="3850885"/>
              </a:tblGrid>
              <a:tr h="516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Критическое мышление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Обыденное мышление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Оценивающее суждение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Гадательное предположение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Взвешенное суждение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Предпочтение 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Классификация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Группирование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5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Допущение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Верование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Логическое формулирование выводов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Формулирование выводов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5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Понимание принципов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Объединение понятий по ассоциации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Построение гипотезы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Предположение (без достаточных оснований)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5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Предложение мнений с аргументами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Предложение мнений без аргументов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Формулирование суждений на основе критериев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Формулирование суждений без опоры на критерии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Ресурсы: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rmAutofit/>
          </a:bodyPr>
          <a:lstStyle/>
          <a:p>
            <a:r>
              <a:rPr lang="en-US" sz="1800" dirty="0" smtClean="0">
                <a:hlinkClick r:id="rId2"/>
              </a:rPr>
              <a:t>http://festival.1september.ru/articles/600417/</a:t>
            </a:r>
            <a:endParaRPr lang="ru-RU" sz="1800" dirty="0" smtClean="0"/>
          </a:p>
          <a:p>
            <a:r>
              <a:rPr lang="en-US" sz="1800" dirty="0" smtClean="0">
                <a:hlinkClick r:id="rId3"/>
              </a:rPr>
              <a:t>http://volna.org/pedagogika/tiekhnologhiia_razvitiia_kritichieskogho_myshlieniia1.html</a:t>
            </a:r>
            <a:endParaRPr lang="ru-RU" sz="1800" dirty="0" smtClean="0"/>
          </a:p>
          <a:p>
            <a:r>
              <a:rPr lang="en-US" sz="1800" dirty="0" smtClean="0">
                <a:hlinkClick r:id="rId4"/>
              </a:rPr>
              <a:t>http://nsportal.ru/shkola/obshchepedagogicheskie-tekhnologii/library/2012/11/21/metody-i-priemy-tekhnologii</a:t>
            </a:r>
            <a:endParaRPr lang="ru-RU" sz="1800" dirty="0" smtClean="0"/>
          </a:p>
          <a:p>
            <a:r>
              <a:rPr lang="en-US" sz="1800" dirty="0" smtClean="0">
                <a:hlinkClick r:id="rId5"/>
              </a:rPr>
              <a:t>http://pedsovet.su/metodika/priemy/6001_kubik_bluma_na_uroke</a:t>
            </a:r>
            <a:endParaRPr lang="ru-RU" sz="1800" dirty="0" smtClean="0"/>
          </a:p>
          <a:p>
            <a:r>
              <a:rPr lang="en-US" sz="1800" dirty="0" smtClean="0">
                <a:hlinkClick r:id="rId6"/>
              </a:rPr>
              <a:t>http://infourok.ru/doklad_razvitie_kriticheskogo_myshleniya_na_urokah_matematiki-141156.htm</a:t>
            </a:r>
            <a:endParaRPr lang="ru-RU" sz="1800" dirty="0" smtClean="0"/>
          </a:p>
          <a:p>
            <a:r>
              <a:rPr lang="en-US" sz="1800" dirty="0" smtClean="0">
                <a:hlinkClick r:id="rId7"/>
              </a:rPr>
              <a:t>http://www.mozliceum.na.by/mr_proekt_critic.php</a:t>
            </a:r>
            <a:endParaRPr lang="ru-RU" sz="1800" dirty="0" smtClean="0"/>
          </a:p>
          <a:p>
            <a:r>
              <a:rPr lang="en-US" sz="1800" dirty="0" smtClean="0">
                <a:hlinkClick r:id="rId8"/>
              </a:rPr>
              <a:t>http://www.myshared.ru/slide/260156/</a:t>
            </a:r>
            <a:endParaRPr lang="ru-RU" sz="1800" dirty="0" smtClean="0"/>
          </a:p>
          <a:p>
            <a:r>
              <a:rPr lang="en-US" sz="1800" dirty="0" smtClean="0">
                <a:hlinkClick r:id="rId9"/>
              </a:rPr>
              <a:t>http://900igr.net/kartinki/filosofija/Tekhnologija-kriticheskogo-myshlenija/Tekhnologija-kriticheskogo-myshlenija.html</a:t>
            </a:r>
            <a:endParaRPr lang="ru-RU" sz="1800" dirty="0" smtClean="0"/>
          </a:p>
          <a:p>
            <a:r>
              <a:rPr lang="en-US" sz="1800" dirty="0" smtClean="0">
                <a:hlinkClick r:id="rId10"/>
              </a:rPr>
              <a:t>http://www.terepec48.ru/fgosOOO/krit_m.pdf</a:t>
            </a:r>
            <a:endParaRPr lang="ru-RU" sz="1800" dirty="0" smtClean="0"/>
          </a:p>
          <a:p>
            <a:r>
              <a:rPr lang="en-US" sz="1800" dirty="0" smtClean="0">
                <a:hlinkClick r:id="rId11"/>
              </a:rPr>
              <a:t>http://politex.kz/index.php/kz/o-u-derisi/distemelik-zh-mys/71-novye-tekhnologii-priemy/kriticheskoe-myshlenie/109-metody-kriticheskogo-myshleniya</a:t>
            </a:r>
            <a:endParaRPr lang="ru-RU" sz="1800" dirty="0" smtClean="0"/>
          </a:p>
          <a:p>
            <a:r>
              <a:rPr lang="en-US" sz="1800" dirty="0" smtClean="0">
                <a:hlinkClick r:id="rId12"/>
              </a:rPr>
              <a:t>http://www.uchmet.ru/library/material/239359/</a:t>
            </a:r>
            <a:endParaRPr lang="ru-RU" sz="1800" dirty="0" smtClean="0"/>
          </a:p>
          <a:p>
            <a:r>
              <a:rPr lang="en-US" sz="1800" dirty="0" smtClean="0">
                <a:hlinkClick r:id="rId13"/>
              </a:rPr>
              <a:t>http://kak-bog.ru/tehnologiya-razvitiya-kriticheskogo-myshleniya</a:t>
            </a:r>
            <a:endParaRPr lang="ru-RU" sz="1800" dirty="0" smtClean="0"/>
          </a:p>
          <a:p>
            <a:r>
              <a:rPr lang="en-US" sz="1800" dirty="0" smtClean="0">
                <a:hlinkClick r:id="rId14"/>
              </a:rPr>
              <a:t>http://pccu155.ucoz.ru/publ/priem_kubik/1-1-0-33</a:t>
            </a:r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>
                <a:hlinkClick r:id="rId2"/>
              </a:rPr>
              <a:t>http://www.edit.muh.ru/content/mag/trudy/08_2010/09.pdf</a:t>
            </a:r>
            <a:endParaRPr lang="ru-RU" sz="1800" dirty="0" smtClean="0"/>
          </a:p>
          <a:p>
            <a:r>
              <a:rPr lang="en-US" sz="1800" dirty="0" smtClean="0">
                <a:hlinkClick r:id="rId3"/>
              </a:rPr>
              <a:t>http://www.mozliceum.na.by/mr_proekt_critic.php</a:t>
            </a:r>
            <a:endParaRPr lang="ru-RU" sz="1800" dirty="0" smtClean="0"/>
          </a:p>
          <a:p>
            <a:r>
              <a:rPr lang="en-US" sz="1800" dirty="0" smtClean="0">
                <a:hlinkClick r:id="rId4"/>
              </a:rPr>
              <a:t>http://www.myshared.ru/slide/download/</a:t>
            </a:r>
            <a:endParaRPr lang="ru-RU" sz="1800" dirty="0" smtClean="0"/>
          </a:p>
          <a:p>
            <a:r>
              <a:rPr lang="en-US" sz="1800" dirty="0" smtClean="0">
                <a:hlinkClick r:id="rId5"/>
              </a:rPr>
              <a:t>http://multiurok.ru/aigul3008/blog/mietody-i-priiemy-razvitiia-kritichieskogho-myshlieniia-na-urokakh-russkogho-iazyka-i-litieratury.html</a:t>
            </a:r>
            <a:endParaRPr lang="ru-RU" sz="1800" dirty="0" smtClean="0"/>
          </a:p>
          <a:p>
            <a:r>
              <a:rPr lang="en-US" sz="1800" dirty="0" smtClean="0">
                <a:hlinkClick r:id="rId6"/>
              </a:rPr>
              <a:t>http://www.prodlenka.org/metodicheskie-razrabotki/nachalnaja-shkola/obobschenie-opytom/177788-ispolzovanie-priema-kubik-bluma-dlja-razvitij.html</a:t>
            </a:r>
            <a:endParaRPr lang="ru-RU" sz="1800" dirty="0" smtClean="0"/>
          </a:p>
          <a:p>
            <a:r>
              <a:rPr lang="en-US" sz="1800" dirty="0" smtClean="0">
                <a:hlinkClick r:id="rId7"/>
              </a:rPr>
              <a:t>http://assistant.i-teach.ru/file/33e9c391.pdf</a:t>
            </a:r>
            <a:endParaRPr lang="ru-RU" sz="1800" dirty="0" smtClean="0"/>
          </a:p>
          <a:p>
            <a:r>
              <a:rPr lang="en-US" sz="1800" dirty="0" smtClean="0">
                <a:hlinkClick r:id="rId8"/>
              </a:rPr>
              <a:t>http://didaktor.ru/kubik-bluma-kak-priyom-pedagogicheskoj-texniki/</a:t>
            </a:r>
            <a:endParaRPr lang="ru-RU" sz="1800" dirty="0" smtClean="0"/>
          </a:p>
          <a:p>
            <a:r>
              <a:rPr lang="en-US" sz="1800" dirty="0" smtClean="0">
                <a:hlinkClick r:id="rId9"/>
              </a:rPr>
              <a:t>http://murzina69.ucoz.ru/index/aktivnye_formy_obuchenija/0-19</a:t>
            </a:r>
            <a:endParaRPr lang="ru-RU" sz="1800" dirty="0" smtClean="0"/>
          </a:p>
          <a:p>
            <a:r>
              <a:rPr lang="en-US" sz="1800" dirty="0" smtClean="0">
                <a:hlinkClick r:id="rId10"/>
              </a:rPr>
              <a:t>http://azps.ru/tests/pozn/kubikrubik.html</a:t>
            </a:r>
            <a:endParaRPr lang="ru-RU" sz="1800" dirty="0" smtClean="0"/>
          </a:p>
          <a:p>
            <a:r>
              <a:rPr lang="en-US" sz="1800" dirty="0" smtClean="0">
                <a:hlinkClick r:id="rId11"/>
              </a:rPr>
              <a:t>http://www.e-reading.club/bookreader.php/110655/Halpern_-_Psihologiya_kriticheskogo_myshleniya.html</a:t>
            </a:r>
            <a:endParaRPr lang="ru-RU" sz="1800" dirty="0" smtClean="0"/>
          </a:p>
          <a:p>
            <a:r>
              <a:rPr lang="en-US" sz="1800" dirty="0" smtClean="0">
                <a:hlinkClick r:id="rId12"/>
              </a:rPr>
              <a:t>http://aplik.ru/konspekty/luchshie/primenenie-sovremennykh-obrazovatelnykh-tekhnologii-na-urokakh-russkogo-iazyka-i-literatury/</a:t>
            </a:r>
            <a:endParaRPr lang="ru-RU" sz="1800" dirty="0" smtClean="0"/>
          </a:p>
          <a:p>
            <a:r>
              <a:rPr lang="en-US" sz="1800" dirty="0" smtClean="0">
                <a:hlinkClick r:id="rId13"/>
              </a:rPr>
              <a:t>http://www.gymnasiumstar.ru/docs/tehno_krit_mishleniya.pdf</a:t>
            </a:r>
            <a:endParaRPr lang="ru-RU" sz="1800" dirty="0" smtClean="0"/>
          </a:p>
          <a:p>
            <a:r>
              <a:rPr lang="en-US" sz="1800" dirty="0" smtClean="0">
                <a:hlinkClick r:id="rId10"/>
              </a:rPr>
              <a:t>http://azps.ru/tests/pozn/kubikrubik.html</a:t>
            </a:r>
            <a:endParaRPr lang="ru-RU" sz="1800" dirty="0" smtClean="0"/>
          </a:p>
          <a:p>
            <a:r>
              <a:rPr lang="en-US" sz="1800" dirty="0" smtClean="0">
                <a:hlinkClick r:id="rId14"/>
              </a:rPr>
              <a:t>http://2berega.spb.ru/user/Kulakova67RU/file/4017635/</a:t>
            </a:r>
            <a:endParaRPr lang="ru-RU" sz="1800" dirty="0" smtClean="0"/>
          </a:p>
          <a:p>
            <a:r>
              <a:rPr lang="en-US" sz="1800" dirty="0" smtClean="0">
                <a:hlinkClick r:id="rId15"/>
              </a:rPr>
              <a:t>http://natursciences.area7.ru/?m=5476</a:t>
            </a:r>
            <a:endParaRPr lang="ru-RU" sz="1800" dirty="0" smtClean="0"/>
          </a:p>
          <a:p>
            <a:r>
              <a:rPr lang="en-US" sz="1800" dirty="0" smtClean="0">
                <a:hlinkClick r:id="rId16"/>
              </a:rPr>
              <a:t>https://edugalaxy.intel.ru/assets/elements/4/resources/Data_Analysis_and_Critical_Thinking.pdf</a:t>
            </a:r>
            <a:endParaRPr lang="ru-RU" sz="180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Ресурсы: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hlinkClick r:id="rId2"/>
              </a:rPr>
              <a:t>http://natursciences.area7.ru/?m=5476</a:t>
            </a:r>
            <a:endParaRPr lang="ru-RU" sz="1800" dirty="0" smtClean="0"/>
          </a:p>
          <a:p>
            <a:r>
              <a:rPr lang="en-US" sz="1800" dirty="0" smtClean="0">
                <a:hlinkClick r:id="rId3"/>
              </a:rPr>
              <a:t>http://www.pedsovet.pro/index.php?option=com_content&amp;view=article&amp;id=7196:-kubik-bluma&amp;catid=54:literature&amp;Itemid=68</a:t>
            </a:r>
            <a:endParaRPr lang="ru-RU" sz="1800" dirty="0" smtClean="0"/>
          </a:p>
          <a:p>
            <a:r>
              <a:rPr lang="en-US" sz="1800" dirty="0" smtClean="0">
                <a:hlinkClick r:id="rId4"/>
              </a:rPr>
              <a:t>http://www.sosh15-satpaev.ru/news/2014-05-05/obuchenie-kriticheskomu-myshleniyu-provela-bigalieva-g-sh-uchite</a:t>
            </a:r>
            <a:endParaRPr lang="ru-RU" sz="1800" dirty="0" smtClean="0"/>
          </a:p>
          <a:p>
            <a:r>
              <a:rPr lang="en-US" sz="1800" dirty="0" smtClean="0">
                <a:hlinkClick r:id="rId5"/>
              </a:rPr>
              <a:t>http://videouroki.net/filecom.php?fileid=98726777</a:t>
            </a:r>
            <a:endParaRPr lang="ru-RU" sz="1800" dirty="0" smtClean="0"/>
          </a:p>
          <a:p>
            <a:r>
              <a:rPr lang="en-US" sz="1800" dirty="0" smtClean="0">
                <a:hlinkClick r:id="rId6"/>
              </a:rPr>
              <a:t>http://pandia.ru/text/77/274/461.php</a:t>
            </a:r>
            <a:endParaRPr lang="ru-RU" sz="1800" dirty="0" smtClean="0"/>
          </a:p>
          <a:p>
            <a:r>
              <a:rPr lang="en-US" sz="1800" dirty="0" smtClean="0">
                <a:hlinkClick r:id="rId7"/>
              </a:rPr>
              <a:t>http://refdb.ru/look/2979817-p4.html</a:t>
            </a:r>
            <a:endParaRPr lang="ru-RU" sz="1800" dirty="0" smtClean="0"/>
          </a:p>
          <a:p>
            <a:r>
              <a:rPr lang="en-US" sz="1800" dirty="0" smtClean="0">
                <a:hlinkClick r:id="rId8"/>
              </a:rPr>
              <a:t>http://lit-yaz.ru/informatika/5475/index.html</a:t>
            </a:r>
            <a:endParaRPr lang="ru-RU" sz="1800" dirty="0" smtClean="0"/>
          </a:p>
          <a:p>
            <a:r>
              <a:rPr lang="en-US" sz="1800" dirty="0" smtClean="0">
                <a:hlinkClick r:id="rId9"/>
              </a:rPr>
              <a:t>http://russmetod.blogspot.ru/2015/09/blog-post_17.html</a:t>
            </a:r>
            <a:endParaRPr lang="ru-RU" sz="1800" dirty="0" smtClean="0"/>
          </a:p>
          <a:p>
            <a:r>
              <a:rPr lang="en-US" sz="1800" dirty="0" smtClean="0">
                <a:hlinkClick r:id="rId10"/>
              </a:rPr>
              <a:t>http://e-libra.ru/read/226630-psixologiya-kriticheskogo-myshleniya.html</a:t>
            </a:r>
            <a:endParaRPr lang="ru-RU" sz="1800" dirty="0" smtClean="0"/>
          </a:p>
          <a:p>
            <a:r>
              <a:rPr lang="en-US" sz="1800" dirty="0" smtClean="0">
                <a:hlinkClick r:id="rId11"/>
              </a:rPr>
              <a:t>http://mentoralla.jimdo.com/%D0%BC%D0%B5%D1%82%D0%BE%D0%B4%D0%B8%D1%87%D0%BA%D0%B0/</a:t>
            </a:r>
            <a:endParaRPr lang="ru-RU" sz="1800" dirty="0" smtClean="0"/>
          </a:p>
          <a:p>
            <a:r>
              <a:rPr lang="en-US" sz="1800" dirty="0" smtClean="0">
                <a:hlinkClick r:id="rId12"/>
              </a:rPr>
              <a:t>http://rudocs.exdat.com/docs/index-207087.html</a:t>
            </a:r>
            <a:endParaRPr lang="ru-RU" sz="1800" dirty="0" smtClean="0"/>
          </a:p>
          <a:p>
            <a:r>
              <a:rPr lang="en-US" sz="1800" dirty="0" smtClean="0">
                <a:hlinkClick r:id="rId13"/>
              </a:rPr>
              <a:t>http://izhschool89.ucoz.ru/index/kak_nauchit_rebenka_uchitsja_ili_o_tekhnologii_razvitija_kriticheskogo_myshlenija_v_nachalnoj_shkole/0-89</a:t>
            </a:r>
            <a:endParaRPr lang="ru-RU" sz="1800" dirty="0" smtClean="0"/>
          </a:p>
          <a:p>
            <a:r>
              <a:rPr lang="en-US" sz="1800" dirty="0" smtClean="0">
                <a:hlinkClick r:id="rId14"/>
              </a:rPr>
              <a:t>http://www.docme.ru/doc/981282/sposoby-formirovaniya-kriticheskogo-myshleniya-studenta</a:t>
            </a:r>
            <a:endParaRPr lang="ru-RU" sz="1800" dirty="0" smtClean="0"/>
          </a:p>
          <a:p>
            <a:r>
              <a:rPr lang="en-US" sz="1800" dirty="0" smtClean="0">
                <a:hlinkClick r:id="rId15"/>
              </a:rPr>
              <a:t>http://te.zavantag.com/docs/1429/index-10172.html</a:t>
            </a:r>
            <a:endParaRPr lang="ru-RU" sz="1800" dirty="0" smtClean="0"/>
          </a:p>
          <a:p>
            <a:r>
              <a:rPr lang="en-US" sz="1800" dirty="0" smtClean="0">
                <a:hlinkClick r:id="rId16"/>
              </a:rPr>
              <a:t>https://www.alterozoom.com/categories/2109.html</a:t>
            </a: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0"/>
            <a:ext cx="6643734" cy="6572272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О замечательном американском педагоге и психологе   </a:t>
            </a:r>
          </a:p>
          <a:p>
            <a:pPr>
              <a:buNone/>
            </a:pPr>
            <a:r>
              <a:rPr lang="ru-RU" sz="3500" b="1" i="1" u="sng" dirty="0" smtClean="0">
                <a:solidFill>
                  <a:srgbClr val="7030A0"/>
                </a:solidFill>
                <a:hlinkClick r:id="rId2"/>
              </a:rPr>
              <a:t>            </a:t>
            </a:r>
            <a:r>
              <a:rPr lang="ru-RU" sz="3500" b="1" i="1" u="sng" dirty="0" err="1" smtClean="0">
                <a:solidFill>
                  <a:srgbClr val="7030A0"/>
                </a:solidFill>
                <a:hlinkClick r:id="rId2"/>
              </a:rPr>
              <a:t>Бенджамине</a:t>
            </a:r>
            <a:r>
              <a:rPr lang="ru-RU" sz="3500" b="1" i="1" u="sng" dirty="0" smtClean="0">
                <a:solidFill>
                  <a:srgbClr val="7030A0"/>
                </a:solidFill>
                <a:hlinkClick r:id="rId2"/>
              </a:rPr>
              <a:t> </a:t>
            </a:r>
            <a:r>
              <a:rPr lang="ru-RU" sz="3900" b="1" i="1" u="sng" dirty="0" err="1" smtClean="0">
                <a:solidFill>
                  <a:srgbClr val="7030A0"/>
                </a:solidFill>
                <a:hlinkClick r:id="rId2"/>
              </a:rPr>
              <a:t>Блуме</a:t>
            </a:r>
            <a:r>
              <a:rPr lang="ru-RU" sz="4200" b="1" i="1" u="sng" dirty="0" smtClean="0">
                <a:solidFill>
                  <a:srgbClr val="7030A0"/>
                </a:solidFill>
                <a:hlinkClick r:id="rId2"/>
              </a:rPr>
              <a:t> </a:t>
            </a:r>
            <a:endParaRPr lang="ru-RU" sz="4200" b="1" i="1" u="sng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200" b="1" i="1" dirty="0" smtClean="0">
                <a:solidFill>
                  <a:srgbClr val="7030A0"/>
                </a:solidFill>
              </a:rPr>
              <a:t>   </a:t>
            </a:r>
            <a:r>
              <a:rPr lang="ru-RU" b="1" dirty="0" smtClean="0"/>
              <a:t>обычно говорят, как об авторе известной «Таксономии учебных целей». Эта замечательная система для алгоритмизации работы педагога была изложена в его книгах  «</a:t>
            </a:r>
            <a:r>
              <a:rPr lang="ru-RU" b="1" i="1" dirty="0" smtClean="0"/>
              <a:t>Стабильность и Изменение человеческих характеристик»  </a:t>
            </a:r>
            <a:r>
              <a:rPr lang="ru-RU" b="1" dirty="0" smtClean="0"/>
              <a:t>и «</a:t>
            </a:r>
            <a:r>
              <a:rPr lang="ru-RU" b="1" i="1" dirty="0" smtClean="0"/>
              <a:t>Классификация образовательных целей</a:t>
            </a:r>
            <a:r>
              <a:rPr lang="ru-RU" i="1" dirty="0" smtClean="0"/>
              <a:t>» </a:t>
            </a:r>
            <a:r>
              <a:rPr lang="ru-RU" b="1" dirty="0" smtClean="0">
                <a:latin typeface="Arial" charset="0"/>
              </a:rPr>
              <a:t>(1956 г.)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1026" name="Picture 2" descr="C:\Users\Public\Videos\Sample Videos\Bloom_Benjam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286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i="1" dirty="0" err="1" smtClean="0">
                <a:solidFill>
                  <a:srgbClr val="7030A0"/>
                </a:solidFill>
              </a:rPr>
              <a:t>Бенджамин</a:t>
            </a:r>
            <a:r>
              <a:rPr lang="ru-RU" sz="6000" b="1" i="1" dirty="0" smtClean="0">
                <a:solidFill>
                  <a:srgbClr val="7030A0"/>
                </a:solidFill>
              </a:rPr>
              <a:t> </a:t>
            </a:r>
            <a:r>
              <a:rPr lang="ru-RU" sz="6000" b="1" i="1" dirty="0" err="1" smtClean="0">
                <a:solidFill>
                  <a:srgbClr val="7030A0"/>
                </a:solidFill>
              </a:rPr>
              <a:t>Блум</a:t>
            </a:r>
            <a:r>
              <a:rPr lang="ru-RU" sz="6000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/>
            </a:r>
            <a:br>
              <a:rPr lang="ru-RU" b="1" i="1" dirty="0" smtClean="0">
                <a:solidFill>
                  <a:srgbClr val="7030A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известен </a:t>
            </a:r>
            <a:r>
              <a:rPr lang="ru-RU" b="1" i="1" dirty="0"/>
              <a:t>как автор уникальной системы алгоритмов педагогической деятельности. Предложенная им теория, или "таксономия", разделяет образовательные цели на три блока: </a:t>
            </a:r>
            <a:endParaRPr lang="ru-RU" b="1" i="1" dirty="0" smtClean="0"/>
          </a:p>
          <a:p>
            <a:r>
              <a:rPr lang="ru-RU" b="1" i="1" dirty="0" smtClean="0"/>
              <a:t>Когнитивную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«Знаю»</a:t>
            </a:r>
          </a:p>
          <a:p>
            <a:r>
              <a:rPr lang="ru-RU" b="1" i="1" dirty="0" smtClean="0"/>
              <a:t>психомоторную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«Творю»</a:t>
            </a:r>
          </a:p>
          <a:p>
            <a:r>
              <a:rPr lang="ru-RU" b="1" i="1" dirty="0" smtClean="0"/>
              <a:t>аффективную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«Умею»</a:t>
            </a:r>
          </a:p>
          <a:p>
            <a:pPr>
              <a:buNone/>
            </a:pPr>
            <a:r>
              <a:rPr lang="ru-RU" b="1" i="1" dirty="0" smtClean="0"/>
              <a:t>        </a:t>
            </a:r>
            <a:r>
              <a:rPr lang="ru-RU" b="1" i="1" dirty="0"/>
              <a:t>То есть, ребенку предлагают не готовое знание, а проблему. А он, используя свой опыт и познания, должен найти пути разрешения этой проблемы.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" y="381000"/>
            <a:ext cx="5029200" cy="6248400"/>
            <a:chOff x="6840" y="1980"/>
            <a:chExt cx="3780" cy="297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6840" y="1980"/>
              <a:ext cx="3780" cy="2913"/>
              <a:chOff x="6840" y="1980"/>
              <a:chExt cx="3780" cy="2913"/>
            </a:xfrm>
          </p:grpSpPr>
          <p:sp>
            <p:nvSpPr>
              <p:cNvPr id="22564" name="AutoShape 6"/>
              <p:cNvSpPr>
                <a:spLocks noChangeArrowheads="1"/>
              </p:cNvSpPr>
              <p:nvPr/>
            </p:nvSpPr>
            <p:spPr bwMode="auto">
              <a:xfrm>
                <a:off x="6840" y="1980"/>
                <a:ext cx="3780" cy="291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ru-RU"/>
              </a:p>
            </p:txBody>
          </p:sp>
          <p:sp>
            <p:nvSpPr>
              <p:cNvPr id="22565" name="Line 7"/>
              <p:cNvSpPr>
                <a:spLocks noChangeShapeType="1"/>
              </p:cNvSpPr>
              <p:nvPr/>
            </p:nvSpPr>
            <p:spPr bwMode="auto">
              <a:xfrm>
                <a:off x="8327" y="2600"/>
                <a:ext cx="80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6" name="Line 8"/>
              <p:cNvSpPr>
                <a:spLocks noChangeShapeType="1"/>
              </p:cNvSpPr>
              <p:nvPr/>
            </p:nvSpPr>
            <p:spPr bwMode="auto">
              <a:xfrm>
                <a:off x="8052" y="3034"/>
                <a:ext cx="136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7" name="Line 9"/>
              <p:cNvSpPr>
                <a:spLocks noChangeShapeType="1"/>
              </p:cNvSpPr>
              <p:nvPr/>
            </p:nvSpPr>
            <p:spPr bwMode="auto">
              <a:xfrm>
                <a:off x="7744" y="3514"/>
                <a:ext cx="19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8" name="Line 10"/>
              <p:cNvSpPr>
                <a:spLocks noChangeShapeType="1"/>
              </p:cNvSpPr>
              <p:nvPr/>
            </p:nvSpPr>
            <p:spPr bwMode="auto">
              <a:xfrm>
                <a:off x="7119" y="4459"/>
                <a:ext cx="322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69" name="Line 11"/>
              <p:cNvSpPr>
                <a:spLocks noChangeShapeType="1"/>
              </p:cNvSpPr>
              <p:nvPr/>
            </p:nvSpPr>
            <p:spPr bwMode="auto">
              <a:xfrm>
                <a:off x="7403" y="4025"/>
                <a:ext cx="26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7380" y="2340"/>
              <a:ext cx="2700" cy="2612"/>
              <a:chOff x="7380" y="2376"/>
              <a:chExt cx="2700" cy="2612"/>
            </a:xfrm>
          </p:grpSpPr>
          <p:sp>
            <p:nvSpPr>
              <p:cNvPr id="22557" name="Text Box 13"/>
              <p:cNvSpPr txBox="1">
                <a:spLocks noChangeArrowheads="1"/>
              </p:cNvSpPr>
              <p:nvPr/>
            </p:nvSpPr>
            <p:spPr bwMode="auto">
              <a:xfrm>
                <a:off x="8100" y="2376"/>
                <a:ext cx="126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u-RU" sz="1600" b="1" dirty="0">
                    <a:solidFill>
                      <a:srgbClr val="7030A0"/>
                    </a:solidFill>
                  </a:rPr>
                  <a:t>Оценка</a:t>
                </a:r>
                <a:endParaRPr lang="en-US" sz="1600" b="1" dirty="0">
                  <a:solidFill>
                    <a:srgbClr val="7030A0"/>
                  </a:solidFill>
                </a:endParaRPr>
              </a:p>
            </p:txBody>
          </p: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7380" y="2788"/>
                <a:ext cx="2700" cy="2200"/>
                <a:chOff x="7380" y="2788"/>
                <a:chExt cx="2700" cy="2200"/>
              </a:xfrm>
            </p:grpSpPr>
            <p:sp>
              <p:nvSpPr>
                <p:cNvPr id="2255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7920" y="2788"/>
                  <a:ext cx="1620" cy="3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b="1" dirty="0">
                      <a:solidFill>
                        <a:srgbClr val="7030A0"/>
                      </a:solidFill>
                    </a:rPr>
                    <a:t>Синтез</a:t>
                  </a:r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256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740" y="3264"/>
                  <a:ext cx="1980" cy="3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b="1" dirty="0">
                      <a:solidFill>
                        <a:srgbClr val="7030A0"/>
                      </a:solidFill>
                    </a:rPr>
                    <a:t>Анализ</a:t>
                  </a:r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256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7560" y="3776"/>
                  <a:ext cx="2340" cy="3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b="1" dirty="0">
                      <a:solidFill>
                        <a:srgbClr val="7030A0"/>
                      </a:solidFill>
                    </a:rPr>
                    <a:t>Использование</a:t>
                  </a:r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256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7380" y="4204"/>
                  <a:ext cx="2700" cy="3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b="1" dirty="0">
                      <a:solidFill>
                        <a:srgbClr val="7030A0"/>
                      </a:solidFill>
                    </a:rPr>
                    <a:t>Понимание</a:t>
                  </a:r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256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7380" y="4628"/>
                  <a:ext cx="2700" cy="3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b="1" dirty="0">
                      <a:solidFill>
                        <a:srgbClr val="7030A0"/>
                      </a:solidFill>
                    </a:rPr>
                    <a:t>Знание</a:t>
                  </a:r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p:grpSp>
        </p:grpSp>
      </p:grpSp>
      <p:graphicFrame>
        <p:nvGraphicFramePr>
          <p:cNvPr id="590920" name="Group 72"/>
          <p:cNvGraphicFramePr>
            <a:graphicFrameLocks noGrp="1"/>
          </p:cNvGraphicFramePr>
          <p:nvPr>
            <p:ph type="tbl" idx="1"/>
          </p:nvPr>
        </p:nvGraphicFramePr>
        <p:xfrm>
          <a:off x="5334000" y="609600"/>
          <a:ext cx="3579813" cy="6162675"/>
        </p:xfrm>
        <a:graphic>
          <a:graphicData uri="http://schemas.openxmlformats.org/drawingml/2006/table">
            <a:tbl>
              <a:tblPr/>
              <a:tblGrid>
                <a:gridCol w="3579813"/>
              </a:tblGrid>
              <a:tr h="914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представить аргументы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защитить точку зрения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доказать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спрогнозировать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создать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придумать дизайн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разработать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составить план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проанализировать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проверить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провести эксперимент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организовать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сравнить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выявить различия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2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применить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проиллюстрировать, решить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описать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объяснить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определить признаки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сформулировать по-другому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составить список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выделить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рассказать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показать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назвать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47" name="AutoShape 66"/>
          <p:cNvSpPr>
            <a:spLocks noChangeArrowheads="1"/>
          </p:cNvSpPr>
          <p:nvPr/>
        </p:nvSpPr>
        <p:spPr bwMode="auto">
          <a:xfrm>
            <a:off x="3657600" y="1066800"/>
            <a:ext cx="1295400" cy="152400"/>
          </a:xfrm>
          <a:prstGeom prst="rightArrow">
            <a:avLst>
              <a:gd name="adj1" fmla="val 50000"/>
              <a:gd name="adj2" fmla="val 212500"/>
            </a:avLst>
          </a:prstGeom>
          <a:solidFill>
            <a:srgbClr val="E6A50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sp>
        <p:nvSpPr>
          <p:cNvPr id="22548" name="AutoShape 67"/>
          <p:cNvSpPr>
            <a:spLocks noChangeArrowheads="1"/>
          </p:cNvSpPr>
          <p:nvPr/>
        </p:nvSpPr>
        <p:spPr bwMode="auto">
          <a:xfrm>
            <a:off x="3810000" y="1905000"/>
            <a:ext cx="1219200" cy="152400"/>
          </a:xfrm>
          <a:prstGeom prst="rightArrow">
            <a:avLst>
              <a:gd name="adj1" fmla="val 50000"/>
              <a:gd name="adj2" fmla="val 200000"/>
            </a:avLst>
          </a:prstGeom>
          <a:solidFill>
            <a:srgbClr val="E6A50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sp>
        <p:nvSpPr>
          <p:cNvPr id="22549" name="AutoShape 68"/>
          <p:cNvSpPr>
            <a:spLocks noChangeArrowheads="1"/>
          </p:cNvSpPr>
          <p:nvPr/>
        </p:nvSpPr>
        <p:spPr bwMode="auto">
          <a:xfrm>
            <a:off x="3962400" y="2895600"/>
            <a:ext cx="1143000" cy="152400"/>
          </a:xfrm>
          <a:prstGeom prst="rightArrow">
            <a:avLst>
              <a:gd name="adj1" fmla="val 50000"/>
              <a:gd name="adj2" fmla="val 187500"/>
            </a:avLst>
          </a:prstGeom>
          <a:solidFill>
            <a:srgbClr val="E6A50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sp>
        <p:nvSpPr>
          <p:cNvPr id="22550" name="AutoShape 69"/>
          <p:cNvSpPr>
            <a:spLocks noChangeArrowheads="1"/>
          </p:cNvSpPr>
          <p:nvPr/>
        </p:nvSpPr>
        <p:spPr bwMode="auto">
          <a:xfrm>
            <a:off x="4267200" y="3810000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E6A50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sp>
        <p:nvSpPr>
          <p:cNvPr id="22551" name="AutoShape 70"/>
          <p:cNvSpPr>
            <a:spLocks noChangeArrowheads="1"/>
          </p:cNvSpPr>
          <p:nvPr/>
        </p:nvSpPr>
        <p:spPr bwMode="auto">
          <a:xfrm>
            <a:off x="4724400" y="50292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E6A50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sp>
        <p:nvSpPr>
          <p:cNvPr id="22552" name="AutoShape 71"/>
          <p:cNvSpPr>
            <a:spLocks noChangeArrowheads="1"/>
          </p:cNvSpPr>
          <p:nvPr/>
        </p:nvSpPr>
        <p:spPr bwMode="auto">
          <a:xfrm>
            <a:off x="5067300" y="6096000"/>
            <a:ext cx="228600" cy="1524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E6A50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sp>
        <p:nvSpPr>
          <p:cNvPr id="22553" name="Text Box 73"/>
          <p:cNvSpPr txBox="1">
            <a:spLocks noChangeArrowheads="1"/>
          </p:cNvSpPr>
          <p:nvPr/>
        </p:nvSpPr>
        <p:spPr bwMode="auto">
          <a:xfrm>
            <a:off x="5334000" y="0"/>
            <a:ext cx="35814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ru-RU"/>
          </a:p>
        </p:txBody>
      </p:sp>
      <p:sp>
        <p:nvSpPr>
          <p:cNvPr id="22554" name="Text Box 74"/>
          <p:cNvSpPr txBox="1">
            <a:spLocks noChangeArrowheads="1"/>
          </p:cNvSpPr>
          <p:nvPr/>
        </p:nvSpPr>
        <p:spPr bwMode="auto">
          <a:xfrm>
            <a:off x="5257800" y="136525"/>
            <a:ext cx="36576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b="1" dirty="0">
                <a:solidFill>
                  <a:srgbClr val="002060"/>
                </a:solidFill>
              </a:rPr>
              <a:t>Примеры заданий</a:t>
            </a:r>
          </a:p>
        </p:txBody>
      </p:sp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2428860" cy="115409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Уровни развития познавательных способностей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-76200"/>
            <a:ext cx="7761288" cy="11430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  <a:latin typeface="Comic Sans MS" pitchFamily="66" charset="0"/>
              </a:rPr>
              <a:t>Таксономия </a:t>
            </a:r>
            <a:r>
              <a:rPr lang="ru-RU" sz="4000" b="1" dirty="0" err="1" smtClean="0">
                <a:solidFill>
                  <a:srgbClr val="7030A0"/>
                </a:solidFill>
                <a:latin typeface="Comic Sans MS" pitchFamily="66" charset="0"/>
              </a:rPr>
              <a:t>Блума</a:t>
            </a:r>
            <a:endParaRPr lang="en-US" sz="4000" b="1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762000"/>
            <a:ext cx="8534400" cy="102392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b="1" dirty="0" smtClean="0"/>
              <a:t>Предполагает, что в «основании пирамиды» находятся знания, на вершине - деятельности</a:t>
            </a:r>
            <a:endParaRPr lang="en-US" b="1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429000" y="2357430"/>
            <a:ext cx="3733800" cy="4424370"/>
            <a:chOff x="6840" y="1980"/>
            <a:chExt cx="3780" cy="2913"/>
          </a:xfrm>
        </p:grpSpPr>
        <p:sp>
          <p:nvSpPr>
            <p:cNvPr id="8207" name="AutoShape 6"/>
            <p:cNvSpPr>
              <a:spLocks noChangeArrowheads="1"/>
            </p:cNvSpPr>
            <p:nvPr/>
          </p:nvSpPr>
          <p:spPr bwMode="auto">
            <a:xfrm>
              <a:off x="6840" y="1980"/>
              <a:ext cx="3780" cy="2913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ru-RU"/>
            </a:p>
          </p:txBody>
        </p:sp>
        <p:sp>
          <p:nvSpPr>
            <p:cNvPr id="8208" name="Line 7"/>
            <p:cNvSpPr>
              <a:spLocks noChangeShapeType="1"/>
            </p:cNvSpPr>
            <p:nvPr/>
          </p:nvSpPr>
          <p:spPr bwMode="auto">
            <a:xfrm>
              <a:off x="8327" y="2600"/>
              <a:ext cx="8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Line 8"/>
            <p:cNvSpPr>
              <a:spLocks noChangeShapeType="1"/>
            </p:cNvSpPr>
            <p:nvPr/>
          </p:nvSpPr>
          <p:spPr bwMode="auto">
            <a:xfrm>
              <a:off x="8052" y="3034"/>
              <a:ext cx="13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0" name="Line 9"/>
            <p:cNvSpPr>
              <a:spLocks noChangeShapeType="1"/>
            </p:cNvSpPr>
            <p:nvPr/>
          </p:nvSpPr>
          <p:spPr bwMode="auto">
            <a:xfrm>
              <a:off x="7744" y="3514"/>
              <a:ext cx="19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1" name="Line 10"/>
            <p:cNvSpPr>
              <a:spLocks noChangeShapeType="1"/>
            </p:cNvSpPr>
            <p:nvPr/>
          </p:nvSpPr>
          <p:spPr bwMode="auto">
            <a:xfrm>
              <a:off x="7119" y="4459"/>
              <a:ext cx="32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2" name="Line 11"/>
            <p:cNvSpPr>
              <a:spLocks noChangeShapeType="1"/>
            </p:cNvSpPr>
            <p:nvPr/>
          </p:nvSpPr>
          <p:spPr bwMode="auto">
            <a:xfrm>
              <a:off x="7403" y="4025"/>
              <a:ext cx="26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1405" name="Text Box 13"/>
          <p:cNvSpPr txBox="1">
            <a:spLocks noChangeArrowheads="1"/>
          </p:cNvSpPr>
          <p:nvPr/>
        </p:nvSpPr>
        <p:spPr bwMode="auto">
          <a:xfrm>
            <a:off x="4470400" y="3605213"/>
            <a:ext cx="17272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dirty="0">
                <a:solidFill>
                  <a:srgbClr val="7030A0"/>
                </a:solidFill>
              </a:rPr>
              <a:t>Оценка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571407" name="Text Box 15"/>
          <p:cNvSpPr txBox="1">
            <a:spLocks noChangeArrowheads="1"/>
          </p:cNvSpPr>
          <p:nvPr/>
        </p:nvSpPr>
        <p:spPr bwMode="auto">
          <a:xfrm>
            <a:off x="4224338" y="4062413"/>
            <a:ext cx="221932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dirty="0">
                <a:solidFill>
                  <a:srgbClr val="7030A0"/>
                </a:solidFill>
              </a:rPr>
              <a:t>Синтез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571408" name="Text Box 16"/>
          <p:cNvSpPr txBox="1">
            <a:spLocks noChangeArrowheads="1"/>
          </p:cNvSpPr>
          <p:nvPr/>
        </p:nvSpPr>
        <p:spPr bwMode="auto">
          <a:xfrm>
            <a:off x="3978275" y="4595813"/>
            <a:ext cx="271145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dirty="0">
                <a:solidFill>
                  <a:srgbClr val="7030A0"/>
                </a:solidFill>
              </a:rPr>
              <a:t>Анализ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571409" name="Text Box 17"/>
          <p:cNvSpPr txBox="1">
            <a:spLocks noChangeArrowheads="1"/>
          </p:cNvSpPr>
          <p:nvPr/>
        </p:nvSpPr>
        <p:spPr bwMode="auto">
          <a:xfrm>
            <a:off x="3730625" y="5205413"/>
            <a:ext cx="320675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dirty="0">
                <a:solidFill>
                  <a:srgbClr val="7030A0"/>
                </a:solidFill>
              </a:rPr>
              <a:t>Использование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571410" name="Text Box 18"/>
          <p:cNvSpPr txBox="1">
            <a:spLocks noChangeArrowheads="1"/>
          </p:cNvSpPr>
          <p:nvPr/>
        </p:nvSpPr>
        <p:spPr bwMode="auto">
          <a:xfrm>
            <a:off x="3484563" y="5815013"/>
            <a:ext cx="369887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dirty="0">
                <a:solidFill>
                  <a:srgbClr val="7030A0"/>
                </a:solidFill>
              </a:rPr>
              <a:t>Понимание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571411" name="Text Box 19"/>
          <p:cNvSpPr txBox="1">
            <a:spLocks noChangeArrowheads="1"/>
          </p:cNvSpPr>
          <p:nvPr/>
        </p:nvSpPr>
        <p:spPr bwMode="auto">
          <a:xfrm>
            <a:off x="3484563" y="6348413"/>
            <a:ext cx="369887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800" b="1" dirty="0">
                <a:solidFill>
                  <a:srgbClr val="7030A0"/>
                </a:solidFill>
              </a:rPr>
              <a:t>Знание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571413" name="Line 21"/>
          <p:cNvSpPr>
            <a:spLocks noChangeShapeType="1"/>
          </p:cNvSpPr>
          <p:nvPr/>
        </p:nvSpPr>
        <p:spPr bwMode="auto">
          <a:xfrm>
            <a:off x="2143108" y="5072074"/>
            <a:ext cx="64770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752600" y="3579812"/>
            <a:ext cx="7239000" cy="954087"/>
            <a:chOff x="1104" y="2255"/>
            <a:chExt cx="4560" cy="601"/>
          </a:xfrm>
        </p:grpSpPr>
        <p:sp>
          <p:nvSpPr>
            <p:cNvPr id="8205" name="Text Box 22"/>
            <p:cNvSpPr txBox="1">
              <a:spLocks noChangeArrowheads="1"/>
            </p:cNvSpPr>
            <p:nvPr/>
          </p:nvSpPr>
          <p:spPr bwMode="auto">
            <a:xfrm>
              <a:off x="3792" y="2255"/>
              <a:ext cx="1872" cy="6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ru-RU" sz="2800" b="1" i="1" dirty="0">
                  <a:solidFill>
                    <a:srgbClr val="7030A0"/>
                  </a:solidFill>
                </a:rPr>
                <a:t>Мышление высокого уровня</a:t>
              </a:r>
            </a:p>
          </p:txBody>
        </p:sp>
        <p:sp>
          <p:nvSpPr>
            <p:cNvPr id="8206" name="Text Box 23"/>
            <p:cNvSpPr txBox="1">
              <a:spLocks noChangeArrowheads="1"/>
            </p:cNvSpPr>
            <p:nvPr/>
          </p:nvSpPr>
          <p:spPr bwMode="auto">
            <a:xfrm>
              <a:off x="1104" y="2255"/>
              <a:ext cx="1872" cy="6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ru-RU" sz="2800" b="1" i="1" dirty="0">
                  <a:solidFill>
                    <a:srgbClr val="7030A0"/>
                  </a:solidFill>
                </a:rPr>
                <a:t>Мышление высокого уровня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71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71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71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1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1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1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1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71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1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71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71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1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1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71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71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71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7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57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405" grpId="0"/>
      <p:bldP spid="571407" grpId="0"/>
      <p:bldP spid="571408" grpId="0"/>
      <p:bldP spid="571409" grpId="0"/>
      <p:bldP spid="571410" grpId="0"/>
      <p:bldP spid="571411" grpId="0"/>
      <p:bldP spid="5714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61288" cy="1143000"/>
          </a:xfrm>
        </p:spPr>
        <p:txBody>
          <a:bodyPr>
            <a:normAutofit fontScale="90000"/>
          </a:bodyPr>
          <a:lstStyle/>
          <a:p>
            <a:r>
              <a:rPr lang="ru-RU" sz="4000" smtClean="0"/>
              <a:t>Пирамида</a:t>
            </a:r>
            <a:r>
              <a:rPr lang="en-US" sz="4000" smtClean="0"/>
              <a:t> – </a:t>
            </a:r>
            <a:br>
              <a:rPr lang="en-US" sz="4000" smtClean="0"/>
            </a:br>
            <a:r>
              <a:rPr lang="en-US" sz="4000" smtClean="0"/>
              <a:t>3 </a:t>
            </a:r>
            <a:r>
              <a:rPr lang="ru-RU" sz="4000" smtClean="0"/>
              <a:t>нижних уровня</a:t>
            </a:r>
            <a:endParaRPr lang="en-US" sz="4000" smtClean="0"/>
          </a:p>
        </p:txBody>
      </p:sp>
      <p:graphicFrame>
        <p:nvGraphicFramePr>
          <p:cNvPr id="572487" name="Group 71"/>
          <p:cNvGraphicFramePr>
            <a:graphicFrameLocks noGrp="1"/>
          </p:cNvGraphicFramePr>
          <p:nvPr>
            <p:ph type="tbl" idx="1"/>
          </p:nvPr>
        </p:nvGraphicFramePr>
        <p:xfrm>
          <a:off x="323850" y="1295400"/>
          <a:ext cx="8534400" cy="5187950"/>
        </p:xfrm>
        <a:graphic>
          <a:graphicData uri="http://schemas.openxmlformats.org/drawingml/2006/table">
            <a:tbl>
              <a:tblPr/>
              <a:tblGrid>
                <a:gridCol w="2647950"/>
                <a:gridCol w="5886450"/>
              </a:tblGrid>
              <a:tr h="566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Уровень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Учебные навыки и примеры заданий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219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Знание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Повторение или распознавание информации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составить список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выделить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рассказать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показать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назвать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5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Понимание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Схватывание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понимание)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смысла информационных материалов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описать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объяснить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определить признаки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сформулировать по-другому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6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Использование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Применение в сходной ситуации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применить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проиллюстрировать, решить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61288" cy="1143000"/>
          </a:xfrm>
        </p:spPr>
        <p:txBody>
          <a:bodyPr>
            <a:normAutofit fontScale="90000"/>
          </a:bodyPr>
          <a:lstStyle/>
          <a:p>
            <a:r>
              <a:rPr lang="ru-RU" sz="4000" smtClean="0"/>
              <a:t>Пирамида</a:t>
            </a:r>
            <a:r>
              <a:rPr lang="en-US" sz="4000" smtClean="0"/>
              <a:t> – </a:t>
            </a:r>
            <a:br>
              <a:rPr lang="en-US" sz="4000" smtClean="0"/>
            </a:br>
            <a:r>
              <a:rPr lang="en-US" sz="4000" smtClean="0"/>
              <a:t>3 </a:t>
            </a:r>
            <a:r>
              <a:rPr lang="ru-RU" sz="4000" smtClean="0"/>
              <a:t>верхних уровня</a:t>
            </a:r>
            <a:endParaRPr lang="en-US" sz="4000" smtClean="0"/>
          </a:p>
        </p:txBody>
      </p:sp>
      <p:graphicFrame>
        <p:nvGraphicFramePr>
          <p:cNvPr id="574520" name="Group 56"/>
          <p:cNvGraphicFramePr>
            <a:graphicFrameLocks noGrp="1"/>
          </p:cNvGraphicFramePr>
          <p:nvPr>
            <p:ph type="tbl" idx="1"/>
          </p:nvPr>
        </p:nvGraphicFramePr>
        <p:xfrm>
          <a:off x="323850" y="1295400"/>
          <a:ext cx="8534400" cy="5175301"/>
        </p:xfrm>
        <a:graphic>
          <a:graphicData uri="http://schemas.openxmlformats.org/drawingml/2006/table">
            <a:tbl>
              <a:tblPr/>
              <a:tblGrid>
                <a:gridCol w="2286000"/>
                <a:gridCol w="6248400"/>
              </a:tblGrid>
              <a:tr h="566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Уровень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Учебные навыки и примеры заданий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536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Анализ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Определение элементов и структуры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проанализировать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проверить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провести эксперимент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организовать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сравнить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выявить различия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1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Синтез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Соединение элементов по-новому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создать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придумать дизайн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разработать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составить план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0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Оценка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Сравнительная оценка значимости на основе критериев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представить аргументы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защитить точку зрения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доказать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спрогнозировать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1427</Words>
  <Application>Microsoft Office PowerPoint</Application>
  <PresentationFormat>Экран (4:3)</PresentationFormat>
  <Paragraphs>245</Paragraphs>
  <Slides>37</Slides>
  <Notes>2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ТАКСОНОМИЯ</vt:lpstr>
      <vt:lpstr>Слайд 2</vt:lpstr>
      <vt:lpstr>Слайд 3</vt:lpstr>
      <vt:lpstr>Слайд 4</vt:lpstr>
      <vt:lpstr>Бенджамин Блум  </vt:lpstr>
      <vt:lpstr>Уровни развития познавательных способностей</vt:lpstr>
      <vt:lpstr>Таксономия Блума</vt:lpstr>
      <vt:lpstr>Пирамида –  3 нижних уровня</vt:lpstr>
      <vt:lpstr>Пирамида –  3 верхних уровня</vt:lpstr>
      <vt:lpstr>Слайд 10</vt:lpstr>
      <vt:lpstr>Слайд 11</vt:lpstr>
      <vt:lpstr> </vt:lpstr>
      <vt:lpstr>Варианты использования</vt:lpstr>
      <vt:lpstr>Варианты использования</vt:lpstr>
      <vt:lpstr>Какие могут быть вопросы на гранях:</vt:lpstr>
      <vt:lpstr>вопросы на гранях</vt:lpstr>
      <vt:lpstr>      раздел «Основы производства»      Тема:  Современные   средства труда </vt:lpstr>
      <vt:lpstr>Назови</vt:lpstr>
      <vt:lpstr>Почему</vt:lpstr>
      <vt:lpstr>Объясни</vt:lpstr>
      <vt:lpstr>Предложи</vt:lpstr>
      <vt:lpstr>Придумай</vt:lpstr>
      <vt:lpstr>Поделись</vt:lpstr>
      <vt:lpstr>      раздел 5.«Технология обработки       пищевых продуктов»      Тема:  ТЕХНОЛОГИЯ ПРИГОТОВЛЕНИЯ БЛЮД ИЗ ОВОЩЕЙ И ФРУКТОВ </vt:lpstr>
      <vt:lpstr>Назови</vt:lpstr>
      <vt:lpstr>Почему</vt:lpstr>
      <vt:lpstr>Объясни</vt:lpstr>
      <vt:lpstr>Предложи</vt:lpstr>
      <vt:lpstr>Придумай</vt:lpstr>
      <vt:lpstr>Поделись</vt:lpstr>
      <vt:lpstr>Слайд 31</vt:lpstr>
      <vt:lpstr>ЗАДАНИЕ:</vt:lpstr>
      <vt:lpstr>Слайд 33</vt:lpstr>
      <vt:lpstr>Сравнение признаков критического и обыденного мышления</vt:lpstr>
      <vt:lpstr>Ресурсы:</vt:lpstr>
      <vt:lpstr>ресурсы</vt:lpstr>
      <vt:lpstr>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Белова О.М.</dc:creator>
  <cp:lastModifiedBy>565</cp:lastModifiedBy>
  <cp:revision>95</cp:revision>
  <dcterms:created xsi:type="dcterms:W3CDTF">2016-02-03T05:22:11Z</dcterms:created>
  <dcterms:modified xsi:type="dcterms:W3CDTF">2016-03-28T08:22:02Z</dcterms:modified>
</cp:coreProperties>
</file>