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70" r:id="rId9"/>
    <p:sldId id="268" r:id="rId10"/>
    <p:sldId id="269" r:id="rId11"/>
    <p:sldId id="260" r:id="rId12"/>
    <p:sldId id="271" r:id="rId13"/>
    <p:sldId id="274" r:id="rId14"/>
    <p:sldId id="273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 varScale="1">
        <p:scale>
          <a:sx n="72" d="100"/>
          <a:sy n="72" d="100"/>
        </p:scale>
        <p:origin x="1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B9D00-B4E5-4177-911A-489EBE8F5FC8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B6924-D3A9-4A0F-8913-FDD0F58431E8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Русская изба</a:t>
          </a:r>
          <a:endParaRPr lang="ru-RU" dirty="0"/>
        </a:p>
      </dgm:t>
    </dgm:pt>
    <dgm:pt modelId="{2A06DC43-92F7-4F67-AE8A-78A51E00956C}" type="parTrans" cxnId="{9DDCE7F5-6809-40A9-A0EA-0CB8551883FC}">
      <dgm:prSet/>
      <dgm:spPr/>
      <dgm:t>
        <a:bodyPr/>
        <a:lstStyle/>
        <a:p>
          <a:endParaRPr lang="ru-RU"/>
        </a:p>
      </dgm:t>
    </dgm:pt>
    <dgm:pt modelId="{8D3660FB-7E2B-428B-AD0A-5D4DEE4A3261}" type="sibTrans" cxnId="{9DDCE7F5-6809-40A9-A0EA-0CB8551883FC}">
      <dgm:prSet/>
      <dgm:spPr/>
      <dgm:t>
        <a:bodyPr/>
        <a:lstStyle/>
        <a:p>
          <a:endParaRPr lang="ru-RU"/>
        </a:p>
      </dgm:t>
    </dgm:pt>
    <dgm:pt modelId="{707F2D9D-29D2-42B6-9DF9-2B13A1986F21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dirty="0" smtClean="0"/>
            <a:t>Мини-музей</a:t>
          </a:r>
        </a:p>
        <a:p>
          <a:r>
            <a:rPr lang="ru-RU" sz="1200" dirty="0" smtClean="0"/>
            <a:t>«Дерево»</a:t>
          </a:r>
          <a:endParaRPr lang="ru-RU" sz="1200" dirty="0"/>
        </a:p>
      </dgm:t>
    </dgm:pt>
    <dgm:pt modelId="{098E37B4-5908-4326-AF77-E072160DA4AA}" type="parTrans" cxnId="{4F5260FD-BCCD-4B6A-9FA6-DA92178ACFC8}">
      <dgm:prSet/>
      <dgm:spPr/>
      <dgm:t>
        <a:bodyPr/>
        <a:lstStyle/>
        <a:p>
          <a:endParaRPr lang="ru-RU"/>
        </a:p>
      </dgm:t>
    </dgm:pt>
    <dgm:pt modelId="{04542A23-C3C7-42A0-BECF-F3D5149B6E61}" type="sibTrans" cxnId="{4F5260FD-BCCD-4B6A-9FA6-DA92178ACFC8}">
      <dgm:prSet/>
      <dgm:spPr/>
      <dgm:t>
        <a:bodyPr/>
        <a:lstStyle/>
        <a:p>
          <a:endParaRPr lang="ru-RU"/>
        </a:p>
      </dgm:t>
    </dgm:pt>
    <dgm:pt modelId="{8AD69FCE-117D-4537-B64B-0D7E16E75FED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dirty="0" smtClean="0"/>
            <a:t>Мини-музей</a:t>
          </a:r>
        </a:p>
        <a:p>
          <a:r>
            <a:rPr lang="ru-RU" sz="1200" dirty="0" smtClean="0"/>
            <a:t>«Прикладного искусства»</a:t>
          </a:r>
          <a:endParaRPr lang="ru-RU" sz="1200" dirty="0"/>
        </a:p>
      </dgm:t>
    </dgm:pt>
    <dgm:pt modelId="{69D8DFEF-21DF-43C8-BEE1-5EDB7AF69F7F}" type="parTrans" cxnId="{B2B8816F-4BD7-4591-82BF-BBDFBC4CEE8E}">
      <dgm:prSet/>
      <dgm:spPr/>
      <dgm:t>
        <a:bodyPr/>
        <a:lstStyle/>
        <a:p>
          <a:endParaRPr lang="ru-RU"/>
        </a:p>
      </dgm:t>
    </dgm:pt>
    <dgm:pt modelId="{621730D1-69D5-44A3-B950-C49AB060B830}" type="sibTrans" cxnId="{B2B8816F-4BD7-4591-82BF-BBDFBC4CEE8E}">
      <dgm:prSet/>
      <dgm:spPr/>
      <dgm:t>
        <a:bodyPr/>
        <a:lstStyle/>
        <a:p>
          <a:endParaRPr lang="ru-RU"/>
        </a:p>
      </dgm:t>
    </dgm:pt>
    <dgm:pt modelId="{D36078FE-9CF9-4F82-9260-000BB31FC59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dirty="0" smtClean="0"/>
            <a:t>Мини-музей</a:t>
          </a:r>
        </a:p>
        <a:p>
          <a:r>
            <a:rPr lang="ru-RU" sz="1200" dirty="0" smtClean="0"/>
            <a:t>«Часы»</a:t>
          </a:r>
          <a:endParaRPr lang="ru-RU" sz="1200" dirty="0"/>
        </a:p>
      </dgm:t>
    </dgm:pt>
    <dgm:pt modelId="{85050D62-7FC5-4B99-B3B4-9539D19010FC}" type="parTrans" cxnId="{5E8D6639-303C-49D8-826D-9C76F3DAE9B1}">
      <dgm:prSet/>
      <dgm:spPr/>
      <dgm:t>
        <a:bodyPr/>
        <a:lstStyle/>
        <a:p>
          <a:endParaRPr lang="ru-RU"/>
        </a:p>
      </dgm:t>
    </dgm:pt>
    <dgm:pt modelId="{E48846F1-F9A4-46C7-B34F-5C31295ED073}" type="sibTrans" cxnId="{5E8D6639-303C-49D8-826D-9C76F3DAE9B1}">
      <dgm:prSet/>
      <dgm:spPr/>
      <dgm:t>
        <a:bodyPr/>
        <a:lstStyle/>
        <a:p>
          <a:endParaRPr lang="ru-RU"/>
        </a:p>
      </dgm:t>
    </dgm:pt>
    <dgm:pt modelId="{390749D5-D658-4586-B6D7-8A8019255049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dirty="0" smtClean="0"/>
            <a:t>Мини-музей</a:t>
          </a:r>
        </a:p>
        <a:p>
          <a:r>
            <a:rPr lang="ru-RU" sz="1200" dirty="0" smtClean="0"/>
            <a:t>«Такие разные </a:t>
          </a:r>
        </a:p>
        <a:p>
          <a:r>
            <a:rPr lang="ru-RU" sz="1200" dirty="0" smtClean="0"/>
            <a:t>куклы»</a:t>
          </a:r>
          <a:endParaRPr lang="ru-RU" sz="1200" dirty="0"/>
        </a:p>
      </dgm:t>
    </dgm:pt>
    <dgm:pt modelId="{86A9F387-34F9-4075-B00E-1F6E742F2CF8}" type="parTrans" cxnId="{677F7E8C-1814-4C21-B95A-A25F5E1DB0AF}">
      <dgm:prSet/>
      <dgm:spPr/>
      <dgm:t>
        <a:bodyPr/>
        <a:lstStyle/>
        <a:p>
          <a:endParaRPr lang="ru-RU"/>
        </a:p>
      </dgm:t>
    </dgm:pt>
    <dgm:pt modelId="{EB078927-093F-444E-A5F2-E74510EF2D44}" type="sibTrans" cxnId="{677F7E8C-1814-4C21-B95A-A25F5E1DB0AF}">
      <dgm:prSet/>
      <dgm:spPr/>
      <dgm:t>
        <a:bodyPr/>
        <a:lstStyle/>
        <a:p>
          <a:endParaRPr lang="ru-RU"/>
        </a:p>
      </dgm:t>
    </dgm:pt>
    <dgm:pt modelId="{21AB720E-45BF-4E91-831C-9D3EA10D09B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dirty="0" smtClean="0"/>
            <a:t>Мини-музей</a:t>
          </a:r>
        </a:p>
        <a:p>
          <a:r>
            <a:rPr lang="ru-RU" sz="1200" dirty="0" smtClean="0"/>
            <a:t>«Чая»</a:t>
          </a:r>
          <a:endParaRPr lang="ru-RU" sz="1200" dirty="0"/>
        </a:p>
      </dgm:t>
    </dgm:pt>
    <dgm:pt modelId="{32B19879-DA1A-407D-BBAB-026F06E6EC24}" type="parTrans" cxnId="{984126A2-AEF4-4D7A-B2DA-945E1B68A13F}">
      <dgm:prSet/>
      <dgm:spPr/>
      <dgm:t>
        <a:bodyPr/>
        <a:lstStyle/>
        <a:p>
          <a:endParaRPr lang="ru-RU"/>
        </a:p>
      </dgm:t>
    </dgm:pt>
    <dgm:pt modelId="{FCEC4D25-5D3E-4248-B44F-4EFB9EF82DA7}" type="sibTrans" cxnId="{984126A2-AEF4-4D7A-B2DA-945E1B68A13F}">
      <dgm:prSet/>
      <dgm:spPr/>
      <dgm:t>
        <a:bodyPr/>
        <a:lstStyle/>
        <a:p>
          <a:endParaRPr lang="ru-RU"/>
        </a:p>
      </dgm:t>
    </dgm:pt>
    <dgm:pt modelId="{5272C630-0758-436B-9025-FB1EAFAE6E8F}" type="pres">
      <dgm:prSet presAssocID="{DADB9D00-B4E5-4177-911A-489EBE8F5FC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C856D6-4ED3-4B79-A93E-F289AC0A8FA9}" type="pres">
      <dgm:prSet presAssocID="{1ACB6924-D3A9-4A0F-8913-FDD0F58431E8}" presName="centerShape" presStyleLbl="node0" presStyleIdx="0" presStyleCnt="1" custScaleX="167783" custScaleY="122731"/>
      <dgm:spPr/>
      <dgm:t>
        <a:bodyPr/>
        <a:lstStyle/>
        <a:p>
          <a:endParaRPr lang="ru-RU"/>
        </a:p>
      </dgm:t>
    </dgm:pt>
    <dgm:pt modelId="{08904D67-A839-4F9A-94F6-B5D8D946CCFB}" type="pres">
      <dgm:prSet presAssocID="{098E37B4-5908-4326-AF77-E072160DA4AA}" presName="parTrans" presStyleLbl="sibTrans2D1" presStyleIdx="0" presStyleCnt="5"/>
      <dgm:spPr/>
      <dgm:t>
        <a:bodyPr/>
        <a:lstStyle/>
        <a:p>
          <a:endParaRPr lang="ru-RU"/>
        </a:p>
      </dgm:t>
    </dgm:pt>
    <dgm:pt modelId="{7FD297AC-380B-4824-8812-F26C95DC24CE}" type="pres">
      <dgm:prSet presAssocID="{098E37B4-5908-4326-AF77-E072160DA4A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7E03B99D-DBFB-48B0-AE1E-93BB46A71446}" type="pres">
      <dgm:prSet presAssocID="{707F2D9D-29D2-42B6-9DF9-2B13A1986F21}" presName="node" presStyleLbl="node1" presStyleIdx="0" presStyleCnt="5" custScaleX="136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58C47-6F85-44E1-B69D-981D7D8FDE44}" type="pres">
      <dgm:prSet presAssocID="{69D8DFEF-21DF-43C8-BEE1-5EDB7AF69F7F}" presName="parTrans" presStyleLbl="sibTrans2D1" presStyleIdx="1" presStyleCnt="5"/>
      <dgm:spPr/>
      <dgm:t>
        <a:bodyPr/>
        <a:lstStyle/>
        <a:p>
          <a:endParaRPr lang="ru-RU"/>
        </a:p>
      </dgm:t>
    </dgm:pt>
    <dgm:pt modelId="{645C3A71-3C4A-41BC-B498-3CF1588F9315}" type="pres">
      <dgm:prSet presAssocID="{69D8DFEF-21DF-43C8-BEE1-5EDB7AF69F7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36C80F0-AC04-43FF-B1BD-9B7C6A9B8A5F}" type="pres">
      <dgm:prSet presAssocID="{8AD69FCE-117D-4537-B64B-0D7E16E75FED}" presName="node" presStyleLbl="node1" presStyleIdx="1" presStyleCnt="5" custScaleX="118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F6BE8-4B06-41ED-899A-78A705EB10CF}" type="pres">
      <dgm:prSet presAssocID="{85050D62-7FC5-4B99-B3B4-9539D19010FC}" presName="parTrans" presStyleLbl="sibTrans2D1" presStyleIdx="2" presStyleCnt="5"/>
      <dgm:spPr/>
      <dgm:t>
        <a:bodyPr/>
        <a:lstStyle/>
        <a:p>
          <a:endParaRPr lang="ru-RU"/>
        </a:p>
      </dgm:t>
    </dgm:pt>
    <dgm:pt modelId="{7692FE50-85D0-40EE-8321-1EDAD369D0C5}" type="pres">
      <dgm:prSet presAssocID="{85050D62-7FC5-4B99-B3B4-9539D19010F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561C7A7-0460-4EA1-B9CF-54F2B4C38017}" type="pres">
      <dgm:prSet presAssocID="{D36078FE-9CF9-4F82-9260-000BB31FC59E}" presName="node" presStyleLbl="node1" presStyleIdx="2" presStyleCnt="5" custScaleX="130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4CC0C-5FF3-47BF-9AC6-37FD6BB34725}" type="pres">
      <dgm:prSet presAssocID="{86A9F387-34F9-4075-B00E-1F6E742F2CF8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78C8927-DBE9-4B23-9D13-FD1CCA10522E}" type="pres">
      <dgm:prSet presAssocID="{86A9F387-34F9-4075-B00E-1F6E742F2CF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1AA774F-D0EA-4B80-B196-D2B25C9A297E}" type="pres">
      <dgm:prSet presAssocID="{390749D5-D658-4586-B6D7-8A8019255049}" presName="node" presStyleLbl="node1" presStyleIdx="3" presStyleCnt="5" custScaleX="131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C098C-9AA1-4782-A9D8-AFEB629A4C45}" type="pres">
      <dgm:prSet presAssocID="{32B19879-DA1A-407D-BBAB-026F06E6EC24}" presName="parTrans" presStyleLbl="sibTrans2D1" presStyleIdx="4" presStyleCnt="5"/>
      <dgm:spPr/>
      <dgm:t>
        <a:bodyPr/>
        <a:lstStyle/>
        <a:p>
          <a:endParaRPr lang="ru-RU"/>
        </a:p>
      </dgm:t>
    </dgm:pt>
    <dgm:pt modelId="{CB42EFF5-33C1-47A3-A7D8-29B0F74844FE}" type="pres">
      <dgm:prSet presAssocID="{32B19879-DA1A-407D-BBAB-026F06E6EC24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72519D24-CB7C-425E-89A0-9851778A4E4B}" type="pres">
      <dgm:prSet presAssocID="{21AB720E-45BF-4E91-831C-9D3EA10D09BA}" presName="node" presStyleLbl="node1" presStyleIdx="4" presStyleCnt="5" custScaleX="120450" custRadScaleRad="101913" custRadScaleInc="2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FF8140-7B99-4495-9195-705FBDE766D4}" type="presOf" srcId="{390749D5-D658-4586-B6D7-8A8019255049}" destId="{31AA774F-D0EA-4B80-B196-D2B25C9A297E}" srcOrd="0" destOrd="0" presId="urn:microsoft.com/office/officeart/2005/8/layout/radial5"/>
    <dgm:cxn modelId="{8D6E055E-AC9D-4B82-A6E5-422F58E24147}" type="presOf" srcId="{32B19879-DA1A-407D-BBAB-026F06E6EC24}" destId="{CB42EFF5-33C1-47A3-A7D8-29B0F74844FE}" srcOrd="1" destOrd="0" presId="urn:microsoft.com/office/officeart/2005/8/layout/radial5"/>
    <dgm:cxn modelId="{984126A2-AEF4-4D7A-B2DA-945E1B68A13F}" srcId="{1ACB6924-D3A9-4A0F-8913-FDD0F58431E8}" destId="{21AB720E-45BF-4E91-831C-9D3EA10D09BA}" srcOrd="4" destOrd="0" parTransId="{32B19879-DA1A-407D-BBAB-026F06E6EC24}" sibTransId="{FCEC4D25-5D3E-4248-B44F-4EFB9EF82DA7}"/>
    <dgm:cxn modelId="{A40FF131-C732-4269-B5CC-196FD8E562D5}" type="presOf" srcId="{69D8DFEF-21DF-43C8-BEE1-5EDB7AF69F7F}" destId="{DB658C47-6F85-44E1-B69D-981D7D8FDE44}" srcOrd="0" destOrd="0" presId="urn:microsoft.com/office/officeart/2005/8/layout/radial5"/>
    <dgm:cxn modelId="{71E984E3-3948-45B1-B22A-FFA08BEF2989}" type="presOf" srcId="{707F2D9D-29D2-42B6-9DF9-2B13A1986F21}" destId="{7E03B99D-DBFB-48B0-AE1E-93BB46A71446}" srcOrd="0" destOrd="0" presId="urn:microsoft.com/office/officeart/2005/8/layout/radial5"/>
    <dgm:cxn modelId="{5E8D6639-303C-49D8-826D-9C76F3DAE9B1}" srcId="{1ACB6924-D3A9-4A0F-8913-FDD0F58431E8}" destId="{D36078FE-9CF9-4F82-9260-000BB31FC59E}" srcOrd="2" destOrd="0" parTransId="{85050D62-7FC5-4B99-B3B4-9539D19010FC}" sibTransId="{E48846F1-F9A4-46C7-B34F-5C31295ED073}"/>
    <dgm:cxn modelId="{285A85A4-3AFF-4224-98EB-2026F24ADA43}" type="presOf" srcId="{69D8DFEF-21DF-43C8-BEE1-5EDB7AF69F7F}" destId="{645C3A71-3C4A-41BC-B498-3CF1588F9315}" srcOrd="1" destOrd="0" presId="urn:microsoft.com/office/officeart/2005/8/layout/radial5"/>
    <dgm:cxn modelId="{44D7FCDB-E0AD-449C-BF84-B20B60394CD9}" type="presOf" srcId="{85050D62-7FC5-4B99-B3B4-9539D19010FC}" destId="{7692FE50-85D0-40EE-8321-1EDAD369D0C5}" srcOrd="1" destOrd="0" presId="urn:microsoft.com/office/officeart/2005/8/layout/radial5"/>
    <dgm:cxn modelId="{7CDB2183-9D19-4963-9462-15B23EF3CE7E}" type="presOf" srcId="{DADB9D00-B4E5-4177-911A-489EBE8F5FC8}" destId="{5272C630-0758-436B-9025-FB1EAFAE6E8F}" srcOrd="0" destOrd="0" presId="urn:microsoft.com/office/officeart/2005/8/layout/radial5"/>
    <dgm:cxn modelId="{63892636-7818-4BE0-AAA7-9C83E8548B19}" type="presOf" srcId="{098E37B4-5908-4326-AF77-E072160DA4AA}" destId="{08904D67-A839-4F9A-94F6-B5D8D946CCFB}" srcOrd="0" destOrd="0" presId="urn:microsoft.com/office/officeart/2005/8/layout/radial5"/>
    <dgm:cxn modelId="{DE31D42E-A87E-4099-8E74-442E8CA19FDF}" type="presOf" srcId="{86A9F387-34F9-4075-B00E-1F6E742F2CF8}" destId="{A5C4CC0C-5FF3-47BF-9AC6-37FD6BB34725}" srcOrd="0" destOrd="0" presId="urn:microsoft.com/office/officeart/2005/8/layout/radial5"/>
    <dgm:cxn modelId="{F14660B7-F4A2-493B-88F5-C003C12589D4}" type="presOf" srcId="{32B19879-DA1A-407D-BBAB-026F06E6EC24}" destId="{D78C098C-9AA1-4782-A9D8-AFEB629A4C45}" srcOrd="0" destOrd="0" presId="urn:microsoft.com/office/officeart/2005/8/layout/radial5"/>
    <dgm:cxn modelId="{B3D3A9D9-0434-4198-8397-9A6DDAE42824}" type="presOf" srcId="{1ACB6924-D3A9-4A0F-8913-FDD0F58431E8}" destId="{DDC856D6-4ED3-4B79-A93E-F289AC0A8FA9}" srcOrd="0" destOrd="0" presId="urn:microsoft.com/office/officeart/2005/8/layout/radial5"/>
    <dgm:cxn modelId="{CA8BCD2B-ADE2-4E8E-8ECA-7461CD804ED6}" type="presOf" srcId="{8AD69FCE-117D-4537-B64B-0D7E16E75FED}" destId="{D36C80F0-AC04-43FF-B1BD-9B7C6A9B8A5F}" srcOrd="0" destOrd="0" presId="urn:microsoft.com/office/officeart/2005/8/layout/radial5"/>
    <dgm:cxn modelId="{4F5260FD-BCCD-4B6A-9FA6-DA92178ACFC8}" srcId="{1ACB6924-D3A9-4A0F-8913-FDD0F58431E8}" destId="{707F2D9D-29D2-42B6-9DF9-2B13A1986F21}" srcOrd="0" destOrd="0" parTransId="{098E37B4-5908-4326-AF77-E072160DA4AA}" sibTransId="{04542A23-C3C7-42A0-BECF-F3D5149B6E61}"/>
    <dgm:cxn modelId="{714244AE-1E6F-4129-B72D-424B90826742}" type="presOf" srcId="{86A9F387-34F9-4075-B00E-1F6E742F2CF8}" destId="{378C8927-DBE9-4B23-9D13-FD1CCA10522E}" srcOrd="1" destOrd="0" presId="urn:microsoft.com/office/officeart/2005/8/layout/radial5"/>
    <dgm:cxn modelId="{E1ABD915-DD86-4E55-A014-5FB798566B69}" type="presOf" srcId="{21AB720E-45BF-4E91-831C-9D3EA10D09BA}" destId="{72519D24-CB7C-425E-89A0-9851778A4E4B}" srcOrd="0" destOrd="0" presId="urn:microsoft.com/office/officeart/2005/8/layout/radial5"/>
    <dgm:cxn modelId="{677F7E8C-1814-4C21-B95A-A25F5E1DB0AF}" srcId="{1ACB6924-D3A9-4A0F-8913-FDD0F58431E8}" destId="{390749D5-D658-4586-B6D7-8A8019255049}" srcOrd="3" destOrd="0" parTransId="{86A9F387-34F9-4075-B00E-1F6E742F2CF8}" sibTransId="{EB078927-093F-444E-A5F2-E74510EF2D44}"/>
    <dgm:cxn modelId="{151F68EF-8B79-491A-8306-BAF1318F212C}" type="presOf" srcId="{098E37B4-5908-4326-AF77-E072160DA4AA}" destId="{7FD297AC-380B-4824-8812-F26C95DC24CE}" srcOrd="1" destOrd="0" presId="urn:microsoft.com/office/officeart/2005/8/layout/radial5"/>
    <dgm:cxn modelId="{B2B8816F-4BD7-4591-82BF-BBDFBC4CEE8E}" srcId="{1ACB6924-D3A9-4A0F-8913-FDD0F58431E8}" destId="{8AD69FCE-117D-4537-B64B-0D7E16E75FED}" srcOrd="1" destOrd="0" parTransId="{69D8DFEF-21DF-43C8-BEE1-5EDB7AF69F7F}" sibTransId="{621730D1-69D5-44A3-B950-C49AB060B830}"/>
    <dgm:cxn modelId="{3A03E7AF-D7A4-4CFE-9C41-19A25D6669E1}" type="presOf" srcId="{85050D62-7FC5-4B99-B3B4-9539D19010FC}" destId="{5B7F6BE8-4B06-41ED-899A-78A705EB10CF}" srcOrd="0" destOrd="0" presId="urn:microsoft.com/office/officeart/2005/8/layout/radial5"/>
    <dgm:cxn modelId="{9DDCE7F5-6809-40A9-A0EA-0CB8551883FC}" srcId="{DADB9D00-B4E5-4177-911A-489EBE8F5FC8}" destId="{1ACB6924-D3A9-4A0F-8913-FDD0F58431E8}" srcOrd="0" destOrd="0" parTransId="{2A06DC43-92F7-4F67-AE8A-78A51E00956C}" sibTransId="{8D3660FB-7E2B-428B-AD0A-5D4DEE4A3261}"/>
    <dgm:cxn modelId="{459085D0-623C-43DA-9AA7-0516E6720AA7}" type="presOf" srcId="{D36078FE-9CF9-4F82-9260-000BB31FC59E}" destId="{A561C7A7-0460-4EA1-B9CF-54F2B4C38017}" srcOrd="0" destOrd="0" presId="urn:microsoft.com/office/officeart/2005/8/layout/radial5"/>
    <dgm:cxn modelId="{CA21743F-D943-452C-9AF1-47ECCBEBF3FF}" type="presParOf" srcId="{5272C630-0758-436B-9025-FB1EAFAE6E8F}" destId="{DDC856D6-4ED3-4B79-A93E-F289AC0A8FA9}" srcOrd="0" destOrd="0" presId="urn:microsoft.com/office/officeart/2005/8/layout/radial5"/>
    <dgm:cxn modelId="{4C7C7FAB-C7EA-4609-BAEF-35A3DECF8274}" type="presParOf" srcId="{5272C630-0758-436B-9025-FB1EAFAE6E8F}" destId="{08904D67-A839-4F9A-94F6-B5D8D946CCFB}" srcOrd="1" destOrd="0" presId="urn:microsoft.com/office/officeart/2005/8/layout/radial5"/>
    <dgm:cxn modelId="{29183DE4-6F2A-4738-8EEE-10E8A617C5E4}" type="presParOf" srcId="{08904D67-A839-4F9A-94F6-B5D8D946CCFB}" destId="{7FD297AC-380B-4824-8812-F26C95DC24CE}" srcOrd="0" destOrd="0" presId="urn:microsoft.com/office/officeart/2005/8/layout/radial5"/>
    <dgm:cxn modelId="{D6751CCF-E9F2-4E86-98B7-A90A5442C769}" type="presParOf" srcId="{5272C630-0758-436B-9025-FB1EAFAE6E8F}" destId="{7E03B99D-DBFB-48B0-AE1E-93BB46A71446}" srcOrd="2" destOrd="0" presId="urn:microsoft.com/office/officeart/2005/8/layout/radial5"/>
    <dgm:cxn modelId="{603B4F6E-BAB3-4BB4-9F7E-1999AADA74E3}" type="presParOf" srcId="{5272C630-0758-436B-9025-FB1EAFAE6E8F}" destId="{DB658C47-6F85-44E1-B69D-981D7D8FDE44}" srcOrd="3" destOrd="0" presId="urn:microsoft.com/office/officeart/2005/8/layout/radial5"/>
    <dgm:cxn modelId="{3FB64748-103E-472E-9FB1-5BEEF3BA389D}" type="presParOf" srcId="{DB658C47-6F85-44E1-B69D-981D7D8FDE44}" destId="{645C3A71-3C4A-41BC-B498-3CF1588F9315}" srcOrd="0" destOrd="0" presId="urn:microsoft.com/office/officeart/2005/8/layout/radial5"/>
    <dgm:cxn modelId="{EF4A436B-DFBD-49E1-AAFA-3A226E714F93}" type="presParOf" srcId="{5272C630-0758-436B-9025-FB1EAFAE6E8F}" destId="{D36C80F0-AC04-43FF-B1BD-9B7C6A9B8A5F}" srcOrd="4" destOrd="0" presId="urn:microsoft.com/office/officeart/2005/8/layout/radial5"/>
    <dgm:cxn modelId="{2C5425D8-F013-463E-B1E0-36F907112FD5}" type="presParOf" srcId="{5272C630-0758-436B-9025-FB1EAFAE6E8F}" destId="{5B7F6BE8-4B06-41ED-899A-78A705EB10CF}" srcOrd="5" destOrd="0" presId="urn:microsoft.com/office/officeart/2005/8/layout/radial5"/>
    <dgm:cxn modelId="{E34A0B18-27DB-441B-9C3A-91973C538D04}" type="presParOf" srcId="{5B7F6BE8-4B06-41ED-899A-78A705EB10CF}" destId="{7692FE50-85D0-40EE-8321-1EDAD369D0C5}" srcOrd="0" destOrd="0" presId="urn:microsoft.com/office/officeart/2005/8/layout/radial5"/>
    <dgm:cxn modelId="{CF9F92EA-305F-45B7-A795-8157438AE6AF}" type="presParOf" srcId="{5272C630-0758-436B-9025-FB1EAFAE6E8F}" destId="{A561C7A7-0460-4EA1-B9CF-54F2B4C38017}" srcOrd="6" destOrd="0" presId="urn:microsoft.com/office/officeart/2005/8/layout/radial5"/>
    <dgm:cxn modelId="{83028B66-A76C-4EB2-9CF8-AD47258CC27D}" type="presParOf" srcId="{5272C630-0758-436B-9025-FB1EAFAE6E8F}" destId="{A5C4CC0C-5FF3-47BF-9AC6-37FD6BB34725}" srcOrd="7" destOrd="0" presId="urn:microsoft.com/office/officeart/2005/8/layout/radial5"/>
    <dgm:cxn modelId="{8682C2F8-919B-4A80-A7E6-9C21C8D6C13B}" type="presParOf" srcId="{A5C4CC0C-5FF3-47BF-9AC6-37FD6BB34725}" destId="{378C8927-DBE9-4B23-9D13-FD1CCA10522E}" srcOrd="0" destOrd="0" presId="urn:microsoft.com/office/officeart/2005/8/layout/radial5"/>
    <dgm:cxn modelId="{5EE08941-C0AE-4286-97EB-86FF28FA6BE0}" type="presParOf" srcId="{5272C630-0758-436B-9025-FB1EAFAE6E8F}" destId="{31AA774F-D0EA-4B80-B196-D2B25C9A297E}" srcOrd="8" destOrd="0" presId="urn:microsoft.com/office/officeart/2005/8/layout/radial5"/>
    <dgm:cxn modelId="{5D890F79-3EDD-4804-87A4-6CAD68731095}" type="presParOf" srcId="{5272C630-0758-436B-9025-FB1EAFAE6E8F}" destId="{D78C098C-9AA1-4782-A9D8-AFEB629A4C45}" srcOrd="9" destOrd="0" presId="urn:microsoft.com/office/officeart/2005/8/layout/radial5"/>
    <dgm:cxn modelId="{E9453B68-208A-4E12-8D71-B4E731FC87E6}" type="presParOf" srcId="{D78C098C-9AA1-4782-A9D8-AFEB629A4C45}" destId="{CB42EFF5-33C1-47A3-A7D8-29B0F74844FE}" srcOrd="0" destOrd="0" presId="urn:microsoft.com/office/officeart/2005/8/layout/radial5"/>
    <dgm:cxn modelId="{50D9ECC3-0A92-42AF-8AE8-FC76A0FC8A57}" type="presParOf" srcId="{5272C630-0758-436B-9025-FB1EAFAE6E8F}" destId="{72519D24-CB7C-425E-89A0-9851778A4E4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856D6-4ED3-4B79-A93E-F289AC0A8FA9}">
      <dsp:nvSpPr>
        <dsp:cNvPr id="0" name=""/>
        <dsp:cNvSpPr/>
      </dsp:nvSpPr>
      <dsp:spPr>
        <a:xfrm>
          <a:off x="2419194" y="1857822"/>
          <a:ext cx="2000458" cy="1463308"/>
        </a:xfrm>
        <a:prstGeom prst="ellipse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Русская изба</a:t>
          </a:r>
          <a:endParaRPr lang="ru-RU" sz="2800" kern="1200" dirty="0"/>
        </a:p>
      </dsp:txBody>
      <dsp:txXfrm>
        <a:off x="2712154" y="2072118"/>
        <a:ext cx="1414538" cy="1034716"/>
      </dsp:txXfrm>
    </dsp:sp>
    <dsp:sp modelId="{08904D67-A839-4F9A-94F6-B5D8D946CCFB}">
      <dsp:nvSpPr>
        <dsp:cNvPr id="0" name=""/>
        <dsp:cNvSpPr/>
      </dsp:nvSpPr>
      <dsp:spPr>
        <a:xfrm rot="16200000">
          <a:off x="3288696" y="1386922"/>
          <a:ext cx="261454" cy="463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327914" y="1518798"/>
        <a:ext cx="183018" cy="277973"/>
      </dsp:txXfrm>
    </dsp:sp>
    <dsp:sp modelId="{7E03B99D-DBFB-48B0-AE1E-93BB46A71446}">
      <dsp:nvSpPr>
        <dsp:cNvPr id="0" name=""/>
        <dsp:cNvSpPr/>
      </dsp:nvSpPr>
      <dsp:spPr>
        <a:xfrm>
          <a:off x="2491203" y="1895"/>
          <a:ext cx="1856442" cy="136261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Мини-музей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«Дерево»</a:t>
          </a:r>
          <a:endParaRPr lang="ru-RU" sz="1200" kern="1200" dirty="0"/>
        </a:p>
      </dsp:txBody>
      <dsp:txXfrm>
        <a:off x="2763073" y="201445"/>
        <a:ext cx="1312702" cy="963516"/>
      </dsp:txXfrm>
    </dsp:sp>
    <dsp:sp modelId="{DB658C47-6F85-44E1-B69D-981D7D8FDE44}">
      <dsp:nvSpPr>
        <dsp:cNvPr id="0" name=""/>
        <dsp:cNvSpPr/>
      </dsp:nvSpPr>
      <dsp:spPr>
        <a:xfrm rot="20520000">
          <a:off x="4363960" y="2037583"/>
          <a:ext cx="82173" cy="463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364563" y="2134050"/>
        <a:ext cx="57521" cy="277973"/>
      </dsp:txXfrm>
    </dsp:sp>
    <dsp:sp modelId="{D36C80F0-AC04-43FF-B1BD-9B7C6A9B8A5F}">
      <dsp:nvSpPr>
        <dsp:cNvPr id="0" name=""/>
        <dsp:cNvSpPr/>
      </dsp:nvSpPr>
      <dsp:spPr>
        <a:xfrm>
          <a:off x="4427534" y="1319098"/>
          <a:ext cx="1609726" cy="136261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Мини-музей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«Прикладного искусства»</a:t>
          </a:r>
          <a:endParaRPr lang="ru-RU" sz="1200" kern="1200" dirty="0"/>
        </a:p>
      </dsp:txBody>
      <dsp:txXfrm>
        <a:off x="4663273" y="1518648"/>
        <a:ext cx="1138248" cy="963516"/>
      </dsp:txXfrm>
    </dsp:sp>
    <dsp:sp modelId="{5B7F6BE8-4B06-41ED-899A-78A705EB10CF}">
      <dsp:nvSpPr>
        <dsp:cNvPr id="0" name=""/>
        <dsp:cNvSpPr/>
      </dsp:nvSpPr>
      <dsp:spPr>
        <a:xfrm rot="3240000">
          <a:off x="3896299" y="3149923"/>
          <a:ext cx="197224" cy="463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908494" y="3218647"/>
        <a:ext cx="138057" cy="277973"/>
      </dsp:txXfrm>
    </dsp:sp>
    <dsp:sp modelId="{A561C7A7-0460-4EA1-B9CF-54F2B4C38017}">
      <dsp:nvSpPr>
        <dsp:cNvPr id="0" name=""/>
        <dsp:cNvSpPr/>
      </dsp:nvSpPr>
      <dsp:spPr>
        <a:xfrm>
          <a:off x="3652042" y="3450375"/>
          <a:ext cx="1775720" cy="136261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Мини-музей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«Часы»</a:t>
          </a:r>
          <a:endParaRPr lang="ru-RU" sz="1200" kern="1200" dirty="0"/>
        </a:p>
      </dsp:txBody>
      <dsp:txXfrm>
        <a:off x="3912090" y="3649925"/>
        <a:ext cx="1255624" cy="963516"/>
      </dsp:txXfrm>
    </dsp:sp>
    <dsp:sp modelId="{A5C4CC0C-5FF3-47BF-9AC6-37FD6BB34725}">
      <dsp:nvSpPr>
        <dsp:cNvPr id="0" name=""/>
        <dsp:cNvSpPr/>
      </dsp:nvSpPr>
      <dsp:spPr>
        <a:xfrm rot="7560000">
          <a:off x="2746254" y="3149259"/>
          <a:ext cx="196328" cy="463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793013" y="3218092"/>
        <a:ext cx="137430" cy="277973"/>
      </dsp:txXfrm>
    </dsp:sp>
    <dsp:sp modelId="{31AA774F-D0EA-4B80-B196-D2B25C9A297E}">
      <dsp:nvSpPr>
        <dsp:cNvPr id="0" name=""/>
        <dsp:cNvSpPr/>
      </dsp:nvSpPr>
      <dsp:spPr>
        <a:xfrm>
          <a:off x="1402377" y="3450375"/>
          <a:ext cx="1793134" cy="136261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Мини-музей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«Такие разные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куклы»</a:t>
          </a:r>
          <a:endParaRPr lang="ru-RU" sz="1200" kern="1200" dirty="0"/>
        </a:p>
      </dsp:txBody>
      <dsp:txXfrm>
        <a:off x="1664975" y="3649925"/>
        <a:ext cx="1267938" cy="963516"/>
      </dsp:txXfrm>
    </dsp:sp>
    <dsp:sp modelId="{D78C098C-9AA1-4782-A9D8-AFEB629A4C45}">
      <dsp:nvSpPr>
        <dsp:cNvPr id="0" name=""/>
        <dsp:cNvSpPr/>
      </dsp:nvSpPr>
      <dsp:spPr>
        <a:xfrm rot="11928622">
          <a:off x="2380330" y="2020385"/>
          <a:ext cx="96877" cy="463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408617" y="2117728"/>
        <a:ext cx="67814" cy="277973"/>
      </dsp:txXfrm>
    </dsp:sp>
    <dsp:sp modelId="{72519D24-CB7C-425E-89A0-9851778A4E4B}">
      <dsp:nvSpPr>
        <dsp:cNvPr id="0" name=""/>
        <dsp:cNvSpPr/>
      </dsp:nvSpPr>
      <dsp:spPr>
        <a:xfrm>
          <a:off x="759808" y="1281757"/>
          <a:ext cx="1641271" cy="136261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Мини-музей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«Чая»</a:t>
          </a:r>
          <a:endParaRPr lang="ru-RU" sz="1200" kern="1200" dirty="0"/>
        </a:p>
      </dsp:txBody>
      <dsp:txXfrm>
        <a:off x="1000167" y="1481307"/>
        <a:ext cx="1160553" cy="963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BB0B0-A07D-4771-9FE2-D648E491D8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011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3906D-ED78-4C52-9C33-AA3E95A407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321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EA0EA-B303-45C6-9893-90A5E66BCC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9739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9199D-B150-467D-9F96-81012CD034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50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9C28-6696-4112-91B8-1010D9DE15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39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D8688-A486-4D1D-953D-E4579E4F36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14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D935B-4C0E-4D17-B35C-73E6E5ACAF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02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4373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2012F-49FF-4D74-B8B5-97A4D4BFE4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130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BC01B-385E-4731-9B20-52495F4214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94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E655E-8C4F-4D15-BB47-2A4CAD28F8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044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DBBB3-4FC3-41DB-9D4F-A08FA79D24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37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91733-D758-4624-9CBE-F72B07A361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41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3BD12B2-F0D8-40B3-8199-B7DFEC47ED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>
          <a:xfrm>
            <a:off x="1071563" y="2133600"/>
            <a:ext cx="7143750" cy="3816350"/>
          </a:xfrm>
        </p:spPr>
        <p:txBody>
          <a:bodyPr/>
          <a:lstStyle/>
          <a:p>
            <a:pPr eaLnBrk="1" hangingPunct="1"/>
            <a:r>
              <a:rPr lang="ru-RU" altLang="ru-RU" sz="1200" smtClean="0">
                <a:latin typeface="Monotype Corsiva" panose="03010101010201010101" pitchFamily="66" charset="0"/>
              </a:rPr>
              <a:t>Муниципальное бюджетное образовательное учреждение</a:t>
            </a:r>
            <a:br>
              <a:rPr lang="ru-RU" altLang="ru-RU" sz="1200" smtClean="0">
                <a:latin typeface="Monotype Corsiva" panose="03010101010201010101" pitchFamily="66" charset="0"/>
              </a:rPr>
            </a:br>
            <a:r>
              <a:rPr lang="ru-RU" altLang="ru-RU" sz="1200" smtClean="0">
                <a:latin typeface="Monotype Corsiva" panose="03010101010201010101" pitchFamily="66" charset="0"/>
              </a:rPr>
              <a:t>«Могочинская средняя общеобразовательная школа имени А.С.Пушкина»</a:t>
            </a:r>
            <a:br>
              <a:rPr lang="ru-RU" altLang="ru-RU" sz="1200" smtClean="0">
                <a:latin typeface="Monotype Corsiva" panose="03010101010201010101" pitchFamily="66" charset="0"/>
              </a:rPr>
            </a:br>
            <a:r>
              <a:rPr lang="ru-RU" altLang="ru-RU" sz="1200" smtClean="0">
                <a:latin typeface="Monotype Corsiva" panose="03010101010201010101" pitchFamily="66" charset="0"/>
              </a:rPr>
              <a:t/>
            </a:r>
            <a:br>
              <a:rPr lang="ru-RU" altLang="ru-RU" sz="1200" smtClean="0">
                <a:latin typeface="Monotype Corsiva" panose="03010101010201010101" pitchFamily="66" charset="0"/>
              </a:rPr>
            </a:br>
            <a:r>
              <a:rPr lang="ru-RU" altLang="ru-RU" sz="1200" smtClean="0">
                <a:latin typeface="Monotype Corsiva" panose="03010101010201010101" pitchFamily="66" charset="0"/>
              </a:rPr>
              <a:t/>
            </a:r>
            <a:br>
              <a:rPr lang="ru-RU" altLang="ru-RU" sz="1200" smtClean="0">
                <a:latin typeface="Monotype Corsiva" panose="03010101010201010101" pitchFamily="66" charset="0"/>
              </a:rPr>
            </a:br>
            <a:r>
              <a:rPr lang="ru-RU" altLang="ru-RU" sz="2800" smtClean="0">
                <a:latin typeface="Monotype Corsiva" panose="03010101010201010101" pitchFamily="66" charset="0"/>
              </a:rPr>
              <a:t>ПРОЕКТ</a:t>
            </a:r>
            <a:r>
              <a:rPr lang="ru-RU" altLang="ru-RU" sz="1200" smtClean="0">
                <a:latin typeface="Monotype Corsiva" panose="03010101010201010101" pitchFamily="66" charset="0"/>
              </a:rPr>
              <a:t/>
            </a:r>
            <a:br>
              <a:rPr lang="ru-RU" altLang="ru-RU" sz="1200" smtClean="0">
                <a:latin typeface="Monotype Corsiva" panose="03010101010201010101" pitchFamily="66" charset="0"/>
              </a:rPr>
            </a:br>
            <a:r>
              <a:rPr lang="ru-RU" altLang="ru-RU" sz="1200" smtClean="0">
                <a:latin typeface="Monotype Corsiva" panose="03010101010201010101" pitchFamily="66" charset="0"/>
              </a:rPr>
              <a:t/>
            </a:r>
            <a:br>
              <a:rPr lang="ru-RU" altLang="ru-RU" sz="1200" smtClean="0">
                <a:latin typeface="Monotype Corsiva" panose="03010101010201010101" pitchFamily="66" charset="0"/>
              </a:rPr>
            </a:br>
            <a:r>
              <a:rPr lang="ru-RU" altLang="ru-RU" sz="2000" smtClean="0">
                <a:latin typeface="Monotype Corsiva" panose="03010101010201010101" pitchFamily="66" charset="0"/>
              </a:rPr>
              <a:t>Музейная педагогика как инновационная</a:t>
            </a:r>
            <a:br>
              <a:rPr lang="ru-RU" altLang="ru-RU" sz="2000" smtClean="0">
                <a:latin typeface="Monotype Corsiva" panose="03010101010201010101" pitchFamily="66" charset="0"/>
              </a:rPr>
            </a:br>
            <a:r>
              <a:rPr lang="ru-RU" altLang="ru-RU" sz="2000" smtClean="0">
                <a:latin typeface="Monotype Corsiva" panose="03010101010201010101" pitchFamily="66" charset="0"/>
              </a:rPr>
              <a:t>технология в создании развивающей среды ДОУ </a:t>
            </a:r>
            <a:br>
              <a:rPr lang="ru-RU" altLang="ru-RU" sz="2000" smtClean="0">
                <a:latin typeface="Monotype Corsiva" panose="03010101010201010101" pitchFamily="66" charset="0"/>
              </a:rPr>
            </a:br>
            <a:r>
              <a:rPr lang="ru-RU" altLang="ru-RU" sz="2000" smtClean="0">
                <a:latin typeface="Monotype Corsiva" panose="03010101010201010101" pitchFamily="66" charset="0"/>
              </a:rPr>
              <a:t>в соответствии ФГОС»</a:t>
            </a:r>
            <a:br>
              <a:rPr lang="ru-RU" altLang="ru-RU" sz="2000" smtClean="0">
                <a:latin typeface="Monotype Corsiva" panose="03010101010201010101" pitchFamily="66" charset="0"/>
              </a:rPr>
            </a:br>
            <a:r>
              <a:rPr lang="ru-RU" altLang="ru-RU" sz="1200" smtClean="0">
                <a:latin typeface="Monotype Corsiva" panose="03010101010201010101" pitchFamily="66" charset="0"/>
              </a:rPr>
              <a:t/>
            </a:r>
            <a:br>
              <a:rPr lang="ru-RU" altLang="ru-RU" sz="1200" smtClean="0">
                <a:latin typeface="Monotype Corsiva" panose="03010101010201010101" pitchFamily="66" charset="0"/>
              </a:rPr>
            </a:br>
            <a:r>
              <a:rPr lang="ru-RU" altLang="ru-RU" sz="1200" smtClean="0">
                <a:latin typeface="Monotype Corsiva" panose="03010101010201010101" pitchFamily="66" charset="0"/>
              </a:rPr>
              <a:t/>
            </a:r>
            <a:br>
              <a:rPr lang="ru-RU" altLang="ru-RU" sz="1200" smtClean="0">
                <a:latin typeface="Monotype Corsiva" panose="03010101010201010101" pitchFamily="66" charset="0"/>
              </a:rPr>
            </a:br>
            <a:r>
              <a:rPr lang="ru-RU" altLang="ru-RU" sz="1200" smtClean="0">
                <a:latin typeface="Monotype Corsiva" panose="03010101010201010101" pitchFamily="66" charset="0"/>
              </a:rPr>
              <a:t/>
            </a:r>
            <a:br>
              <a:rPr lang="ru-RU" altLang="ru-RU" sz="1200" smtClean="0">
                <a:latin typeface="Monotype Corsiva" panose="03010101010201010101" pitchFamily="66" charset="0"/>
              </a:rPr>
            </a:br>
            <a:r>
              <a:rPr lang="ru-RU" altLang="ru-RU" sz="1200" smtClean="0">
                <a:latin typeface="Monotype Corsiva" panose="03010101010201010101" pitchFamily="66" charset="0"/>
              </a:rPr>
              <a:t>                                                                                                методист ГДО: Н.И.Михайлова</a:t>
            </a:r>
            <a:r>
              <a:rPr lang="ru-RU" altLang="ru-RU" sz="2000" smtClean="0">
                <a:latin typeface="Monotype Corsiva" panose="03010101010201010101" pitchFamily="66" charset="0"/>
              </a:rPr>
              <a:t/>
            </a:r>
            <a:br>
              <a:rPr lang="ru-RU" altLang="ru-RU" sz="2000" smtClean="0">
                <a:latin typeface="Monotype Corsiva" panose="03010101010201010101" pitchFamily="66" charset="0"/>
              </a:rPr>
            </a:br>
            <a:r>
              <a:rPr lang="ru-RU" altLang="ru-RU" sz="2000" smtClean="0">
                <a:latin typeface="Monotype Corsiva" panose="03010101010201010101" pitchFamily="66" charset="0"/>
              </a:rPr>
              <a:t/>
            </a:r>
            <a:br>
              <a:rPr lang="ru-RU" altLang="ru-RU" sz="2000" smtClean="0">
                <a:latin typeface="Monotype Corsiva" panose="03010101010201010101" pitchFamily="66" charset="0"/>
              </a:rPr>
            </a:br>
            <a:endParaRPr lang="ru-RU" altLang="ru-RU" sz="2000" smtClean="0">
              <a:latin typeface="Monotype Corsiva" panose="03010101010201010101" pitchFamily="66" charset="0"/>
            </a:endParaRPr>
          </a:p>
        </p:txBody>
      </p:sp>
      <p:pic>
        <p:nvPicPr>
          <p:cNvPr id="2053" name="Picture 9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4813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5425"/>
            <a:ext cx="7037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2257424"/>
            <a:ext cx="7712075" cy="3840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785813" y="0"/>
            <a:ext cx="757237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8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500063"/>
            <a:ext cx="184150" cy="646112"/>
          </a:xfrm>
          <a:noFill/>
        </p:spPr>
        <p:txBody>
          <a:bodyPr wrap="none">
            <a:spAutoFit/>
          </a:bodyPr>
          <a:lstStyle/>
          <a:p>
            <a:r>
              <a:rPr lang="ru-RU" altLang="ru-RU" sz="1800" smtClean="0"/>
              <a:t/>
            </a:r>
            <a:br>
              <a:rPr lang="ru-RU" altLang="ru-RU" sz="1800" smtClean="0"/>
            </a:br>
            <a:endParaRPr lang="ru-RU" altLang="ru-RU" sz="1800" b="1" u="sng" smtClean="0">
              <a:solidFill>
                <a:schemeClr val="tx1"/>
              </a:solidFill>
            </a:endParaRPr>
          </a:p>
        </p:txBody>
      </p:sp>
      <p:sp>
        <p:nvSpPr>
          <p:cNvPr id="10249" name="Содержимое 14"/>
          <p:cNvSpPr>
            <a:spLocks noGrp="1"/>
          </p:cNvSpPr>
          <p:nvPr>
            <p:ph sz="half" idx="1"/>
          </p:nvPr>
        </p:nvSpPr>
        <p:spPr>
          <a:xfrm>
            <a:off x="785813" y="1774825"/>
            <a:ext cx="7681912" cy="4351338"/>
          </a:xfrm>
        </p:spPr>
        <p:txBody>
          <a:bodyPr/>
          <a:lstStyle/>
          <a:p>
            <a:pPr marL="0" indent="0"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Важная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музейных элементов развивающей среды-участие в их создании детей и родителей.  Дошкольники чувствуют свою причастность к мини- музею: они участвуют в обсуждении его тематики, приносят из дома экспонаты. В обычном музее мы –пассивные созерцатели, а здесь мы все соавторы, творцы экспозиции (педагоги, дети и их родители). Каждый мини –музей - результат общения, совместной работы</a:t>
            </a:r>
          </a:p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оспитателей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детей и их семей.</a:t>
            </a:r>
          </a:p>
          <a:p>
            <a:pPr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1618"/>
            <a:ext cx="7037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7469262" cy="5616624"/>
          </a:xfrm>
        </p:spPr>
        <p:txBody>
          <a:bodyPr/>
          <a:lstStyle/>
          <a:p>
            <a:pPr eaLnBrk="1" hangingPunct="1"/>
            <a:endParaRPr lang="ru-RU" altLang="ru-RU" sz="1400" dirty="0" smtClean="0">
              <a:latin typeface="Monotype Corsiva" panose="03010101010201010101" pitchFamily="66" charset="0"/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43609" y="1268760"/>
            <a:ext cx="7089154" cy="482406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 smtClean="0"/>
              <a:t>На сегодня можно с уверенностью сказать, что к нам возвращается национальная память и мы по новому относимся к малой Родине, к старинным праздникам, традициям, обрядам, художественным промыслам, декоративно-прикладному искусству , в которой народ оставил все ценное, что было в прошлом.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 smtClean="0"/>
              <a:t>Ремарк говорил: «Человек способен сохранить лишь то, что растет в нем самом»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 smtClean="0"/>
              <a:t>Вот и мы стараемся зародить в маленьких душах наших детей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/>
              <a:t> </a:t>
            </a:r>
            <a:r>
              <a:rPr lang="ru-RU" altLang="ru-RU" sz="2400" dirty="0" smtClean="0"/>
              <a:t>                                 РАЗУМНОЕ,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/>
              <a:t> </a:t>
            </a:r>
            <a:r>
              <a:rPr lang="ru-RU" altLang="ru-RU" sz="2400" dirty="0" smtClean="0"/>
              <a:t>                                 ДОБРОЕ,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400" dirty="0"/>
              <a:t> </a:t>
            </a:r>
            <a:r>
              <a:rPr lang="ru-RU" altLang="ru-RU" sz="2400" dirty="0" smtClean="0"/>
              <a:t>                                  ВЕЧНОЕ,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785813" y="0"/>
            <a:ext cx="757237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5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500063"/>
            <a:ext cx="184150" cy="646112"/>
          </a:xfrm>
          <a:noFill/>
        </p:spPr>
        <p:txBody>
          <a:bodyPr wrap="none">
            <a:spAutoFit/>
          </a:bodyPr>
          <a:lstStyle/>
          <a:p>
            <a:r>
              <a:rPr lang="ru-RU" altLang="ru-RU" sz="1800" smtClean="0"/>
              <a:t/>
            </a:r>
            <a:br>
              <a:rPr lang="ru-RU" altLang="ru-RU" sz="1800" smtClean="0"/>
            </a:br>
            <a:endParaRPr lang="ru-RU" altLang="ru-RU" sz="1800" b="1" u="sng" smtClean="0">
              <a:solidFill>
                <a:schemeClr val="tx1"/>
              </a:solidFill>
            </a:endParaRPr>
          </a:p>
        </p:txBody>
      </p:sp>
      <p:sp>
        <p:nvSpPr>
          <p:cNvPr id="12296" name="Содержимое 14"/>
          <p:cNvSpPr>
            <a:spLocks noGrp="1"/>
          </p:cNvSpPr>
          <p:nvPr>
            <p:ph sz="half" idx="1"/>
          </p:nvPr>
        </p:nvSpPr>
        <p:spPr>
          <a:xfrm>
            <a:off x="971600" y="500063"/>
            <a:ext cx="7272808" cy="588126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истории</a:t>
            </a:r>
          </a:p>
          <a:p>
            <a:pPr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большой музей мира-Парижский Лувр.</a:t>
            </a:r>
          </a:p>
          <a:p>
            <a:pPr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маленький находится в Литве-в дупле старого дуба. Чтобы дуб не отсырел на него надели стеклянный «плащ»</a:t>
            </a:r>
          </a:p>
          <a:p>
            <a:pPr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старый музей мира- Британский в Лондоне (1753г)</a:t>
            </a:r>
          </a:p>
          <a:p>
            <a:pPr algn="ctr"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Необычные музеи</a:t>
            </a:r>
          </a:p>
          <a:p>
            <a:pPr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наказаний-Уругвай</a:t>
            </a:r>
          </a:p>
          <a:p>
            <a:pPr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детства-Великобритания</a:t>
            </a:r>
          </a:p>
          <a:p>
            <a:pPr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*музей лжи-Германия</a:t>
            </a:r>
          </a:p>
          <a:p>
            <a:pPr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*музей шпаргалок-Болгария</a:t>
            </a:r>
          </a:p>
          <a:p>
            <a:pPr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*музей чертей-Каунас</a:t>
            </a:r>
          </a:p>
          <a:p>
            <a:pPr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*суеверий-Ярославская область</a:t>
            </a:r>
          </a:p>
          <a:p>
            <a:pPr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*Ангелов-Карелия</a:t>
            </a:r>
          </a:p>
          <a:p>
            <a:pPr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*Музей стоматологии-США</a:t>
            </a:r>
          </a:p>
          <a:p>
            <a:pPr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*Дошкольного воспитания-Финляндия</a:t>
            </a:r>
          </a:p>
          <a:p>
            <a:pPr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*аптеки-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г.Львов</a:t>
            </a: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*Игрушки- Сергиев-Посад</a:t>
            </a:r>
          </a:p>
          <a:p>
            <a:pPr>
              <a:buFontTx/>
              <a:buNone/>
            </a:pP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8" name="Rectangle 1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3233738"/>
            <a:ext cx="3929063" cy="3446462"/>
          </a:xfrm>
          <a:noFill/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tabLst>
                <a:tab pos="457200" algn="l"/>
              </a:tabLst>
            </a:pPr>
            <a:endParaRPr lang="ru-RU" altLang="ru-RU" sz="1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tabLst>
                <a:tab pos="457200" algn="l"/>
              </a:tabLst>
            </a:pPr>
            <a:endParaRPr lang="ru-RU" altLang="ru-RU" sz="1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tabLst>
                <a:tab pos="457200" algn="l"/>
              </a:tabLst>
            </a:pPr>
            <a:endParaRPr lang="ru-RU" altLang="ru-RU" sz="1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tabLst>
                <a:tab pos="457200" algn="l"/>
              </a:tabLst>
            </a:pPr>
            <a:endParaRPr lang="ru-RU" altLang="ru-RU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tabLst>
                <a:tab pos="457200" algn="l"/>
              </a:tabLst>
            </a:pPr>
            <a:endParaRPr lang="ru-RU" altLang="ru-RU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tabLst>
                <a:tab pos="457200" algn="l"/>
              </a:tabLst>
            </a:pPr>
            <a:endParaRPr lang="ru-RU" altLang="ru-RU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tabLst>
                <a:tab pos="457200" algn="l"/>
              </a:tabLst>
            </a:pPr>
            <a:endParaRPr lang="ru-RU" altLang="ru-RU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tabLst>
                <a:tab pos="457200" algn="l"/>
              </a:tabLst>
            </a:pPr>
            <a:endParaRPr lang="ru-RU" altLang="ru-RU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tabLst>
                <a:tab pos="457200" algn="l"/>
              </a:tabLst>
            </a:pPr>
            <a:endParaRPr lang="ru-RU" altLang="ru-RU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tabLst>
                <a:tab pos="457200" algn="l"/>
              </a:tabLst>
            </a:pPr>
            <a:endParaRPr lang="ru-RU" altLang="ru-RU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tabLst>
                <a:tab pos="457200" algn="l"/>
              </a:tabLst>
            </a:pPr>
            <a:endParaRPr lang="ru-RU" altLang="ru-RU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tabLst>
                <a:tab pos="457200" algn="l"/>
              </a:tabLst>
            </a:pPr>
            <a:endParaRPr lang="ru-RU" altLang="ru-RU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tabLst>
                <a:tab pos="457200" algn="l"/>
              </a:tabLst>
            </a:pPr>
            <a:endParaRPr lang="ru-RU" altLang="ru-RU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tabLst>
                <a:tab pos="457200" algn="l"/>
              </a:tabLst>
            </a:pPr>
            <a:endParaRPr lang="ru-RU" altLang="ru-RU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tabLst>
                <a:tab pos="457200" algn="l"/>
              </a:tabLst>
            </a:pPr>
            <a:endParaRPr lang="ru-RU" altLang="ru-RU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tabLst>
                <a:tab pos="457200" algn="l"/>
              </a:tabLst>
            </a:pPr>
            <a:endParaRPr lang="ru-RU" altLang="ru-RU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2400" b="1" dirty="0" smtClean="0"/>
              <a:t>Музеи одного предмета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1800" dirty="0" smtClean="0"/>
              <a:t>*музей часов-</a:t>
            </a:r>
            <a:r>
              <a:rPr lang="ru-RU" sz="1800" dirty="0" err="1" smtClean="0"/>
              <a:t>г.Ангарск</a:t>
            </a:r>
            <a:endParaRPr lang="ru-RU" sz="1800" dirty="0" smtClean="0"/>
          </a:p>
          <a:p>
            <a:r>
              <a:rPr lang="ru-RU" sz="1800" dirty="0" smtClean="0"/>
              <a:t>*копейки-</a:t>
            </a:r>
            <a:r>
              <a:rPr lang="ru-RU" sz="1800" dirty="0" err="1" smtClean="0"/>
              <a:t>г.Ярославль</a:t>
            </a:r>
            <a:endParaRPr lang="ru-RU" sz="1800" dirty="0" smtClean="0"/>
          </a:p>
          <a:p>
            <a:r>
              <a:rPr lang="ru-RU" sz="1800" dirty="0" smtClean="0"/>
              <a:t>*валенка-</a:t>
            </a:r>
            <a:r>
              <a:rPr lang="ru-RU" sz="1800" dirty="0" err="1" smtClean="0"/>
              <a:t>г.Москва</a:t>
            </a:r>
            <a:endParaRPr lang="ru-RU" sz="1800" dirty="0" smtClean="0"/>
          </a:p>
          <a:p>
            <a:r>
              <a:rPr lang="ru-RU" sz="1800" dirty="0" smtClean="0"/>
              <a:t>*утюга-</a:t>
            </a:r>
            <a:r>
              <a:rPr lang="ru-RU" sz="1800" dirty="0" err="1" smtClean="0"/>
              <a:t>г.Переславль</a:t>
            </a:r>
            <a:endParaRPr lang="ru-RU" sz="1800" dirty="0" smtClean="0"/>
          </a:p>
          <a:p>
            <a:r>
              <a:rPr lang="ru-RU" sz="1800" dirty="0" smtClean="0"/>
              <a:t>*плюшевых мишек-Великобритания</a:t>
            </a:r>
          </a:p>
          <a:p>
            <a:r>
              <a:rPr lang="ru-RU" sz="1800" dirty="0" smtClean="0"/>
              <a:t>*туалета-Индия и Киев</a:t>
            </a:r>
          </a:p>
          <a:p>
            <a:r>
              <a:rPr lang="ru-RU" sz="1800" dirty="0" smtClean="0"/>
              <a:t>*чая- Китай</a:t>
            </a:r>
          </a:p>
          <a:p>
            <a:r>
              <a:rPr lang="ru-RU" sz="1800" dirty="0" smtClean="0"/>
              <a:t>*салфеток-Россия</a:t>
            </a:r>
          </a:p>
          <a:p>
            <a:r>
              <a:rPr lang="ru-RU" sz="1800" dirty="0" smtClean="0"/>
              <a:t>*мышеловок-Германия</a:t>
            </a:r>
          </a:p>
          <a:p>
            <a:r>
              <a:rPr lang="ru-RU" sz="1800" dirty="0" smtClean="0"/>
              <a:t>*лыж- Норвегия</a:t>
            </a:r>
          </a:p>
          <a:p>
            <a:r>
              <a:rPr lang="ru-RU" sz="1800" dirty="0" smtClean="0"/>
              <a:t>*спичек-Швеция</a:t>
            </a:r>
          </a:p>
          <a:p>
            <a:r>
              <a:rPr lang="ru-RU" sz="1800" dirty="0" smtClean="0"/>
              <a:t>*термометров-США</a:t>
            </a:r>
          </a:p>
          <a:p>
            <a:r>
              <a:rPr lang="ru-RU" sz="1800" dirty="0" smtClean="0"/>
              <a:t>*огня-Египет</a:t>
            </a:r>
          </a:p>
          <a:p>
            <a:r>
              <a:rPr lang="ru-RU" sz="1800" dirty="0" smtClean="0"/>
              <a:t>*шоколада-Санкт-Петербург</a:t>
            </a:r>
          </a:p>
          <a:p>
            <a:r>
              <a:rPr lang="ru-RU" sz="1800" dirty="0" smtClean="0"/>
              <a:t>*</a:t>
            </a:r>
            <a:r>
              <a:rPr lang="ru-RU" sz="1800" dirty="0" err="1" smtClean="0"/>
              <a:t>мусора_корея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9822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416824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Уважаемые коллеги!</a:t>
            </a:r>
          </a:p>
          <a:p>
            <a:pPr algn="ctr"/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Из выше сказанного всем понятно, что для того чтобы пополнить предметно –развивающую среду в своей группе не надо больших затрат.</a:t>
            </a:r>
          </a:p>
          <a:p>
            <a:r>
              <a:rPr lang="ru-RU" sz="2400" b="1" dirty="0" smtClean="0"/>
              <a:t>Надо:</a:t>
            </a:r>
          </a:p>
          <a:p>
            <a:r>
              <a:rPr lang="ru-RU" sz="2400" dirty="0" smtClean="0"/>
              <a:t>иметь желание</a:t>
            </a:r>
          </a:p>
          <a:p>
            <a:r>
              <a:rPr lang="ru-RU" sz="2400" dirty="0" smtClean="0"/>
              <a:t>заинтересовать детей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овлечь родителей</a:t>
            </a:r>
          </a:p>
          <a:p>
            <a:pPr marL="0" indent="0" algn="ctr">
              <a:buNone/>
            </a:pPr>
            <a:r>
              <a:rPr lang="ru-RU" sz="2400" b="1" dirty="0" smtClean="0"/>
              <a:t>Успехов Вам на этом поприще!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39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696744" cy="5256583"/>
          </a:xfrm>
        </p:spPr>
      </p:pic>
    </p:spTree>
    <p:extLst>
      <p:ext uri="{BB962C8B-B14F-4D97-AF65-F5344CB8AC3E}">
        <p14:creationId xmlns:p14="http://schemas.microsoft.com/office/powerpoint/2010/main" val="272199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7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6697662" cy="1417638"/>
          </a:xfrm>
        </p:spPr>
        <p:txBody>
          <a:bodyPr/>
          <a:lstStyle/>
          <a:p>
            <a:pPr eaLnBrk="1" hangingPunct="1"/>
            <a:r>
              <a:rPr lang="ru-RU" altLang="ru-RU" sz="1400" smtClean="0"/>
              <a:t/>
            </a:r>
            <a:br>
              <a:rPr lang="ru-RU" altLang="ru-RU" sz="1400" smtClean="0"/>
            </a:br>
            <a:r>
              <a:rPr lang="ru-RU" altLang="ru-RU" sz="2400" b="1" smtClean="0"/>
              <a:t>Номинация:</a:t>
            </a:r>
            <a:endParaRPr lang="ru-RU" altLang="ru-RU" sz="2400" b="1" smtClean="0">
              <a:latin typeface="Monotype Corsiva" panose="03010101010201010101" pitchFamily="66" charset="0"/>
            </a:endParaRPr>
          </a:p>
        </p:txBody>
      </p:sp>
      <p:sp>
        <p:nvSpPr>
          <p:cNvPr id="3079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7343775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ru-RU" altLang="ru-RU" sz="1400" dirty="0" smtClean="0"/>
          </a:p>
          <a:p>
            <a:pPr eaLnBrk="1" hangingPunct="1">
              <a:defRPr/>
            </a:pPr>
            <a:endParaRPr lang="ru-RU" altLang="ru-RU" sz="1400" dirty="0" smtClean="0"/>
          </a:p>
          <a:p>
            <a:pPr eaLnBrk="1" hangingPunct="1">
              <a:defRPr/>
            </a:pPr>
            <a:endParaRPr lang="ru-RU" altLang="ru-RU" sz="1400" dirty="0"/>
          </a:p>
          <a:p>
            <a:pPr eaLnBrk="1" hangingPunct="1">
              <a:defRPr/>
            </a:pPr>
            <a:endParaRPr lang="ru-RU" altLang="ru-RU" sz="1400" dirty="0" smtClean="0"/>
          </a:p>
          <a:p>
            <a:pPr eaLnBrk="1" hangingPunct="1">
              <a:defRPr/>
            </a:pPr>
            <a:endParaRPr lang="ru-RU" altLang="ru-RU" sz="1400" dirty="0"/>
          </a:p>
          <a:p>
            <a:pPr eaLnBrk="1" hangingPunct="1">
              <a:defRPr/>
            </a:pPr>
            <a:endParaRPr lang="ru-RU" altLang="ru-RU" sz="1400" dirty="0" smtClean="0"/>
          </a:p>
          <a:p>
            <a:pPr eaLnBrk="1" hangingPunct="1">
              <a:defRPr/>
            </a:pPr>
            <a:endParaRPr lang="ru-RU" altLang="ru-RU" sz="1400" dirty="0"/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sz="4800" dirty="0" smtClean="0"/>
              <a:t>Связь времен</a:t>
            </a:r>
          </a:p>
          <a:p>
            <a:pPr eaLnBrk="1" hangingPunct="1">
              <a:buFontTx/>
              <a:buNone/>
              <a:defRPr/>
            </a:pPr>
            <a:endParaRPr lang="ru-RU" altLang="ru-RU" sz="1400" dirty="0" smtClean="0"/>
          </a:p>
          <a:p>
            <a:pPr eaLnBrk="1" hangingPunct="1">
              <a:buFontTx/>
              <a:buNone/>
              <a:defRPr/>
            </a:pPr>
            <a:endParaRPr lang="ru-RU" altLang="ru-RU" sz="1400" dirty="0" smtClean="0"/>
          </a:p>
          <a:p>
            <a:pPr eaLnBrk="1" hangingPunct="1">
              <a:buFontTx/>
              <a:buNone/>
              <a:defRPr/>
            </a:pPr>
            <a:endParaRPr lang="ru-RU" altLang="ru-RU" sz="1400" dirty="0" smtClean="0"/>
          </a:p>
          <a:p>
            <a:pPr eaLnBrk="1" hangingPunct="1">
              <a:buFontTx/>
              <a:buNone/>
              <a:defRPr/>
            </a:pPr>
            <a:r>
              <a:rPr lang="ru-RU" altLang="ru-RU" sz="1400" dirty="0" smtClean="0"/>
              <a:t> </a:t>
            </a:r>
          </a:p>
          <a:p>
            <a:pPr eaLnBrk="1" hangingPunct="1">
              <a:buFontTx/>
              <a:buBlip>
                <a:blip r:embed="rId6"/>
              </a:buBlip>
              <a:defRPr/>
            </a:pPr>
            <a:endParaRPr lang="ru-RU" altLang="ru-RU" sz="1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9"/>
          <p:cNvSpPr>
            <a:spLocks noGrp="1" noChangeArrowheads="1"/>
          </p:cNvSpPr>
          <p:nvPr>
            <p:ph type="title"/>
          </p:nvPr>
        </p:nvSpPr>
        <p:spPr>
          <a:xfrm>
            <a:off x="571500" y="428625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ru-RU" sz="1800" smtClean="0"/>
              <a:t>              </a:t>
            </a:r>
            <a:r>
              <a:rPr lang="ru-RU" altLang="ru-RU" sz="2400" b="1" smtClean="0"/>
              <a:t>Цель проекта: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7162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2800" smtClean="0"/>
          </a:p>
          <a:p>
            <a:pPr eaLnBrk="1" hangingPunct="1">
              <a:buFontTx/>
              <a:buNone/>
            </a:pPr>
            <a:endParaRPr lang="ru-RU" altLang="ru-RU" sz="2800" smtClean="0"/>
          </a:p>
          <a:p>
            <a:pPr eaLnBrk="1" hangingPunct="1">
              <a:buFontTx/>
              <a:buNone/>
            </a:pPr>
            <a:endParaRPr lang="ru-RU" altLang="ru-RU" sz="2800" smtClean="0"/>
          </a:p>
          <a:p>
            <a:pPr eaLnBrk="1" hangingPunct="1"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Blip>
                <a:blip r:embed="rId6"/>
              </a:buBlip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Blip>
                <a:blip r:embed="rId6"/>
              </a:buBlip>
            </a:pPr>
            <a:endParaRPr lang="ru-RU" altLang="ru-RU" sz="1600" smtClean="0"/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785813" y="0"/>
            <a:ext cx="757237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5" name="Содержимое 10"/>
          <p:cNvSpPr>
            <a:spLocks noGrp="1"/>
          </p:cNvSpPr>
          <p:nvPr>
            <p:ph sz="half" idx="1"/>
          </p:nvPr>
        </p:nvSpPr>
        <p:spPr>
          <a:xfrm>
            <a:off x="785813" y="2057400"/>
            <a:ext cx="8107362" cy="43719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*Проект предполагает создание музейной базовой среды в ГДО, целью которого является:</a:t>
            </a:r>
          </a:p>
          <a:p>
            <a:pPr marL="0" indent="0">
              <a:buFontTx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*сохранение исторического наследия и культуры, развитие краеведения дошкольника через </a:t>
            </a:r>
          </a:p>
          <a:p>
            <a:pPr marL="0" indent="0">
              <a:buFontTx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*создание и использование многообразной деятельности мини-музеев в ДОУ</a:t>
            </a:r>
          </a:p>
          <a:p>
            <a:pPr marL="0" indent="0">
              <a:buFontTx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*использование новых форм работы с детьми и их родителями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9"/>
          <p:cNvSpPr>
            <a:spLocks noGrp="1" noChangeArrowheads="1"/>
          </p:cNvSpPr>
          <p:nvPr>
            <p:ph type="title"/>
          </p:nvPr>
        </p:nvSpPr>
        <p:spPr>
          <a:xfrm>
            <a:off x="571500" y="428625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Задачи проекта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785813" y="1571625"/>
            <a:ext cx="782478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smtClean="0"/>
              <a:t>*погрузить детей в новую информационную</a:t>
            </a:r>
          </a:p>
          <a:p>
            <a:pPr eaLnBrk="1" hangingPunct="1">
              <a:buFontTx/>
              <a:buNone/>
            </a:pPr>
            <a:r>
              <a:rPr lang="ru-RU" altLang="ru-RU" sz="2400" smtClean="0"/>
              <a:t>среду</a:t>
            </a:r>
          </a:p>
          <a:p>
            <a:pPr eaLnBrk="1" hangingPunct="1">
              <a:buFontTx/>
              <a:buNone/>
            </a:pPr>
            <a:endParaRPr lang="ru-RU" altLang="ru-RU" sz="2800" smtClean="0"/>
          </a:p>
          <a:p>
            <a:pPr eaLnBrk="1" hangingPunct="1">
              <a:buFontTx/>
              <a:buNone/>
            </a:pPr>
            <a:endParaRPr lang="ru-RU" altLang="ru-RU" sz="2800" smtClean="0"/>
          </a:p>
          <a:p>
            <a:pPr eaLnBrk="1" hangingPunct="1"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Blip>
                <a:blip r:embed="rId6"/>
              </a:buBlip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Blip>
                <a:blip r:embed="rId6"/>
              </a:buBlip>
            </a:pPr>
            <a:endParaRPr lang="ru-RU" altLang="ru-RU" sz="1600" smtClean="0"/>
          </a:p>
        </p:txBody>
      </p:sp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785813" y="0"/>
            <a:ext cx="757237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29" name="Содержимое 10"/>
          <p:cNvSpPr>
            <a:spLocks noGrp="1"/>
          </p:cNvSpPr>
          <p:nvPr>
            <p:ph sz="half" idx="1"/>
          </p:nvPr>
        </p:nvSpPr>
        <p:spPr>
          <a:xfrm>
            <a:off x="935038" y="2057400"/>
            <a:ext cx="7197725" cy="4068763"/>
          </a:xfrm>
        </p:spPr>
        <p:txBody>
          <a:bodyPr/>
          <a:lstStyle/>
          <a:p>
            <a:pPr>
              <a:buFontTx/>
              <a:buNone/>
            </a:pPr>
            <a:endParaRPr lang="ru-RU" altLang="ru-RU" sz="2400" smtClean="0"/>
          </a:p>
          <a:p>
            <a:pPr>
              <a:buFontTx/>
              <a:buNone/>
            </a:pPr>
            <a:r>
              <a:rPr lang="ru-RU" altLang="ru-RU" sz="2400" smtClean="0"/>
              <a:t>обогащение предметно-развивающей среды</a:t>
            </a:r>
          </a:p>
          <a:p>
            <a:pPr>
              <a:buFontTx/>
              <a:buNone/>
            </a:pPr>
            <a:r>
              <a:rPr lang="ru-RU" altLang="ru-RU" sz="2400" smtClean="0"/>
              <a:t>*расширение кругозора дошкольников</a:t>
            </a:r>
          </a:p>
          <a:p>
            <a:pPr>
              <a:buFontTx/>
              <a:buNone/>
            </a:pPr>
            <a:r>
              <a:rPr lang="ru-RU" altLang="ru-RU" sz="2400" smtClean="0"/>
              <a:t>*формирование проектно-исследовательских умений и навыков</a:t>
            </a:r>
          </a:p>
          <a:p>
            <a:pPr>
              <a:buFontTx/>
              <a:buNone/>
            </a:pPr>
            <a:r>
              <a:rPr lang="ru-RU" altLang="ru-RU" sz="2400" smtClean="0"/>
              <a:t>*развитие творческого и логического мышления, воображения</a:t>
            </a:r>
          </a:p>
          <a:p>
            <a:pPr>
              <a:buFontTx/>
              <a:buNone/>
            </a:pPr>
            <a:r>
              <a:rPr lang="ru-RU" altLang="ru-RU" sz="2400" smtClean="0"/>
              <a:t>*формирование активной жизненной позиции</a:t>
            </a:r>
          </a:p>
          <a:p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9"/>
          <p:cNvSpPr>
            <a:spLocks noGrp="1" noChangeArrowheads="1"/>
          </p:cNvSpPr>
          <p:nvPr>
            <p:ph type="title"/>
          </p:nvPr>
        </p:nvSpPr>
        <p:spPr>
          <a:xfrm>
            <a:off x="571500" y="428625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Особенности мини-музея в детском саду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785813" y="1754188"/>
            <a:ext cx="7618412" cy="43227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1400" smtClean="0"/>
              <a:t>*участие в создании мини-музея воспитателей, детей, родителей.</a:t>
            </a:r>
          </a:p>
          <a:p>
            <a:pPr marL="0" indent="0" eaLnBrk="1" hangingPunct="1">
              <a:buFontTx/>
              <a:buNone/>
            </a:pPr>
            <a:r>
              <a:rPr lang="ru-RU" altLang="ru-RU" sz="1400" smtClean="0"/>
              <a:t>*ребенок –активный участник оформления экспозиции музея.</a:t>
            </a:r>
          </a:p>
          <a:p>
            <a:pPr marL="0" indent="0" eaLnBrk="1" hangingPunct="1">
              <a:buFontTx/>
              <a:buNone/>
            </a:pPr>
            <a:r>
              <a:rPr lang="ru-RU" altLang="ru-RU" sz="1400" smtClean="0"/>
              <a:t>*мини- музей – зона удивления, творчества и совместной работы детей и их родителей.</a:t>
            </a:r>
          </a:p>
        </p:txBody>
      </p:sp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785813" y="0"/>
            <a:ext cx="757237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5" name="Содержимое 10"/>
          <p:cNvSpPr>
            <a:spLocks noGrp="1"/>
          </p:cNvSpPr>
          <p:nvPr>
            <p:ph sz="half" idx="1"/>
          </p:nvPr>
        </p:nvSpPr>
        <p:spPr>
          <a:xfrm>
            <a:off x="785813" y="1125538"/>
            <a:ext cx="7572375" cy="5000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buFontTx/>
              <a:buNone/>
              <a:defRPr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4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6" b="13716"/>
          <a:stretch>
            <a:fillRect/>
          </a:stretch>
        </p:blipFill>
        <p:spPr bwMode="auto">
          <a:xfrm>
            <a:off x="2733675" y="2697163"/>
            <a:ext cx="3852863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9"/>
          <p:cNvSpPr>
            <a:spLocks noGrp="1" noChangeArrowheads="1"/>
          </p:cNvSpPr>
          <p:nvPr>
            <p:ph type="title"/>
          </p:nvPr>
        </p:nvSpPr>
        <p:spPr>
          <a:xfrm>
            <a:off x="571500" y="428625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Размещение мини- музея в ДОУ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900113" y="1571625"/>
            <a:ext cx="73247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buFontTx/>
              <a:buNone/>
            </a:pP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785813" y="0"/>
            <a:ext cx="757237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7" name="Содержимое 10"/>
          <p:cNvSpPr>
            <a:spLocks noGrp="1"/>
          </p:cNvSpPr>
          <p:nvPr>
            <p:ph sz="half" idx="1"/>
          </p:nvPr>
        </p:nvSpPr>
        <p:spPr>
          <a:xfrm>
            <a:off x="900113" y="1943100"/>
            <a:ext cx="7458075" cy="41830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 smtClean="0"/>
              <a:t>  Народная мудрость гласит : «Кто хочет-ищет возможности, кто не хочет- ищет причины»</a:t>
            </a:r>
          </a:p>
          <a:p>
            <a:pPr>
              <a:buFontTx/>
              <a:buNone/>
            </a:pPr>
            <a:r>
              <a:rPr lang="ru-RU" altLang="ru-RU" sz="2000" smtClean="0"/>
              <a:t>Даже в самых стесненных условиях при желании можно найти уголок для небольшой экспозиции.</a:t>
            </a:r>
          </a:p>
          <a:p>
            <a:pPr algn="ctr">
              <a:buFontTx/>
              <a:buNone/>
            </a:pPr>
            <a:r>
              <a:rPr lang="ru-RU" altLang="ru-RU" sz="2000" smtClean="0"/>
              <a:t>Место расположения:</a:t>
            </a:r>
          </a:p>
          <a:p>
            <a:pPr>
              <a:buFontTx/>
              <a:buNone/>
            </a:pPr>
            <a:r>
              <a:rPr lang="ru-RU" altLang="ru-RU" sz="2000" smtClean="0"/>
              <a:t>Групповое помещение</a:t>
            </a:r>
          </a:p>
          <a:p>
            <a:pPr>
              <a:buFontTx/>
              <a:buNone/>
            </a:pPr>
            <a:r>
              <a:rPr lang="ru-RU" altLang="ru-RU" sz="2000" smtClean="0"/>
              <a:t>Спальняя комната</a:t>
            </a:r>
          </a:p>
          <a:p>
            <a:pPr>
              <a:buFontTx/>
              <a:buNone/>
            </a:pPr>
            <a:r>
              <a:rPr lang="ru-RU" altLang="ru-RU" sz="2000" smtClean="0"/>
              <a:t>Раздевалка</a:t>
            </a:r>
          </a:p>
          <a:p>
            <a:pPr>
              <a:buFontTx/>
              <a:buNone/>
            </a:pPr>
            <a:r>
              <a:rPr lang="ru-RU" altLang="ru-RU" sz="2000" smtClean="0"/>
              <a:t>Помещение для дополнительных занятий</a:t>
            </a:r>
          </a:p>
          <a:p>
            <a:pPr>
              <a:buFontTx/>
              <a:buNone/>
            </a:pPr>
            <a:r>
              <a:rPr lang="ru-RU" altLang="ru-RU" sz="2000" smtClean="0"/>
              <a:t>Холлы    </a:t>
            </a:r>
          </a:p>
          <a:p>
            <a:pPr>
              <a:buFontTx/>
              <a:buNone/>
            </a:pPr>
            <a:r>
              <a:rPr lang="ru-RU" altLang="ru-RU" sz="1600" smtClean="0"/>
              <a:t>      </a:t>
            </a: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smtClean="0"/>
          </a:p>
          <a:p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9"/>
          <p:cNvSpPr>
            <a:spLocks noGrp="1" noChangeArrowheads="1"/>
          </p:cNvSpPr>
          <p:nvPr>
            <p:ph type="title"/>
          </p:nvPr>
        </p:nvSpPr>
        <p:spPr>
          <a:xfrm>
            <a:off x="571500" y="500063"/>
            <a:ext cx="8229600" cy="785812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Музейно-педагогический комплекс в ГДО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7162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785813" y="0"/>
            <a:ext cx="757237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1" name="Содержимое 10"/>
          <p:cNvSpPr>
            <a:spLocks noGrp="1"/>
          </p:cNvSpPr>
          <p:nvPr>
            <p:ph sz="half" idx="1"/>
          </p:nvPr>
        </p:nvSpPr>
        <p:spPr>
          <a:xfrm>
            <a:off x="962025" y="1600200"/>
            <a:ext cx="6994525" cy="4525963"/>
          </a:xfrm>
        </p:spPr>
        <p:txBody>
          <a:bodyPr/>
          <a:lstStyle/>
          <a:p>
            <a:pPr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smtClean="0"/>
          </a:p>
          <a:p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36885675"/>
              </p:ext>
            </p:extLst>
          </p:nvPr>
        </p:nvGraphicFramePr>
        <p:xfrm>
          <a:off x="1160462" y="1427162"/>
          <a:ext cx="6823076" cy="481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00063"/>
            <a:ext cx="70373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900113" y="1571625"/>
            <a:ext cx="756761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785813" y="0"/>
            <a:ext cx="757237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72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500063"/>
            <a:ext cx="184150" cy="646112"/>
          </a:xfrm>
          <a:noFill/>
        </p:spPr>
        <p:txBody>
          <a:bodyPr wrap="none">
            <a:spAutoFit/>
          </a:bodyPr>
          <a:lstStyle/>
          <a:p>
            <a:r>
              <a:rPr lang="ru-RU" altLang="ru-RU" sz="1800" smtClean="0"/>
              <a:t/>
            </a:r>
            <a:br>
              <a:rPr lang="ru-RU" altLang="ru-RU" sz="1800" smtClean="0"/>
            </a:br>
            <a:endParaRPr lang="ru-RU" altLang="ru-RU" sz="1800" b="1" u="sng" smtClean="0">
              <a:solidFill>
                <a:schemeClr val="tx1"/>
              </a:solidFill>
            </a:endParaRPr>
          </a:p>
        </p:txBody>
      </p:sp>
      <p:sp>
        <p:nvSpPr>
          <p:cNvPr id="11273" name="Содержимое 14"/>
          <p:cNvSpPr>
            <a:spLocks noGrp="1"/>
          </p:cNvSpPr>
          <p:nvPr>
            <p:ph sz="half" idx="1"/>
          </p:nvPr>
        </p:nvSpPr>
        <p:spPr>
          <a:xfrm>
            <a:off x="992188" y="2128838"/>
            <a:ext cx="7159625" cy="4000500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наших музеях многие экспонаты разрешено трогать руками.</a:t>
            </a:r>
          </a:p>
          <a:p>
            <a:pPr>
              <a:buFontTx/>
              <a:buAutoNum type="arabicPeriod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.Рассмотренные экспонаты нужно положить на место</a:t>
            </a:r>
          </a:p>
          <a:p>
            <a:pPr>
              <a:buFontTx/>
              <a:buAutoNum type="arabicPeriod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 нельзя ломать и забирать домой.</a:t>
            </a:r>
          </a:p>
          <a:p>
            <a:pPr>
              <a:buFontTx/>
              <a:buAutoNum type="arabicPeriod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.Можно -даже нужно задавать вопросы.</a:t>
            </a:r>
          </a:p>
          <a:p>
            <a:pPr>
              <a:buFontTx/>
              <a:buAutoNum type="arabicPeriod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пополнять музей новыми экспонатами.</a:t>
            </a:r>
          </a:p>
          <a:p>
            <a:pPr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1</a:t>
            </a:r>
          </a:p>
        </p:txBody>
      </p:sp>
      <p:sp>
        <p:nvSpPr>
          <p:cNvPr id="11274" name="Прямоугольник 16"/>
          <p:cNvSpPr>
            <a:spLocks noChangeArrowheads="1"/>
          </p:cNvSpPr>
          <p:nvPr/>
        </p:nvSpPr>
        <p:spPr bwMode="auto">
          <a:xfrm>
            <a:off x="1692275" y="500063"/>
            <a:ext cx="6094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Правила поведения в наших музеях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8138"/>
            <a:ext cx="7037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785813" y="0"/>
            <a:ext cx="757237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3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500063"/>
            <a:ext cx="184150" cy="646112"/>
          </a:xfrm>
          <a:noFill/>
        </p:spPr>
        <p:txBody>
          <a:bodyPr wrap="none">
            <a:spAutoFit/>
          </a:bodyPr>
          <a:lstStyle/>
          <a:p>
            <a:r>
              <a:rPr lang="ru-RU" altLang="ru-RU" sz="1800" smtClean="0"/>
              <a:t/>
            </a:r>
            <a:br>
              <a:rPr lang="ru-RU" altLang="ru-RU" sz="1800" smtClean="0"/>
            </a:br>
            <a:endParaRPr lang="ru-RU" altLang="ru-RU" sz="1800" b="1" u="sng" smtClean="0">
              <a:solidFill>
                <a:schemeClr val="tx1"/>
              </a:solidFill>
            </a:endParaRPr>
          </a:p>
        </p:txBody>
      </p:sp>
      <p:sp>
        <p:nvSpPr>
          <p:cNvPr id="9224" name="Прямоугольник 15"/>
          <p:cNvSpPr>
            <a:spLocks noChangeArrowheads="1"/>
          </p:cNvSpPr>
          <p:nvPr/>
        </p:nvSpPr>
        <p:spPr bwMode="auto">
          <a:xfrm>
            <a:off x="857250" y="1785938"/>
            <a:ext cx="342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800"/>
          </a:p>
        </p:txBody>
      </p:sp>
      <p:sp>
        <p:nvSpPr>
          <p:cNvPr id="9226" name="Текст 2"/>
          <p:cNvSpPr>
            <a:spLocks noGrp="1"/>
          </p:cNvSpPr>
          <p:nvPr>
            <p:ph type="body" sz="half" idx="2"/>
          </p:nvPr>
        </p:nvSpPr>
        <p:spPr>
          <a:xfrm>
            <a:off x="1054100" y="1817688"/>
            <a:ext cx="7170738" cy="4308475"/>
          </a:xfrm>
        </p:spPr>
        <p:txBody>
          <a:bodyPr/>
          <a:lstStyle/>
          <a:p>
            <a:r>
              <a:rPr lang="ru-RU" altLang="ru-RU" sz="2400" dirty="0" smtClean="0"/>
              <a:t>Содержание ,оформление и назначение мини-музеев должны обязательно отображать специфику возраста каждой группы. </a:t>
            </a:r>
            <a:r>
              <a:rPr lang="ru-RU" altLang="ru-RU" sz="2400" dirty="0"/>
              <a:t>П</a:t>
            </a:r>
            <a:r>
              <a:rPr lang="ru-RU" altLang="ru-RU" sz="2400" dirty="0" smtClean="0"/>
              <a:t>ри создании музейного комплекса сотрудникам детского сада пришлось попробовать себя в роли дизайнеров, художников ,музееведов, историков.</a:t>
            </a:r>
          </a:p>
          <a:p>
            <a:r>
              <a:rPr lang="ru-RU" altLang="ru-RU" sz="2400" dirty="0" smtClean="0"/>
              <a:t>Особая проблема- подбор экспонатов, который будет продолжаться постоянно.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музей шаблон" id="{D1F1B3CC-8026-41C8-9996-9EB577C6D16B}" vid="{95302788-7764-44F9-925D-B8BC4BDCC2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музей шаблон</Template>
  <TotalTime>100</TotalTime>
  <Words>623</Words>
  <Application>Microsoft Office PowerPoint</Application>
  <PresentationFormat>Экран (4:3)</PresentationFormat>
  <Paragraphs>393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Monotype Corsiva</vt:lpstr>
      <vt:lpstr>Times New Roman</vt:lpstr>
      <vt:lpstr>Оформление по умолчанию</vt:lpstr>
      <vt:lpstr>Муниципальное бюджетное образовательное учреждение «Могочинская средняя общеобразовательная школа имени А.С.Пушкина»   ПРОЕКТ  Музейная педагогика как инновационная технология в создании развивающей среды ДОУ  в соответствии ФГОС»                                                                                                    методист ГДО: Н.И.Михайлова  </vt:lpstr>
      <vt:lpstr> Номинация:</vt:lpstr>
      <vt:lpstr>              Цель проекта:</vt:lpstr>
      <vt:lpstr>Задачи проекта</vt:lpstr>
      <vt:lpstr>Особенности мини-музея в детском саду</vt:lpstr>
      <vt:lpstr>Размещение мини- музея в ДОУ</vt:lpstr>
      <vt:lpstr>Музейно-педагогический комплекс в ГДО</vt:lpstr>
      <vt:lpstr> </vt:lpstr>
      <vt:lpstr> </vt:lpstr>
      <vt:lpstr> </vt:lpstr>
      <vt:lpstr>Презентация PowerPoint</vt:lpstr>
      <vt:lpstr> </vt:lpstr>
      <vt:lpstr>Музеи одного предмета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«Могочинская средняя общеобразовательная школа имени А.С.Пушкина»   ПРОЕКТ  Музейная педагогика как инновационная технология в создании развивающей среды ДОУ  в соответствии ФГОС»                                                                                                    методист ГДО: Н.И.Михайлова</dc:title>
  <dc:creator>Наталья</dc:creator>
  <cp:lastModifiedBy>Наталья</cp:lastModifiedBy>
  <cp:revision>11</cp:revision>
  <dcterms:created xsi:type="dcterms:W3CDTF">2016-04-03T02:47:54Z</dcterms:created>
  <dcterms:modified xsi:type="dcterms:W3CDTF">2016-04-03T04:29:38Z</dcterms:modified>
</cp:coreProperties>
</file>