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sldIdLst>
    <p:sldId id="257" r:id="rId5"/>
    <p:sldId id="256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9" r:id="rId16"/>
    <p:sldId id="280" r:id="rId17"/>
    <p:sldId id="278" r:id="rId18"/>
    <p:sldId id="281" r:id="rId19"/>
    <p:sldId id="282" r:id="rId20"/>
    <p:sldId id="270" r:id="rId21"/>
    <p:sldId id="283" r:id="rId22"/>
    <p:sldId id="284" r:id="rId23"/>
    <p:sldId id="271" r:id="rId24"/>
    <p:sldId id="285" r:id="rId25"/>
    <p:sldId id="286" r:id="rId26"/>
    <p:sldId id="287" r:id="rId27"/>
    <p:sldId id="27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626731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094842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04942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educatcarhou"/>
          <p:cNvPicPr>
            <a:picLocks noChangeAspect="1" noChangeArrowheads="1"/>
          </p:cNvPicPr>
          <p:nvPr/>
        </p:nvPicPr>
        <p:blipFill>
          <a:blip r:embed="rId3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Заголовок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ru-RU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9718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ru-RU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00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B29B928B-56BC-4DEA-91EC-8926928ED98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09283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2F520-9A0F-4B75-8627-5371AB7005C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02858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2167-B0F8-4740-BC08-FD63512B4B6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6049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1EDE3-B5B3-4B15-A4CC-AE22ACE1BF7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96842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B211E-DC87-496B-B966-641DD20DE42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71730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63689-1D40-44D1-B526-7F67888E541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54946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FE50F-343B-4790-8474-413FFC35F39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2402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16C84-834A-43FB-8280-F6FD5AFE017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8868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79734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D1520-2C70-4012-A908-B09A4CC5A0F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318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8304E-F350-4D7D-B1C5-5749F320A8C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2167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19431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381000"/>
            <a:ext cx="56769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33928-9CE7-4D9E-B912-4BBCB06801A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14342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143000" y="381000"/>
            <a:ext cx="7772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E7B68E-CD44-431A-B1BF-53C2D5FAD8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33380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educatcarhou"/>
          <p:cNvPicPr>
            <a:picLocks noChangeAspect="1" noChangeArrowheads="1"/>
          </p:cNvPicPr>
          <p:nvPr/>
        </p:nvPicPr>
        <p:blipFill>
          <a:blip r:embed="rId3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Заголовок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ru-RU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9718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ru-RU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00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B29B928B-56BC-4DEA-91EC-8926928ED98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61053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2F520-9A0F-4B75-8627-5371AB7005C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85710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2167-B0F8-4740-BC08-FD63512B4B6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53189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1EDE3-B5B3-4B15-A4CC-AE22ACE1BF7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20363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B211E-DC87-496B-B966-641DD20DE42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286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63689-1D40-44D1-B526-7F67888E541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8752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407354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FE50F-343B-4790-8474-413FFC35F39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57508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16C84-834A-43FB-8280-F6FD5AFE017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49520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D1520-2C70-4012-A908-B09A4CC5A0F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63209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8304E-F350-4D7D-B1C5-5749F320A8C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24378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19431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381000"/>
            <a:ext cx="56769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33928-9CE7-4D9E-B912-4BBCB06801A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91212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143000" y="381000"/>
            <a:ext cx="7772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E7B68E-CD44-431A-B1BF-53C2D5FAD8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6858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educatcarhou"/>
          <p:cNvPicPr>
            <a:picLocks noChangeAspect="1" noChangeArrowheads="1"/>
          </p:cNvPicPr>
          <p:nvPr/>
        </p:nvPicPr>
        <p:blipFill>
          <a:blip r:embed="rId3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Заголовок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ru-RU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9718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ru-RU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00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B29B928B-56BC-4DEA-91EC-8926928ED98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9742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2F520-9A0F-4B75-8627-5371AB7005C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424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2167-B0F8-4740-BC08-FD63512B4B6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54131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1EDE3-B5B3-4B15-A4CC-AE22ACE1BF7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34910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37853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B211E-DC87-496B-B966-641DD20DE42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15357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63689-1D40-44D1-B526-7F67888E541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72378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FE50F-343B-4790-8474-413FFC35F39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00070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16C84-834A-43FB-8280-F6FD5AFE017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3542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D1520-2C70-4012-A908-B09A4CC5A0F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7106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8304E-F350-4D7D-B1C5-5749F320A8C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38972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19431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381000"/>
            <a:ext cx="56769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33928-9CE7-4D9E-B912-4BBCB06801A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2944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143000" y="381000"/>
            <a:ext cx="7772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E7B68E-CD44-431A-B1BF-53C2D5FAD8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00814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4466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096600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3138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64332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38485"/>
      </p:ext>
    </p:extLst>
  </p:cSld>
  <p:clrMapOvr>
    <a:masterClrMapping/>
  </p:clrMapOvr>
  <p:transition spd="med">
    <p:dissolve/>
    <p:sndAc>
      <p:stSnd>
        <p:snd r:embed="rId1" name="осторожно обезьян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7DD5A-D42A-4B0D-B9CA-480934688772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8207-5B8C-46A7-93EE-8CA2F5E1E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1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  <p:sndAc>
      <p:stSnd>
        <p:snd r:embed="rId13" name="осторожно обезьян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8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educatcarhou"/>
          <p:cNvPicPr>
            <a:picLocks noChangeAspect="1" noChangeArrowheads="1"/>
          </p:cNvPicPr>
          <p:nvPr/>
        </p:nvPicPr>
        <p:blipFill>
          <a:blip r:embed="rId15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810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E14A3A81-2A07-4615-A2A4-9245C2B52E6D}" type="slidenum">
              <a:rPr lang="ru-RU">
                <a:solidFill>
                  <a:srgbClr val="FFFFFF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941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dissolve/>
    <p:sndAc>
      <p:stSnd>
        <p:snd r:embed="rId14" name="осторожно обезьян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8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educatcarhou"/>
          <p:cNvPicPr>
            <a:picLocks noChangeAspect="1" noChangeArrowheads="1"/>
          </p:cNvPicPr>
          <p:nvPr/>
        </p:nvPicPr>
        <p:blipFill>
          <a:blip r:embed="rId15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810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E14A3A81-2A07-4615-A2A4-9245C2B52E6D}" type="slidenum">
              <a:rPr lang="ru-RU">
                <a:solidFill>
                  <a:srgbClr val="FFFFFF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606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dissolve/>
    <p:sndAc>
      <p:stSnd>
        <p:snd r:embed="rId14" name="осторожно обезьян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8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educatcarhou"/>
          <p:cNvPicPr>
            <a:picLocks noChangeAspect="1" noChangeArrowheads="1"/>
          </p:cNvPicPr>
          <p:nvPr/>
        </p:nvPicPr>
        <p:blipFill>
          <a:blip r:embed="rId15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810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E14A3A81-2A07-4615-A2A4-9245C2B52E6D}" type="slidenum">
              <a:rPr lang="ru-RU">
                <a:solidFill>
                  <a:srgbClr val="FFFFFF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187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med">
    <p:dissolve/>
    <p:sndAc>
      <p:stSnd>
        <p:snd r:embed="rId14" name="осторожно обезьян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gif"/><Relationship Id="rId5" Type="http://schemas.openxmlformats.org/officeDocument/2006/relationships/audio" Target="../media/audio5.wav"/><Relationship Id="rId10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slide" Target="slide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slide" Target="slide1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11.wav"/><Relationship Id="rId7" Type="http://schemas.openxmlformats.org/officeDocument/2006/relationships/slide" Target="slide13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g"/><Relationship Id="rId5" Type="http://schemas.openxmlformats.org/officeDocument/2006/relationships/image" Target="../media/image41.jpg"/><Relationship Id="rId4" Type="http://schemas.openxmlformats.org/officeDocument/2006/relationships/audio" Target="../media/audio12.wav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2.wav"/><Relationship Id="rId7" Type="http://schemas.openxmlformats.org/officeDocument/2006/relationships/image" Target="../media/image41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2.jpg"/><Relationship Id="rId4" Type="http://schemas.openxmlformats.org/officeDocument/2006/relationships/audio" Target="../media/audio11.wav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11.wav"/><Relationship Id="rId7" Type="http://schemas.openxmlformats.org/officeDocument/2006/relationships/image" Target="../media/image41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15.xml"/><Relationship Id="rId5" Type="http://schemas.openxmlformats.org/officeDocument/2006/relationships/image" Target="../media/image42.jpg"/><Relationship Id="rId10" Type="http://schemas.openxmlformats.org/officeDocument/2006/relationships/image" Target="../media/image46.png"/><Relationship Id="rId4" Type="http://schemas.openxmlformats.org/officeDocument/2006/relationships/audio" Target="../media/audio12.wav"/><Relationship Id="rId9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3.wav"/><Relationship Id="rId7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g"/><Relationship Id="rId5" Type="http://schemas.openxmlformats.org/officeDocument/2006/relationships/image" Target="../media/image41.jpg"/><Relationship Id="rId4" Type="http://schemas.openxmlformats.org/officeDocument/2006/relationships/image" Target="../media/image42.jp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1.wav"/><Relationship Id="rId7" Type="http://schemas.openxmlformats.org/officeDocument/2006/relationships/image" Target="../media/image20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30.jp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2.wav"/><Relationship Id="rId7" Type="http://schemas.openxmlformats.org/officeDocument/2006/relationships/image" Target="../media/image47.png"/><Relationship Id="rId12" Type="http://schemas.openxmlformats.org/officeDocument/2006/relationships/image" Target="../media/image4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g"/><Relationship Id="rId11" Type="http://schemas.openxmlformats.org/officeDocument/2006/relationships/image" Target="../media/image20.jpg"/><Relationship Id="rId5" Type="http://schemas.openxmlformats.org/officeDocument/2006/relationships/image" Target="../media/image30.jpg"/><Relationship Id="rId10" Type="http://schemas.openxmlformats.org/officeDocument/2006/relationships/slide" Target="slide18.xml"/><Relationship Id="rId4" Type="http://schemas.openxmlformats.org/officeDocument/2006/relationships/audio" Target="../media/audio11.wav"/><Relationship Id="rId9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2.wav"/><Relationship Id="rId7" Type="http://schemas.openxmlformats.org/officeDocument/2006/relationships/image" Target="../media/image48.jpg"/><Relationship Id="rId12" Type="http://schemas.openxmlformats.org/officeDocument/2006/relationships/image" Target="../media/image4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g"/><Relationship Id="rId11" Type="http://schemas.openxmlformats.org/officeDocument/2006/relationships/image" Target="../media/image20.jpg"/><Relationship Id="rId5" Type="http://schemas.openxmlformats.org/officeDocument/2006/relationships/slide" Target="slide19.xml"/><Relationship Id="rId10" Type="http://schemas.openxmlformats.org/officeDocument/2006/relationships/image" Target="../media/image18.jpg"/><Relationship Id="rId4" Type="http://schemas.openxmlformats.org/officeDocument/2006/relationships/audio" Target="../media/audio11.wav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audio13.wav"/><Relationship Id="rId7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5" Type="http://schemas.openxmlformats.org/officeDocument/2006/relationships/image" Target="../media/image48.jpg"/><Relationship Id="rId10" Type="http://schemas.openxmlformats.org/officeDocument/2006/relationships/slide" Target="slide20.xml"/><Relationship Id="rId4" Type="http://schemas.openxmlformats.org/officeDocument/2006/relationships/image" Target="../media/image30.jp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1.wav"/><Relationship Id="rId7" Type="http://schemas.openxmlformats.org/officeDocument/2006/relationships/image" Target="../media/image34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21.xml"/><Relationship Id="rId5" Type="http://schemas.openxmlformats.org/officeDocument/2006/relationships/image" Target="../media/image49.jpg"/><Relationship Id="rId10" Type="http://schemas.openxmlformats.org/officeDocument/2006/relationships/image" Target="../media/image50.png"/><Relationship Id="rId4" Type="http://schemas.openxmlformats.org/officeDocument/2006/relationships/audio" Target="../media/audio12.wav"/><Relationship Id="rId9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12.wav"/><Relationship Id="rId7" Type="http://schemas.openxmlformats.org/officeDocument/2006/relationships/image" Target="../media/image36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jpg"/><Relationship Id="rId11" Type="http://schemas.openxmlformats.org/officeDocument/2006/relationships/image" Target="../media/image51.png"/><Relationship Id="rId5" Type="http://schemas.openxmlformats.org/officeDocument/2006/relationships/image" Target="../media/image49.jpg"/><Relationship Id="rId10" Type="http://schemas.openxmlformats.org/officeDocument/2006/relationships/image" Target="../media/image50.png"/><Relationship Id="rId4" Type="http://schemas.openxmlformats.org/officeDocument/2006/relationships/audio" Target="../media/audio11.wav"/><Relationship Id="rId9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2.wav"/><Relationship Id="rId7" Type="http://schemas.openxmlformats.org/officeDocument/2006/relationships/slide" Target="slide23.xml"/><Relationship Id="rId12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jpg"/><Relationship Id="rId11" Type="http://schemas.openxmlformats.org/officeDocument/2006/relationships/image" Target="../media/image51.png"/><Relationship Id="rId5" Type="http://schemas.openxmlformats.org/officeDocument/2006/relationships/image" Target="../media/image49.jpg"/><Relationship Id="rId10" Type="http://schemas.openxmlformats.org/officeDocument/2006/relationships/image" Target="../media/image50.png"/><Relationship Id="rId4" Type="http://schemas.openxmlformats.org/officeDocument/2006/relationships/audio" Target="../media/audio11.wav"/><Relationship Id="rId9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3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g"/><Relationship Id="rId5" Type="http://schemas.openxmlformats.org/officeDocument/2006/relationships/image" Target="../media/image34.jpg"/><Relationship Id="rId10" Type="http://schemas.openxmlformats.org/officeDocument/2006/relationships/slide" Target="slide24.xml"/><Relationship Id="rId4" Type="http://schemas.openxmlformats.org/officeDocument/2006/relationships/image" Target="../media/image49.jp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7.wav"/><Relationship Id="rId7" Type="http://schemas.openxmlformats.org/officeDocument/2006/relationships/image" Target="../media/image5.jpg"/><Relationship Id="rId12" Type="http://schemas.openxmlformats.org/officeDocument/2006/relationships/slide" Target="slide4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11" Type="http://schemas.openxmlformats.org/officeDocument/2006/relationships/image" Target="../media/image12.gif"/><Relationship Id="rId5" Type="http://schemas.openxmlformats.org/officeDocument/2006/relationships/audio" Target="../media/audio9.wav"/><Relationship Id="rId10" Type="http://schemas.openxmlformats.org/officeDocument/2006/relationships/image" Target="../media/image11.gif"/><Relationship Id="rId4" Type="http://schemas.openxmlformats.org/officeDocument/2006/relationships/audio" Target="../media/audio8.wav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slide" Target="slide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slide" Target="slide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5854" y="2104336"/>
            <a:ext cx="8352928" cy="211675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istral" pitchFamily="66" charset="0"/>
                <a:ea typeface="Times New Roman"/>
                <a:cs typeface="Times New Roman"/>
              </a:rPr>
              <a:t>Исторический музей транспорта</a:t>
            </a:r>
            <a:endParaRPr lang="ru-RU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8" name="Picture 6" descr="transporta-7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46759"/>
            <a:ext cx="2473808" cy="19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transporta-5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8" y="548680"/>
            <a:ext cx="3475220" cy="155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transporta-89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2" y="765175"/>
            <a:ext cx="2345119" cy="14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лево 5">
            <a:hlinkClick r:id="rId9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6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Детские_Русские_-_Песенка_друзей_(мы_едем_едем_едем)_(-).wav"/>
          </p:stSnd>
        </p:sndAc>
      </p:transition>
    </mc:Choice>
    <mc:Fallback xmlns="">
      <p:transition spd="slow">
        <p:fade/>
        <p:sndAc>
          <p:stSnd>
            <p:snd r:embed="rId10" name="Детские_Русские_-_Песенка_друзей_(мы_едем_едем_едем)_(-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тол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ашин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ях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6" y="183929"/>
            <a:ext cx="2304256" cy="2657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6" y="3933056"/>
            <a:ext cx="2401496" cy="2264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72" y="183930"/>
            <a:ext cx="2579499" cy="2657064"/>
          </a:xfrm>
          <a:prstGeom prst="rect">
            <a:avLst/>
          </a:prstGeom>
        </p:spPr>
      </p:pic>
      <p:pic>
        <p:nvPicPr>
          <p:cNvPr id="4099" name="Picture 3" descr="C:\Users\Анзор\Desktop\занятие\p150p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01" y="3933056"/>
            <a:ext cx="257949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65993" y="1512461"/>
            <a:ext cx="3672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Но потребности людей всё время росли и уже никакие лошади не могли поднять те тяжести, которые нужно было перенести людям на дальние расстояния. И тут человек понял, что нужно  изобретать транспортные средства, которые будут передвигаться намного быстрее и по воздуху.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32717" y="4493847"/>
            <a:ext cx="2915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Так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появились и другие виды транспорта, первым из которых был … </a:t>
            </a:r>
            <a:r>
              <a:rPr 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воздушный </a:t>
            </a:r>
            <a:r>
              <a:rPr lang="ru-RU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шар</a:t>
            </a:r>
            <a:r>
              <a:rPr lang="ru-RU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затем</a:t>
            </a:r>
            <a:r>
              <a:rPr lang="ru-RU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дирижабль,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 после </a:t>
            </a:r>
            <a:r>
              <a:rPr lang="ru-RU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самолет.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трелка влево 10">
            <a:hlinkClick r:id="rId7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7982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2656"/>
            <a:ext cx="3010992" cy="2160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70390"/>
            <a:ext cx="2756673" cy="2763259"/>
          </a:xfrm>
          <a:prstGeom prst="rect">
            <a:avLst/>
          </a:prstGeom>
        </p:spPr>
      </p:pic>
      <p:pic>
        <p:nvPicPr>
          <p:cNvPr id="5122" name="Picture 2" descr="C:\Users\Анзор\Desktop\занятие\201208161334_no_copyright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624"/>
            <a:ext cx="313831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зор\Desktop\занятие\il96-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284" y="3882019"/>
            <a:ext cx="3010992" cy="26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23728" y="2602174"/>
            <a:ext cx="54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На самолете человек может преодолеть большое расстояние быстро. А уже потом появились ракеты. И транспорт, который летает по воздуху, назвали 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воздушным. 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трелка влево 10">
            <a:hlinkClick r:id="rId7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1251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957" y="116632"/>
            <a:ext cx="8588443" cy="1102568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ru-RU" dirty="0" smtClean="0"/>
              <a:t>«Что сначала, что потом»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21" y="4341116"/>
            <a:ext cx="2503521" cy="2081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7" y="4271755"/>
            <a:ext cx="2516852" cy="2151148"/>
          </a:xfrm>
          <a:prstGeom prst="rect">
            <a:avLst/>
          </a:prstGeom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36865"/>
            <a:ext cx="2517217" cy="2335990"/>
          </a:xfrm>
          <a:prstGeom prst="rect">
            <a:avLst/>
          </a:prstGeom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419872" y="3140968"/>
            <a:ext cx="1358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5000" b="1" dirty="0">
                <a:solidFill>
                  <a:srgbClr val="00FF00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6" y="1636864"/>
            <a:ext cx="2530743" cy="22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935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1275"/>
            <a:ext cx="2530743" cy="229441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2" y="935055"/>
            <a:ext cx="2736304" cy="225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540945" y="1742804"/>
            <a:ext cx="1219200" cy="838200"/>
          </a:xfrm>
          <a:prstGeom prst="rightArrow">
            <a:avLst>
              <a:gd name="adj1" fmla="val 50000"/>
              <a:gd name="adj2" fmla="val 36364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263638" y="1001713"/>
            <a:ext cx="1358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5000" b="1" dirty="0">
                <a:solidFill>
                  <a:srgbClr val="00FF00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86" y="3861048"/>
            <a:ext cx="2736304" cy="2278003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4" y="3861048"/>
            <a:ext cx="2736304" cy="22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1218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96" y="4314725"/>
            <a:ext cx="2530743" cy="2294411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07388"/>
            <a:ext cx="2736304" cy="2297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1"/>
            <a:ext cx="2736304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2664296" cy="237626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54734"/>
            <a:ext cx="12382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 rot="5400000">
            <a:off x="6735865" y="3181201"/>
            <a:ext cx="3711270" cy="838200"/>
          </a:xfrm>
          <a:prstGeom prst="curvedDownArrow">
            <a:avLst>
              <a:gd name="adj1" fmla="val 68712"/>
              <a:gd name="adj2" fmla="val 137424"/>
              <a:gd name="adj3" fmla="val 33333"/>
            </a:avLst>
          </a:prstGeom>
          <a:solidFill>
            <a:srgbClr val="00FF00"/>
          </a:solidFill>
          <a:ln w="9525">
            <a:solidFill>
              <a:srgbClr val="595DFD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6372200" y="4189892"/>
            <a:ext cx="1358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5000" b="1" dirty="0">
                <a:solidFill>
                  <a:srgbClr val="00FF00"/>
                </a:solidFill>
                <a:latin typeface="Arial Black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73971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6" y="4221088"/>
            <a:ext cx="2530743" cy="2294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21088"/>
            <a:ext cx="2736304" cy="2297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1"/>
            <a:ext cx="2736304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2664296" cy="237626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54734"/>
            <a:ext cx="12382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 rot="5400000">
            <a:off x="6735865" y="3181201"/>
            <a:ext cx="3711270" cy="838200"/>
          </a:xfrm>
          <a:prstGeom prst="curvedDownArrow">
            <a:avLst>
              <a:gd name="adj1" fmla="val 68712"/>
              <a:gd name="adj2" fmla="val 137424"/>
              <a:gd name="adj3" fmla="val 33333"/>
            </a:avLst>
          </a:prstGeom>
          <a:solidFill>
            <a:srgbClr val="00FF00"/>
          </a:solidFill>
          <a:ln w="9525">
            <a:solidFill>
              <a:srgbClr val="595DFD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7055" y="4999525"/>
            <a:ext cx="1036576" cy="74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лево 10">
            <a:hlinkClick r:id="rId9" action="ppaction://hlinksldjump"/>
          </p:cNvPr>
          <p:cNvSpPr/>
          <p:nvPr/>
        </p:nvSpPr>
        <p:spPr>
          <a:xfrm flipH="1">
            <a:off x="8564252" y="6309320"/>
            <a:ext cx="391852" cy="459596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94870"/>
      </p:ext>
    </p:extLst>
  </p:cSld>
  <p:clrMapOvr>
    <a:masterClrMapping/>
  </p:clrMapOvr>
  <p:transition spd="med">
    <p:dissolve/>
    <p:sndAc>
      <p:stSnd>
        <p:snd r:embed="rId2" name="осторожно обезьян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44" y="2154046"/>
            <a:ext cx="346233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36712"/>
            <a:ext cx="3302762" cy="26346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3818668"/>
            <a:ext cx="3286319" cy="26346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9" y="3818668"/>
            <a:ext cx="3224755" cy="26346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9" y="836712"/>
            <a:ext cx="3302762" cy="26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987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4548721"/>
            <a:ext cx="2160239" cy="19398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6" y="4548721"/>
            <a:ext cx="2260352" cy="1939811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11" y="270099"/>
            <a:ext cx="346233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9" y="476672"/>
            <a:ext cx="2798366" cy="2634668"/>
          </a:xfrm>
          <a:prstGeom prst="rect">
            <a:avLst/>
          </a:prstGeom>
        </p:spPr>
      </p:pic>
      <p:pic>
        <p:nvPicPr>
          <p:cNvPr id="11" name="Рисунок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7" y="4548721"/>
            <a:ext cx="2112357" cy="1939811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97" y="1599979"/>
            <a:ext cx="1212376" cy="86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0656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4" y="4246856"/>
            <a:ext cx="2187806" cy="21271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9" y="4296567"/>
            <a:ext cx="2281695" cy="214061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45" y="3301446"/>
            <a:ext cx="301425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9" y="476672"/>
            <a:ext cx="2798366" cy="26346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27" y="666779"/>
            <a:ext cx="2730306" cy="2634668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36" y="1378754"/>
            <a:ext cx="1038235" cy="67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6735865" y="3181201"/>
            <a:ext cx="3711270" cy="838200"/>
          </a:xfrm>
          <a:prstGeom prst="curvedDownArrow">
            <a:avLst>
              <a:gd name="adj1" fmla="val 68712"/>
              <a:gd name="adj2" fmla="val 137424"/>
              <a:gd name="adj3" fmla="val 33333"/>
            </a:avLst>
          </a:prstGeom>
          <a:solidFill>
            <a:srgbClr val="00FF00"/>
          </a:solidFill>
          <a:ln w="9525">
            <a:solidFill>
              <a:srgbClr val="595DFD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906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22" y="3779073"/>
            <a:ext cx="2709807" cy="26346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4" y="3833018"/>
            <a:ext cx="2808312" cy="2634668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9" y="615615"/>
            <a:ext cx="2798366" cy="26346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27" y="666779"/>
            <a:ext cx="2730306" cy="2634668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36" y="1378754"/>
            <a:ext cx="1038235" cy="67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6735865" y="3181201"/>
            <a:ext cx="3711270" cy="838200"/>
          </a:xfrm>
          <a:prstGeom prst="curvedDownArrow">
            <a:avLst>
              <a:gd name="adj1" fmla="val 68712"/>
              <a:gd name="adj2" fmla="val 137424"/>
              <a:gd name="adj3" fmla="val 33333"/>
            </a:avLst>
          </a:prstGeom>
          <a:solidFill>
            <a:srgbClr val="00FF00"/>
          </a:solidFill>
          <a:ln w="9525">
            <a:solidFill>
              <a:srgbClr val="595DFD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6472" y="4756857"/>
            <a:ext cx="1038235" cy="67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трелка влево 14">
            <a:hlinkClick r:id="rId10" action="ppaction://hlinksldjump"/>
          </p:cNvPr>
          <p:cNvSpPr/>
          <p:nvPr/>
        </p:nvSpPr>
        <p:spPr>
          <a:xfrm flipH="1">
            <a:off x="8564252" y="6309320"/>
            <a:ext cx="391852" cy="459596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91557"/>
      </p:ext>
    </p:extLst>
  </p:cSld>
  <p:clrMapOvr>
    <a:masterClrMapping/>
  </p:clrMapOvr>
  <p:transition spd="med">
    <p:dissolve/>
    <p:sndAc>
      <p:stSnd>
        <p:snd r:embed="rId2" name="осторожно обезьян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96" y="332656"/>
            <a:ext cx="3342443" cy="2506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3384376" cy="2538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3" y="3140968"/>
            <a:ext cx="3535423" cy="24458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036496" y="3422942"/>
            <a:ext cx="2232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Сначала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человек передвигался самостоятельно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, и все грузы носил на себе</a:t>
            </a:r>
          </a:p>
        </p:txBody>
      </p:sp>
      <p:sp>
        <p:nvSpPr>
          <p:cNvPr id="9" name="Стрелка влево 8">
            <a:hlinkClick r:id="rId7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16490"/>
      </p:ext>
    </p:extLst>
  </p:cSld>
  <p:clrMapOvr>
    <a:masterClrMapping/>
  </p:clrMapOvr>
  <p:transition spd="med">
    <p:dissolve/>
    <p:sndAc>
      <p:stSnd>
        <p:snd r:embed="rId2" name="Детские_Русские_-_Песенка_друзей_(мы_едем_едем_едем)_(-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0.46857 -0.003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44622"/>
            <a:ext cx="3096344" cy="2121024"/>
          </a:xfrm>
          <a:prstGeom prst="rect">
            <a:avLst/>
          </a:prstGeom>
        </p:spPr>
      </p:pic>
      <p:pic>
        <p:nvPicPr>
          <p:cNvPr id="1026" name="Picture 2" descr="C:\Users\Анзор\Desktop\занятие\g03a (1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096344" cy="226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44622"/>
            <a:ext cx="3006952" cy="2121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7244"/>
            <a:ext cx="3006952" cy="225309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26" y="1844824"/>
            <a:ext cx="301148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9596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5" y="3356992"/>
            <a:ext cx="2427278" cy="2282113"/>
          </a:xfrm>
          <a:prstGeom prst="rect">
            <a:avLst/>
          </a:prstGeom>
        </p:spPr>
      </p:pic>
      <p:pic>
        <p:nvPicPr>
          <p:cNvPr id="1026" name="Picture 2" descr="C:\Users\Анзор\Desktop\занятие\g03a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096344" cy="226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41" y="3386011"/>
            <a:ext cx="2592288" cy="2253094"/>
          </a:xfrm>
          <a:prstGeom prst="rect">
            <a:avLst/>
          </a:prstGeom>
        </p:spPr>
      </p:pic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94730"/>
            <a:ext cx="2689443" cy="225309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79" y="-141211"/>
            <a:ext cx="301148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04" y="1185146"/>
            <a:ext cx="1036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0306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24" y="4365104"/>
            <a:ext cx="2691222" cy="2121024"/>
          </a:xfrm>
          <a:prstGeom prst="rect">
            <a:avLst/>
          </a:prstGeom>
        </p:spPr>
      </p:pic>
      <p:pic>
        <p:nvPicPr>
          <p:cNvPr id="1026" name="Picture 2" descr="C:\Users\Анзор\Desktop\занятие\g03a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096344" cy="226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4" y="4365104"/>
            <a:ext cx="2665990" cy="2121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6691"/>
            <a:ext cx="2664296" cy="225309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33" y="3320487"/>
            <a:ext cx="301148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4043"/>
            <a:ext cx="1036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45" y="1665479"/>
            <a:ext cx="85407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0306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ыж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37112"/>
            <a:ext cx="2691222" cy="1952829"/>
          </a:xfrm>
          <a:prstGeom prst="rect">
            <a:avLst/>
          </a:prstGeom>
        </p:spPr>
      </p:pic>
      <p:pic>
        <p:nvPicPr>
          <p:cNvPr id="1026" name="Picture 2" descr="C:\Users\Анзор\Desktop\занятие\g03a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808312" cy="226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62" y="4268917"/>
            <a:ext cx="2665990" cy="2121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6691"/>
            <a:ext cx="2664296" cy="225309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4043"/>
            <a:ext cx="1036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45" y="1665479"/>
            <a:ext cx="85407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9051" y="5015266"/>
            <a:ext cx="1036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лево 10">
            <a:hlinkClick r:id="rId10" action="ppaction://hlinksldjump"/>
          </p:cNvPr>
          <p:cNvSpPr/>
          <p:nvPr/>
        </p:nvSpPr>
        <p:spPr>
          <a:xfrm flipH="1">
            <a:off x="8564252" y="6309320"/>
            <a:ext cx="391852" cy="459596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438791"/>
      </p:ext>
    </p:extLst>
  </p:cSld>
  <p:clrMapOvr>
    <a:masterClrMapping/>
  </p:clrMapOvr>
  <p:transition spd="med">
    <p:dissolve/>
    <p:sndAc>
      <p:stSnd>
        <p:snd r:embed="rId2" name="осторожно обезьян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214331"/>
            <a:ext cx="7170491" cy="41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759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800" y="-819472"/>
            <a:ext cx="2487141" cy="2487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0" y="4040298"/>
            <a:ext cx="2725837" cy="2799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-1323528"/>
            <a:ext cx="2324844" cy="2324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840" y="3717032"/>
            <a:ext cx="2016224" cy="258641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11760" y="5390279"/>
            <a:ext cx="4590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На помощь человеку пришли домашние животные.</a:t>
            </a:r>
          </a:p>
        </p:txBody>
      </p:sp>
      <p:sp>
        <p:nvSpPr>
          <p:cNvPr id="15" name="Стрелка влево 14">
            <a:hlinkClick r:id="rId12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6970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4309 0.1023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5" y="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ерблю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6961 0.239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90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лоша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58282 -0.1150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с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51615 -0.1671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16" y="-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сло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Детские_Русские_-_Песенка_друзей_(мы_едем_едем_едем)_(-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5200"/>
            <a:ext cx="2486185" cy="25186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3" y="265200"/>
            <a:ext cx="2750641" cy="20656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67" y="435135"/>
            <a:ext cx="2744010" cy="217874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88767" y="342721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</a:rPr>
              <a:t>Затем человек сбил 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Times New Roman"/>
              </a:rPr>
              <a:t>из досок деревянный ящик, приладил колеса, впряг в телегу лошадь и стал перевозить груз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Стрелка влево 14">
            <a:hlinkClick r:id="rId7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95670"/>
      </p:ext>
    </p:extLst>
  </p:cSld>
  <p:clrMapOvr>
    <a:masterClrMapping/>
  </p:clrMapOvr>
  <p:transition spd="med">
    <p:dissolve/>
    <p:sndAc>
      <p:stSnd>
        <p:snd r:embed="rId2" name="Детские_Русские_-_Песенка_друзей_(мы_едем_едем_едем)_(-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08" y="188641"/>
            <a:ext cx="2952328" cy="2448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94" y="188641"/>
            <a:ext cx="3275308" cy="2448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35" y="2602651"/>
            <a:ext cx="2485332" cy="2598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27666"/>
            <a:ext cx="3275308" cy="22000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89435" y="4632348"/>
            <a:ext cx="51090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 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самом деле на телеге было холодно, снег засыпал человека, дождь мочил 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одежду,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 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человек решил сделать над телегой крышу из плотной ткани или из шкур животного. Получилась повозка для перевозки груза и 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людей. 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трелка влево 10">
            <a:hlinkClick r:id="rId7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4065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48" y="548680"/>
            <a:ext cx="2693648" cy="2221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140968"/>
            <a:ext cx="3096344" cy="20746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3096344" cy="21603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00" y="3140968"/>
            <a:ext cx="2812819" cy="21096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521173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Для знатных 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людей, которые были красиво одеты, повозки были грубые и тяжелые. Стал человек думать. Думал, думал и придумал карету</a:t>
            </a:r>
          </a:p>
        </p:txBody>
      </p:sp>
      <p:sp>
        <p:nvSpPr>
          <p:cNvPr id="10" name="Стрелка влево 9">
            <a:hlinkClick r:id="rId7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798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0" y="188640"/>
            <a:ext cx="3764334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3155941" cy="2390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06" y="4149080"/>
            <a:ext cx="3491880" cy="25643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0183" y="2830913"/>
            <a:ext cx="718177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Первый </a:t>
            </a:r>
            <a:r>
              <a:rPr lang="ru-RU" sz="2400" b="1" cap="none" spc="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в мире трамвай, </a:t>
            </a:r>
            <a:endParaRPr lang="ru-RU" sz="2400" b="1" cap="none" spc="0" dirty="0" smtClean="0">
              <a:ln w="11430">
                <a:solidFill>
                  <a:schemeClr val="accent6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он </a:t>
            </a:r>
            <a:r>
              <a:rPr lang="ru-RU" sz="2400" b="1" cap="none" spc="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ездил он за счет </a:t>
            </a:r>
            <a:r>
              <a:rPr lang="ru-RU" sz="24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лошадей и называлась </a:t>
            </a:r>
          </a:p>
          <a:p>
            <a:pPr algn="ctr"/>
            <a:r>
              <a:rPr lang="ru-RU" sz="36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Comic Sans MS" panose="030F0702030302020204" pitchFamily="66" charset="0"/>
              </a:rPr>
              <a:t>конка</a:t>
            </a:r>
            <a:endParaRPr lang="ru-RU" sz="3600" b="1" cap="none" spc="0" dirty="0">
              <a:ln w="11430">
                <a:solidFill>
                  <a:schemeClr val="accent6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2" name="Стрелка влево 11">
            <a:hlinkClick r:id="rId6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7914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1026" name="Picture 2" descr="C:\Users\Анзор\Desktop\занятие\Paromobil-Kun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312418"/>
            <a:ext cx="2982902" cy="206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8640"/>
            <a:ext cx="2987824" cy="2063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89" y="4438892"/>
            <a:ext cx="2987824" cy="205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538053"/>
            <a:ext cx="2982902" cy="205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5616" y="2252314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Лошади быстро уставали, человек 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думал: «Как же сделать так, чтобы лошадь не уставала». Думал, думал и придумал сделать железного коня, который не будет уставать, не будет в дороге просить воды и пищи. Назвал его автомобилем. Чтобы автомобиль смог двигаться, человек придумал ему стальное сердце – мотор, а чтобы сердце работало, стал использовать 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бензин.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Стрелка влево 13">
            <a:hlinkClick r:id="rId7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859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" y="0"/>
            <a:ext cx="9138465" cy="68621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33" y="4653136"/>
            <a:ext cx="2412147" cy="17449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85" y="2370566"/>
            <a:ext cx="2529993" cy="21210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17" y="4655348"/>
            <a:ext cx="2346649" cy="1710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6" y="243209"/>
            <a:ext cx="2562497" cy="1878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82" y="221126"/>
            <a:ext cx="2501969" cy="1878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0" y="2370566"/>
            <a:ext cx="2590287" cy="21210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2150720"/>
            <a:ext cx="29523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0033"/>
                </a:solidFill>
                <a:latin typeface="Comic Sans MS" panose="030F0702030302020204" pitchFamily="66" charset="0"/>
              </a:rPr>
              <a:t>Человеку все время было интересно «Что же за морем, кто там живет?». Потом он  изобрел лодку и парус, стал строить корабли из дерева и использовать силу ветра, надувающего паруса, он получил возможность плавать по рекам, морям, а затем и океанам. Это открыло перед людьми далекие и загадочные земли. </a:t>
            </a:r>
          </a:p>
        </p:txBody>
      </p:sp>
      <p:sp>
        <p:nvSpPr>
          <p:cNvPr id="15" name="Стрелка влево 14">
            <a:hlinkClick r:id="rId9" action="ppaction://hlinksldjump"/>
          </p:cNvPr>
          <p:cNvSpPr/>
          <p:nvPr/>
        </p:nvSpPr>
        <p:spPr>
          <a:xfrm flipH="1">
            <a:off x="8172400" y="6093296"/>
            <a:ext cx="783704" cy="675620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81485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аровозик">
  <a:themeElements>
    <a:clrScheme name="паровозик 1">
      <a:dk1>
        <a:srgbClr val="000066"/>
      </a:dk1>
      <a:lt1>
        <a:srgbClr val="FFFFFF"/>
      </a:lt1>
      <a:dk2>
        <a:srgbClr val="4A8AC4"/>
      </a:dk2>
      <a:lt2>
        <a:srgbClr val="F7CC17"/>
      </a:lt2>
      <a:accent1>
        <a:srgbClr val="CDCD1F"/>
      </a:accent1>
      <a:accent2>
        <a:srgbClr val="368D2D"/>
      </a:accent2>
      <a:accent3>
        <a:srgbClr val="B1C4DE"/>
      </a:accent3>
      <a:accent4>
        <a:srgbClr val="DADADA"/>
      </a:accent4>
      <a:accent5>
        <a:srgbClr val="E3E3AB"/>
      </a:accent5>
      <a:accent6>
        <a:srgbClr val="307F28"/>
      </a:accent6>
      <a:hlink>
        <a:srgbClr val="0066FF"/>
      </a:hlink>
      <a:folHlink>
        <a:srgbClr val="FF9900"/>
      </a:folHlink>
    </a:clrScheme>
    <a:fontScheme name="паровозик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паровозик 1">
        <a:dk1>
          <a:srgbClr val="000066"/>
        </a:dk1>
        <a:lt1>
          <a:srgbClr val="FFFFFF"/>
        </a:lt1>
        <a:dk2>
          <a:srgbClr val="4A8AC4"/>
        </a:dk2>
        <a:lt2>
          <a:srgbClr val="F7CC17"/>
        </a:lt2>
        <a:accent1>
          <a:srgbClr val="CDCD1F"/>
        </a:accent1>
        <a:accent2>
          <a:srgbClr val="368D2D"/>
        </a:accent2>
        <a:accent3>
          <a:srgbClr val="B1C4DE"/>
        </a:accent3>
        <a:accent4>
          <a:srgbClr val="DADADA"/>
        </a:accent4>
        <a:accent5>
          <a:srgbClr val="E3E3AB"/>
        </a:accent5>
        <a:accent6>
          <a:srgbClr val="307F28"/>
        </a:accent6>
        <a:hlink>
          <a:srgbClr val="0066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паровозик">
  <a:themeElements>
    <a:clrScheme name="паровозик 1">
      <a:dk1>
        <a:srgbClr val="000066"/>
      </a:dk1>
      <a:lt1>
        <a:srgbClr val="FFFFFF"/>
      </a:lt1>
      <a:dk2>
        <a:srgbClr val="4A8AC4"/>
      </a:dk2>
      <a:lt2>
        <a:srgbClr val="F7CC17"/>
      </a:lt2>
      <a:accent1>
        <a:srgbClr val="CDCD1F"/>
      </a:accent1>
      <a:accent2>
        <a:srgbClr val="368D2D"/>
      </a:accent2>
      <a:accent3>
        <a:srgbClr val="B1C4DE"/>
      </a:accent3>
      <a:accent4>
        <a:srgbClr val="DADADA"/>
      </a:accent4>
      <a:accent5>
        <a:srgbClr val="E3E3AB"/>
      </a:accent5>
      <a:accent6>
        <a:srgbClr val="307F28"/>
      </a:accent6>
      <a:hlink>
        <a:srgbClr val="0066FF"/>
      </a:hlink>
      <a:folHlink>
        <a:srgbClr val="FF9900"/>
      </a:folHlink>
    </a:clrScheme>
    <a:fontScheme name="паровозик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паровозик 1">
        <a:dk1>
          <a:srgbClr val="000066"/>
        </a:dk1>
        <a:lt1>
          <a:srgbClr val="FFFFFF"/>
        </a:lt1>
        <a:dk2>
          <a:srgbClr val="4A8AC4"/>
        </a:dk2>
        <a:lt2>
          <a:srgbClr val="F7CC17"/>
        </a:lt2>
        <a:accent1>
          <a:srgbClr val="CDCD1F"/>
        </a:accent1>
        <a:accent2>
          <a:srgbClr val="368D2D"/>
        </a:accent2>
        <a:accent3>
          <a:srgbClr val="B1C4DE"/>
        </a:accent3>
        <a:accent4>
          <a:srgbClr val="DADADA"/>
        </a:accent4>
        <a:accent5>
          <a:srgbClr val="E3E3AB"/>
        </a:accent5>
        <a:accent6>
          <a:srgbClr val="307F28"/>
        </a:accent6>
        <a:hlink>
          <a:srgbClr val="0066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паровозик">
  <a:themeElements>
    <a:clrScheme name="паровозик 1">
      <a:dk1>
        <a:srgbClr val="000066"/>
      </a:dk1>
      <a:lt1>
        <a:srgbClr val="FFFFFF"/>
      </a:lt1>
      <a:dk2>
        <a:srgbClr val="4A8AC4"/>
      </a:dk2>
      <a:lt2>
        <a:srgbClr val="F7CC17"/>
      </a:lt2>
      <a:accent1>
        <a:srgbClr val="CDCD1F"/>
      </a:accent1>
      <a:accent2>
        <a:srgbClr val="368D2D"/>
      </a:accent2>
      <a:accent3>
        <a:srgbClr val="B1C4DE"/>
      </a:accent3>
      <a:accent4>
        <a:srgbClr val="DADADA"/>
      </a:accent4>
      <a:accent5>
        <a:srgbClr val="E3E3AB"/>
      </a:accent5>
      <a:accent6>
        <a:srgbClr val="307F28"/>
      </a:accent6>
      <a:hlink>
        <a:srgbClr val="0066FF"/>
      </a:hlink>
      <a:folHlink>
        <a:srgbClr val="FF9900"/>
      </a:folHlink>
    </a:clrScheme>
    <a:fontScheme name="паровозик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паровозик 1">
        <a:dk1>
          <a:srgbClr val="000066"/>
        </a:dk1>
        <a:lt1>
          <a:srgbClr val="FFFFFF"/>
        </a:lt1>
        <a:dk2>
          <a:srgbClr val="4A8AC4"/>
        </a:dk2>
        <a:lt2>
          <a:srgbClr val="F7CC17"/>
        </a:lt2>
        <a:accent1>
          <a:srgbClr val="CDCD1F"/>
        </a:accent1>
        <a:accent2>
          <a:srgbClr val="368D2D"/>
        </a:accent2>
        <a:accent3>
          <a:srgbClr val="B1C4DE"/>
        </a:accent3>
        <a:accent4>
          <a:srgbClr val="DADADA"/>
        </a:accent4>
        <a:accent5>
          <a:srgbClr val="E3E3AB"/>
        </a:accent5>
        <a:accent6>
          <a:srgbClr val="307F28"/>
        </a:accent6>
        <a:hlink>
          <a:srgbClr val="0066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</TotalTime>
  <Words>347</Words>
  <Application>Microsoft Office PowerPoint</Application>
  <PresentationFormat>Экран (4:3)</PresentationFormat>
  <Paragraphs>18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Тема Office</vt:lpstr>
      <vt:lpstr>паровозик</vt:lpstr>
      <vt:lpstr>1_паровозик</vt:lpstr>
      <vt:lpstr>2_паровозик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«Что сначала, что потом»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Седа</dc:creator>
  <cp:lastModifiedBy>Asus</cp:lastModifiedBy>
  <cp:revision>73</cp:revision>
  <dcterms:created xsi:type="dcterms:W3CDTF">2014-06-13T14:21:30Z</dcterms:created>
  <dcterms:modified xsi:type="dcterms:W3CDTF">2015-11-24T13:15:05Z</dcterms:modified>
</cp:coreProperties>
</file>