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7" r:id="rId14"/>
  </p:sldIdLst>
  <p:sldSz cx="9144000" cy="6858000" type="screen4x3"/>
  <p:notesSz cx="6858000" cy="9144000"/>
  <p:embeddedFontLst>
    <p:embeddedFont>
      <p:font typeface="Bookman Old Style" panose="02050604050505020204" pitchFamily="18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kazkaForSerge" panose="02027200000000000000"/>
      <p:regular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A42320"/>
    <a:srgbClr val="C42A26"/>
    <a:srgbClr val="8D1E1B"/>
    <a:srgbClr val="820041"/>
    <a:srgbClr val="B05408"/>
    <a:srgbClr val="993300"/>
    <a:srgbClr val="BE2824"/>
    <a:srgbClr val="F90B05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1700808"/>
            <a:ext cx="4896544" cy="2448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 </a:t>
            </a:r>
            <a:r>
              <a:rPr lang="ru-RU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«Герои сказок, в гости к нам!</a:t>
            </a:r>
            <a:r>
              <a:rPr lang="ru-RU" sz="5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»</a:t>
            </a:r>
            <a:endParaRPr lang="ru-RU" sz="5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861048"/>
            <a:ext cx="4320480" cy="5040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SkazkaForSerge" pitchFamily="18" charset="0"/>
              </a:rPr>
              <a:t>Творческий проект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1413" y="476672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Муниципальное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дошкольное образовательное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автономное учреждение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детский сад общеразвивающего вида «Ёлочка»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с приоритетным осуществлением деятельности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по познавательно-речевому развитию детей</a:t>
            </a:r>
          </a:p>
          <a:p>
            <a:pPr algn="ctr"/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5570732"/>
            <a:ext cx="200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Пыть-Ях, 2016 год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931814"/>
              </p:ext>
            </p:extLst>
          </p:nvPr>
        </p:nvGraphicFramePr>
        <p:xfrm>
          <a:off x="1403350" y="727075"/>
          <a:ext cx="6337300" cy="540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r:id="rId3" imgW="6337788" imgH="5404141" progId="Word.Document.12">
                  <p:embed/>
                </p:oleObj>
              </mc:Choice>
              <mc:Fallback>
                <p:oleObj name="Document" r:id="rId3" imgW="6337788" imgH="54041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350" y="727075"/>
                        <a:ext cx="6337300" cy="540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7740650" y="727075"/>
            <a:ext cx="0" cy="5078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70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930267"/>
              </p:ext>
            </p:extLst>
          </p:nvPr>
        </p:nvGraphicFramePr>
        <p:xfrm>
          <a:off x="1403350" y="1455738"/>
          <a:ext cx="6337300" cy="3989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" r:id="rId3" imgW="6337788" imgH="3945372" progId="Word.Document.12">
                  <p:embed/>
                </p:oleObj>
              </mc:Choice>
              <mc:Fallback>
                <p:oleObj name="Document" r:id="rId3" imgW="6337788" imgH="39453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350" y="1455738"/>
                        <a:ext cx="6337300" cy="3989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7740650" y="1455738"/>
            <a:ext cx="0" cy="3629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708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620688"/>
            <a:ext cx="756084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>
                <a:solidFill>
                  <a:srgbClr val="7030A0"/>
                </a:solidFill>
                <a:latin typeface="Bookman Old Style" panose="02050604050505020204" pitchFamily="18" charset="0"/>
              </a:rPr>
              <a:t>3-й этап – заключительный (с 14 марта по 18 марта):</a:t>
            </a:r>
            <a:endParaRPr lang="ru-RU" dirty="0">
              <a:solidFill>
                <a:srgbClr val="7030A0"/>
              </a:solidFill>
            </a:endParaRPr>
          </a:p>
          <a:p>
            <a:pPr>
              <a:spcAft>
                <a:spcPts val="600"/>
              </a:spcAft>
            </a:pPr>
            <a:r>
              <a:rPr lang="ru-RU" b="1" i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  <a:p>
            <a:pPr marL="182563" lvl="0" indent="-182563">
              <a:buFont typeface="Symbol" panose="05050102010706020507" pitchFamily="18" charset="2"/>
              <a:buChar char=""/>
            </a:pPr>
            <a:r>
              <a:rPr lang="ru-RU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оформление консультации для родителей «</a:t>
            </a:r>
            <a:r>
              <a:rPr lang="ru-RU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Задержки речевого развития у детей 4-5 лет и их причины» (логопед);</a:t>
            </a:r>
            <a:endParaRPr lang="ru-RU" dirty="0"/>
          </a:p>
          <a:p>
            <a:pPr marL="182563" lvl="0" indent="-182563">
              <a:buFont typeface="Symbol" panose="05050102010706020507" pitchFamily="18" charset="2"/>
              <a:buChar char=""/>
            </a:pPr>
            <a:r>
              <a:rPr lang="ru-RU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оформление буклета для родителей «Роль театрализованной деятельности в развитии дошкольника» (музыкальный руководитель);</a:t>
            </a:r>
            <a:endParaRPr lang="ru-RU" dirty="0"/>
          </a:p>
          <a:p>
            <a:pPr marL="182563" lvl="0" indent="-182563">
              <a:buFont typeface="Symbol" panose="05050102010706020507" pitchFamily="18" charset="2"/>
              <a:buChar char=""/>
            </a:pPr>
            <a:r>
              <a:rPr lang="ru-RU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оформление папки-передвижки для родителей «Сказка нас учит говорить» (воспитатель);</a:t>
            </a:r>
            <a:endParaRPr lang="ru-RU" dirty="0"/>
          </a:p>
          <a:p>
            <a:pPr marL="182563" lvl="0" indent="-182563">
              <a:buFont typeface="Symbol" panose="05050102010706020507" pitchFamily="18" charset="2"/>
              <a:buChar char=""/>
            </a:pPr>
            <a:r>
              <a:rPr lang="ru-RU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оформление коллажа «Мы играем в театр дома» (родители);</a:t>
            </a:r>
            <a:endParaRPr lang="ru-RU" dirty="0"/>
          </a:p>
          <a:p>
            <a:pPr marL="182563" lvl="0" indent="-182563">
              <a:buFont typeface="Symbol" panose="05050102010706020507" pitchFamily="18" charset="2"/>
              <a:buChar char=""/>
            </a:pPr>
            <a:r>
              <a:rPr lang="ru-RU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семейного конкурса игрушек-самоделок «Мой любимый персонаж»;</a:t>
            </a:r>
            <a:endParaRPr lang="ru-RU" dirty="0"/>
          </a:p>
          <a:p>
            <a:pPr marL="182563" lvl="0" indent="-182563">
              <a:buFont typeface="Symbol" panose="05050102010706020507" pitchFamily="18" charset="2"/>
              <a:buChar char=""/>
            </a:pPr>
            <a:r>
              <a:rPr lang="ru-RU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театрализованное представление для воспитанников детского сада </a:t>
            </a:r>
            <a:r>
              <a:rPr lang="ru-RU" dirty="0" err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р.н.с</a:t>
            </a:r>
            <a:r>
              <a:rPr lang="ru-RU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«Три медведя» (на новый лад); </a:t>
            </a:r>
            <a:endParaRPr lang="ru-RU" dirty="0"/>
          </a:p>
          <a:p>
            <a:pPr marL="182563" lvl="0" indent="-182563">
              <a:buFont typeface="Symbol" panose="05050102010706020507" pitchFamily="18" charset="2"/>
              <a:buChar char=""/>
            </a:pPr>
            <a:r>
              <a:rPr lang="ru-RU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итоговая диагностика.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3809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9632" y="332656"/>
            <a:ext cx="7848872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Разработчик: </a:t>
            </a:r>
            <a:r>
              <a:rPr lang="ru-RU" dirty="0" smtClean="0">
                <a:latin typeface="Bookman Old Style" panose="02050604050505020204" pitchFamily="18" charset="0"/>
              </a:rPr>
              <a:t>Л.М</a:t>
            </a:r>
            <a:r>
              <a:rPr lang="ru-RU" dirty="0">
                <a:latin typeface="Bookman Old Style" panose="02050604050505020204" pitchFamily="18" charset="0"/>
              </a:rPr>
              <a:t>. Есликовская</a:t>
            </a:r>
            <a:endParaRPr lang="ru-RU" dirty="0"/>
          </a:p>
          <a:p>
            <a:r>
              <a:rPr lang="ru-RU" b="1" dirty="0">
                <a:latin typeface="Bookman Old Style" panose="02050604050505020204" pitchFamily="18" charset="0"/>
              </a:rPr>
              <a:t>Участники проекта:</a:t>
            </a:r>
            <a:r>
              <a:rPr lang="ru-RU" dirty="0">
                <a:latin typeface="Bookman Old Style" panose="02050604050505020204" pitchFamily="18" charset="0"/>
              </a:rPr>
              <a:t> воспитатель разновозрастной группы: 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</a:p>
          <a:p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latin typeface="Bookman Old Style" panose="02050604050505020204" pitchFamily="18" charset="0"/>
              </a:rPr>
              <a:t>                                                                          Лукиных </a:t>
            </a:r>
            <a:r>
              <a:rPr lang="ru-RU" dirty="0">
                <a:latin typeface="Bookman Old Style" panose="02050604050505020204" pitchFamily="18" charset="0"/>
              </a:rPr>
              <a:t>Л.Б.</a:t>
            </a:r>
            <a:endParaRPr lang="ru-RU" dirty="0"/>
          </a:p>
          <a:p>
            <a:pPr marL="450215" indent="-450215"/>
            <a:r>
              <a:rPr lang="ru-RU" dirty="0">
                <a:latin typeface="Bookman Old Style" panose="02050604050505020204" pitchFamily="18" charset="0"/>
              </a:rPr>
              <a:t>         Учитель-логопед</a:t>
            </a:r>
            <a:endParaRPr lang="ru-RU" dirty="0"/>
          </a:p>
          <a:p>
            <a:pPr marL="450215" indent="-450215"/>
            <a:r>
              <a:rPr lang="ru-RU" dirty="0">
                <a:latin typeface="Bookman Old Style" panose="02050604050505020204" pitchFamily="18" charset="0"/>
              </a:rPr>
              <a:t>         Музыкальный руководитель</a:t>
            </a:r>
            <a:endParaRPr lang="ru-RU" dirty="0"/>
          </a:p>
          <a:p>
            <a:pPr marL="450215" indent="-450215"/>
            <a:r>
              <a:rPr lang="ru-RU" dirty="0">
                <a:latin typeface="Bookman Old Style" panose="02050604050505020204" pitchFamily="18" charset="0"/>
              </a:rPr>
              <a:t>         Воспитанники разновозрастной группы</a:t>
            </a:r>
            <a:endParaRPr lang="ru-RU" dirty="0"/>
          </a:p>
          <a:p>
            <a:pPr marL="450215" indent="-450215"/>
            <a:r>
              <a:rPr lang="ru-RU" dirty="0">
                <a:latin typeface="Bookman Old Style" panose="02050604050505020204" pitchFamily="18" charset="0"/>
              </a:rPr>
              <a:t>         Родители воспитанников     </a:t>
            </a:r>
            <a:endParaRPr lang="ru-RU" dirty="0"/>
          </a:p>
          <a:p>
            <a:pPr marL="450215" indent="-450215" algn="just">
              <a:spcAft>
                <a:spcPts val="0"/>
              </a:spcAft>
            </a:pPr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Тип </a:t>
            </a:r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проекта: </a:t>
            </a:r>
            <a:endParaRPr lang="ru-RU" dirty="0"/>
          </a:p>
          <a:p>
            <a:pPr marL="182563" lvl="0" indent="-18256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0215" algn="l"/>
              </a:tabLst>
            </a:pP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OpenSymbol"/>
              </a:rPr>
              <a:t>по числу детей – групповой (дети 4-5 лет);</a:t>
            </a:r>
            <a:endParaRPr lang="ru-RU" dirty="0">
              <a:latin typeface="Symbol" panose="05050102010706020507" pitchFamily="18" charset="2"/>
              <a:cs typeface="OpenSymbol"/>
            </a:endParaRPr>
          </a:p>
          <a:p>
            <a:pPr marL="182563" lvl="0" indent="-18256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0215" algn="l"/>
              </a:tabLst>
            </a:pP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OpenSymbol"/>
              </a:rPr>
              <a:t>по доминирующему методу – познавательно-речевой, творческий;</a:t>
            </a:r>
            <a:endParaRPr lang="ru-RU" dirty="0">
              <a:latin typeface="Symbol" panose="05050102010706020507" pitchFamily="18" charset="2"/>
              <a:cs typeface="OpenSymbol"/>
            </a:endParaRPr>
          </a:p>
          <a:p>
            <a:pPr marL="182563" lvl="0" indent="-18256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0215" algn="l"/>
              </a:tabLst>
            </a:pP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OpenSymbol"/>
              </a:rPr>
              <a:t>по образовательным областям – интегрированный (социально-коммуникативное; познавательное, речевое развитие; художественно-эстетическое; физическое);</a:t>
            </a:r>
            <a:endParaRPr lang="ru-RU" dirty="0">
              <a:latin typeface="Symbol" panose="05050102010706020507" pitchFamily="18" charset="2"/>
              <a:cs typeface="OpenSymbol"/>
            </a:endParaRPr>
          </a:p>
          <a:p>
            <a:pPr marL="182563" lvl="0" indent="-18256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0215" algn="l"/>
              </a:tabLst>
            </a:pP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OpenSymbol"/>
              </a:rPr>
              <a:t>по продолжительности – </a:t>
            </a:r>
            <a:r>
              <a:rPr lang="ru-RU" dirty="0">
                <a:latin typeface="Bookman Old Style" panose="02050604050505020204" pitchFamily="18" charset="0"/>
                <a:ea typeface="Times New Roman" panose="02020603050405020304" pitchFamily="18" charset="0"/>
                <a:cs typeface="OpenSymbol"/>
              </a:rPr>
              <a:t>краткосрочный (1 месяц) </a:t>
            </a:r>
            <a:endParaRPr lang="ru-RU" dirty="0">
              <a:latin typeface="Symbol" panose="05050102010706020507" pitchFamily="18" charset="2"/>
              <a:cs typeface="OpenSymbol"/>
            </a:endParaRPr>
          </a:p>
          <a:p>
            <a:pPr marL="450215" indent="-450215">
              <a:spcBef>
                <a:spcPts val="1400"/>
              </a:spcBef>
              <a:spcAft>
                <a:spcPts val="1400"/>
              </a:spcAft>
            </a:pP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Период </a:t>
            </a:r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работы:</a:t>
            </a:r>
            <a:r>
              <a:rPr lang="ru-RU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с 8 февраля по 18 марта 2016г.</a:t>
            </a:r>
            <a:endParaRPr lang="ru-RU" dirty="0"/>
          </a:p>
          <a:p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Итоговое мероприятие</a:t>
            </a:r>
            <a:r>
              <a:rPr lang="ru-RU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: </a:t>
            </a:r>
            <a:r>
              <a:rPr lang="ru-RU" kern="18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«Три медведя» музыкальная сказка. </a:t>
            </a:r>
            <a:endParaRPr lang="ru-RU" dirty="0"/>
          </a:p>
          <a:p>
            <a:pPr marL="450215" indent="-450215">
              <a:spcBef>
                <a:spcPts val="1400"/>
              </a:spcBef>
              <a:spcAft>
                <a:spcPts val="1400"/>
              </a:spcAft>
            </a:pPr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Дата проведения итогового мероприятия: </a:t>
            </a:r>
            <a:r>
              <a:rPr lang="ru-RU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18 марта.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836712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>
              <a:spcAft>
                <a:spcPts val="600"/>
              </a:spcAft>
            </a:pPr>
            <a:r>
              <a:rPr lang="ru-RU" b="1" dirty="0">
                <a:latin typeface="Bookman Old Style" panose="02050604050505020204" pitchFamily="18" charset="0"/>
              </a:rPr>
              <a:t>Актуальность.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В последнее время, начиная с дошкольного возраста, наблюдается рост количества детей с речевыми нарушениями. Это заставляет, как родителей, так и педагогов, искать эффективные пути профилактической и коррекционной работы по речевому развитию. Так как работа над звукопроизношением достаточно трудна, то есть необходимость уделять этому внимание не только в образовательной деятельности, но и в режимных моментах, а также в свободное время. И самое, на наш взгляд, интересное решение этой проблемы для ребят – это занятие театрализованной деятельностью, которой они занимаются в кружке «Музыкальная палитра». Развитие речи посредством театрализованной деятельности и элементов детского фольклора способствует самореализации каждого ребенка и созданию благоприятного микроклимата в группе, а также реализации творческого потенциала маленького человека.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909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04664"/>
            <a:ext cx="8136904" cy="612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Цель проекта: </a:t>
            </a: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развитие правильного произношения и культуры речи дошкольника посредством театрализованной деятельности.</a:t>
            </a:r>
            <a:r>
              <a:rPr lang="ru-RU" sz="16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endParaRPr lang="ru-RU" sz="1600" dirty="0"/>
          </a:p>
          <a:p>
            <a:r>
              <a:rPr lang="ru-RU" sz="1600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Задачи </a:t>
            </a:r>
            <a:r>
              <a:rPr lang="ru-RU" sz="1600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проекта:</a:t>
            </a:r>
            <a:endParaRPr lang="ru-RU" sz="1600" dirty="0"/>
          </a:p>
          <a:p>
            <a:pPr marL="182563" lvl="0" indent="-182563">
              <a:buFont typeface="Symbol" panose="05050102010706020507" pitchFamily="18" charset="2"/>
              <a:buChar char=""/>
            </a:pP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развивать у детей интерес к театрально-игровой деятельности;</a:t>
            </a:r>
            <a:endParaRPr lang="ru-RU" sz="1600" dirty="0"/>
          </a:p>
          <a:p>
            <a:pPr marL="182563" lvl="0" indent="-182563">
              <a:buFont typeface="Symbol" panose="05050102010706020507" pitchFamily="18" charset="2"/>
              <a:buChar char=""/>
            </a:pP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активизировать и поддержать желание детей выступать перед зрителями;</a:t>
            </a:r>
            <a:endParaRPr lang="ru-RU" sz="1600" dirty="0"/>
          </a:p>
          <a:p>
            <a:pPr marL="182563" lvl="0" indent="-182563">
              <a:buFont typeface="Symbol" panose="05050102010706020507" pitchFamily="18" charset="2"/>
              <a:buChar char=""/>
            </a:pP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создать условия для раскрытия творческих способностей в различных видах музыкальной деятельности, учить оценивать собственное выступление и выступление товарища;</a:t>
            </a:r>
            <a:endParaRPr lang="ru-RU" sz="1600" dirty="0"/>
          </a:p>
          <a:p>
            <a:pPr marL="182563" lvl="0" indent="-182563">
              <a:buFont typeface="Symbol" panose="05050102010706020507" pitchFamily="18" charset="2"/>
              <a:buChar char=""/>
            </a:pP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побуждать желание самостоятельно находить выразительные движения для раскрытия характера героев;</a:t>
            </a:r>
            <a:endParaRPr lang="ru-RU" sz="1600" dirty="0"/>
          </a:p>
          <a:p>
            <a:pPr marL="182563" lvl="0" indent="-182563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Bookman Old Style" panose="02050604050505020204" pitchFamily="18" charset="0"/>
              </a:rPr>
              <a:t>прививать навыки культуры поведения и культуры общения между людьми;</a:t>
            </a:r>
            <a:endParaRPr lang="ru-RU" sz="1600" dirty="0"/>
          </a:p>
          <a:p>
            <a:pPr marL="182563" lvl="0" indent="-182563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Bookman Old Style" panose="02050604050505020204" pitchFamily="18" charset="0"/>
              </a:rPr>
              <a:t>развивать у детей чувство ритма, артикуляционную и интонационную выразительность, динамический слух;</a:t>
            </a:r>
            <a:endParaRPr lang="ru-RU" sz="1600" dirty="0"/>
          </a:p>
          <a:p>
            <a:pPr marL="182563" lvl="0" indent="-182563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развивать память, внимание, фантазию, </a:t>
            </a:r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воображение.</a:t>
            </a:r>
            <a:endParaRPr lang="ru-RU" sz="1600" dirty="0" smtClean="0"/>
          </a:p>
          <a:p>
            <a:pPr lvl="0">
              <a:spcAft>
                <a:spcPts val="0"/>
              </a:spcAft>
            </a:pPr>
            <a:r>
              <a:rPr lang="ru-RU" sz="16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Прогнозируемый </a:t>
            </a:r>
            <a:r>
              <a:rPr lang="ru-RU" sz="1600" b="1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результат</a:t>
            </a:r>
            <a:r>
              <a:rPr lang="ru-RU" sz="1600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1600" dirty="0" smtClean="0"/>
          </a:p>
          <a:p>
            <a:pPr marL="182563" lvl="0" indent="-182563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организация театрализованной деятельности и знакомство с детским русским фольклором будет способствовать развитию активной, правильной, эмоционально насыщенной речи дошкольника;</a:t>
            </a:r>
            <a:endParaRPr lang="ru-RU" sz="1600" dirty="0"/>
          </a:p>
          <a:p>
            <a:pPr marL="182563" lvl="0" indent="-182563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 </a:t>
            </a: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воспитанников появится потребность к творческому самовыражению; </a:t>
            </a:r>
            <a:r>
              <a:rPr lang="ru-RU" sz="16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повысится </a:t>
            </a: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уровень художественно-эстетического воспитания детей;</a:t>
            </a:r>
            <a:endParaRPr lang="ru-RU" sz="1600" dirty="0"/>
          </a:p>
          <a:p>
            <a:pPr marL="182563" lvl="0" indent="-182563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родители примут активное участие в совместной работе над проектом и в организации творческой деятельности.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173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76672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Bookman Old Style" panose="02050604050505020204" pitchFamily="18" charset="0"/>
              </a:rPr>
              <a:t>Предварительная </a:t>
            </a:r>
            <a:r>
              <a:rPr lang="ru-RU" sz="1600" b="1" dirty="0" smtClean="0">
                <a:latin typeface="Bookman Old Style" panose="02050604050505020204" pitchFamily="18" charset="0"/>
              </a:rPr>
              <a:t>работа:</a:t>
            </a:r>
            <a:endParaRPr lang="ru-RU" sz="1600" dirty="0" smtClean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обсуждение </a:t>
            </a: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целей и задач проекта; </a:t>
            </a:r>
            <a:endParaRPr lang="ru-RU" sz="1600" dirty="0"/>
          </a:p>
          <a:p>
            <a:pPr marL="182563" lvl="0" indent="-182563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распределение материала на блоки, составление плана работы по проекту; </a:t>
            </a:r>
            <a:endParaRPr lang="ru-RU" sz="1600" dirty="0"/>
          </a:p>
          <a:p>
            <a:pPr marL="182563" lvl="0" indent="-182563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закрепление ответственных за определённое направление работы; </a:t>
            </a:r>
            <a:endParaRPr lang="ru-RU" sz="1600" dirty="0"/>
          </a:p>
          <a:p>
            <a:pPr marL="182563" lvl="0" indent="-182563">
              <a:spcAft>
                <a:spcPts val="14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изучение компетентности родителей по теме проекта (анкетирование); </a:t>
            </a:r>
            <a:endParaRPr lang="ru-RU" sz="1600" dirty="0"/>
          </a:p>
          <a:p>
            <a:pPr marL="182563" lvl="0" indent="-182563">
              <a:spcAft>
                <a:spcPts val="14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п</a:t>
            </a:r>
            <a:r>
              <a:rPr lang="ru-RU" sz="1600" dirty="0">
                <a:latin typeface="Bookman Old Style" panose="02050604050505020204" pitchFamily="18" charset="0"/>
              </a:rPr>
              <a:t>одбор иллюстративного материала по теме «Русские народные сказки», настольно – печатных игр, дидактических игр;</a:t>
            </a:r>
            <a:endParaRPr lang="ru-RU" sz="1600" dirty="0"/>
          </a:p>
          <a:p>
            <a:pPr marL="182563" lvl="0" indent="-182563">
              <a:buFont typeface="Symbol" panose="05050102010706020507" pitchFamily="18" charset="2"/>
              <a:buChar char=""/>
            </a:pPr>
            <a:r>
              <a:rPr lang="ru-RU" sz="1600" dirty="0">
                <a:latin typeface="Bookman Old Style" panose="02050604050505020204" pitchFamily="18" charset="0"/>
              </a:rPr>
              <a:t>подбор методической литературы, художественной литературы для чтения, загадок по теме.</a:t>
            </a:r>
            <a:endParaRPr lang="ru-RU" sz="1600" dirty="0"/>
          </a:p>
          <a:p>
            <a:pPr algn="just"/>
            <a:endParaRPr lang="ru-RU" sz="1600" b="1" dirty="0" smtClean="0">
              <a:solidFill>
                <a:srgbClr val="333333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</a:t>
            </a:r>
            <a:r>
              <a:rPr lang="ru-RU" sz="1600" b="1" dirty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 родителями</a:t>
            </a:r>
            <a:r>
              <a:rPr lang="ru-RU" sz="1600" b="1" dirty="0" smtClean="0">
                <a:solidFill>
                  <a:srgbClr val="33333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1600" dirty="0" smtClean="0"/>
          </a:p>
          <a:p>
            <a:pPr marL="182563" lvl="0" indent="-182563" algn="just">
              <a:buFont typeface="Symbol" panose="05050102010706020507" pitchFamily="18" charset="2"/>
              <a:buChar char=""/>
            </a:pPr>
            <a:r>
              <a:rPr lang="ru-RU" sz="16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консультация логопеда для родителей "Почему мы так говорим?"</a:t>
            </a:r>
            <a:endParaRPr lang="ru-RU" sz="1600" dirty="0" smtClean="0"/>
          </a:p>
          <a:p>
            <a:pPr marL="182563" lvl="0" indent="-182563" algn="just">
              <a:buFont typeface="Symbol" panose="05050102010706020507" pitchFamily="18" charset="2"/>
              <a:buChar char=""/>
            </a:pPr>
            <a:r>
              <a:rPr lang="ru-RU" sz="16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ривлечение </a:t>
            </a: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родителей к совместной театрализованной деятельности;</a:t>
            </a:r>
            <a:endParaRPr lang="ru-RU" sz="1600" dirty="0"/>
          </a:p>
          <a:p>
            <a:pPr marL="182563" lvl="0" indent="-182563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домашние задания для родителей и детей (изготовление поделок, рисование иллюстраций к сказкам); 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lvl="0" indent="-182563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сказок с детьми;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lvl="0" indent="-182563">
              <a:buFont typeface="Symbol" panose="05050102010706020507" pitchFamily="18" charset="2"/>
              <a:buChar char=""/>
            </a:pP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придумывание сказок с детьми;</a:t>
            </a:r>
            <a:endParaRPr lang="ru-RU" sz="1600" dirty="0"/>
          </a:p>
          <a:p>
            <a:pPr marL="182563" lvl="0" indent="-182563" algn="just">
              <a:buFont typeface="Symbol" panose="05050102010706020507" pitchFamily="18" charset="2"/>
              <a:buChar char=""/>
            </a:pP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участие в пошиве костюмов к сказке «Колобок»»;</a:t>
            </a:r>
            <a:endParaRPr lang="ru-RU" sz="1600" dirty="0"/>
          </a:p>
          <a:p>
            <a:pPr marL="182563" lvl="0" indent="-182563">
              <a:buFont typeface="Symbol" panose="05050102010706020507" pitchFamily="18" charset="2"/>
              <a:buChar char=""/>
            </a:pP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помощь в пополнении книжного уголка сказками.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356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548680"/>
            <a:ext cx="7776864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Реализация проекта: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 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i="1" u="sng" dirty="0">
                <a:solidFill>
                  <a:srgbClr val="7030A0"/>
                </a:solidFill>
                <a:latin typeface="Bookman Old Style" panose="02050604050505020204" pitchFamily="18" charset="0"/>
              </a:rPr>
              <a:t>1-й этап – подготовительный (с 8 февраля по 12 февраля):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sz="1050" i="1" dirty="0">
                <a:latin typeface="Bookman Old Style" panose="02050604050505020204" pitchFamily="18" charset="0"/>
              </a:rPr>
              <a:t> </a:t>
            </a:r>
            <a:endParaRPr lang="ru-RU" dirty="0"/>
          </a:p>
          <a:p>
            <a:pPr marL="182563" lvl="0" indent="-182563">
              <a:buFont typeface="Symbol" panose="05050102010706020507" pitchFamily="18" charset="2"/>
              <a:buChar char=""/>
            </a:pPr>
            <a:r>
              <a:rPr lang="ru-RU" dirty="0">
                <a:latin typeface="Bookman Old Style" panose="02050604050505020204" pitchFamily="18" charset="0"/>
              </a:rPr>
              <a:t>первичная диагностика детей (обследовать уровень речевого развития детей);</a:t>
            </a:r>
            <a:endParaRPr lang="ru-RU" dirty="0"/>
          </a:p>
          <a:p>
            <a:pPr marL="182563" lvl="0" indent="-182563">
              <a:buFont typeface="Symbol" panose="05050102010706020507" pitchFamily="18" charset="2"/>
              <a:buChar char=""/>
            </a:pPr>
            <a:r>
              <a:rPr lang="ru-RU" dirty="0">
                <a:latin typeface="Bookman Old Style" panose="02050604050505020204" pitchFamily="18" charset="0"/>
              </a:rPr>
              <a:t>довести до участников проекта данную проблему;</a:t>
            </a:r>
            <a:endParaRPr lang="ru-RU" dirty="0"/>
          </a:p>
          <a:p>
            <a:pPr marL="182563" lvl="0" indent="-182563">
              <a:buFont typeface="Symbol" panose="05050102010706020507" pitchFamily="18" charset="2"/>
              <a:buChar char=""/>
            </a:pPr>
            <a:r>
              <a:rPr lang="ru-RU" dirty="0">
                <a:latin typeface="Bookman Old Style" panose="02050604050505020204" pitchFamily="18" charset="0"/>
              </a:rPr>
              <a:t>составить перспективный план мероприятий; </a:t>
            </a:r>
            <a:endParaRPr lang="ru-RU" dirty="0"/>
          </a:p>
          <a:p>
            <a:pPr marL="182563" lvl="0" indent="-182563">
              <a:buFont typeface="Symbol" panose="05050102010706020507" pitchFamily="18" charset="2"/>
              <a:buChar char=""/>
            </a:pPr>
            <a:r>
              <a:rPr lang="ru-RU" dirty="0">
                <a:latin typeface="Bookman Old Style" panose="02050604050505020204" pitchFamily="18" charset="0"/>
              </a:rPr>
              <a:t>организация предметно-развивающей среды: изготовление дидактических игр, раскраски на тему народных сказок; </a:t>
            </a:r>
            <a:endParaRPr lang="ru-RU" dirty="0"/>
          </a:p>
          <a:p>
            <a:pPr marL="182563" lvl="0" indent="-182563">
              <a:buFont typeface="Symbol" panose="05050102010706020507" pitchFamily="18" charset="2"/>
              <a:buChar char=""/>
            </a:pPr>
            <a:r>
              <a:rPr lang="ru-RU" dirty="0">
                <a:latin typeface="Bookman Old Style" panose="02050604050505020204" pitchFamily="18" charset="0"/>
              </a:rPr>
              <a:t>пополнение театральной зоны атрибутами и декорациями для театрализованной деятельности;</a:t>
            </a:r>
            <a:endParaRPr lang="ru-RU" dirty="0"/>
          </a:p>
          <a:p>
            <a:pPr marL="182563" lvl="0" indent="-182563">
              <a:buFont typeface="Symbol" panose="05050102010706020507" pitchFamily="18" charset="2"/>
              <a:buChar char=""/>
            </a:pPr>
            <a:r>
              <a:rPr lang="ru-RU" dirty="0">
                <a:latin typeface="Bookman Old Style" panose="02050604050505020204" pitchFamily="18" charset="0"/>
              </a:rPr>
              <a:t>разработать сценарий итогового мероприятия с родителями, педагогами и детьми разновозрастной группы.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4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7416824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>
                <a:solidFill>
                  <a:srgbClr val="7030A0"/>
                </a:solidFill>
                <a:latin typeface="Bookman Old Style" panose="02050604050505020204" pitchFamily="18" charset="0"/>
              </a:rPr>
              <a:t>2-й этап – основной, творческий (с 15 февраля по 11 марта):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sz="1050" i="1" dirty="0">
                <a:latin typeface="Bookman Old Style" panose="02050604050505020204" pitchFamily="18" charset="0"/>
              </a:rPr>
              <a:t> </a:t>
            </a:r>
            <a:endParaRPr lang="ru-RU" dirty="0">
              <a:effectLst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578549"/>
              </p:ext>
            </p:extLst>
          </p:nvPr>
        </p:nvGraphicFramePr>
        <p:xfrm>
          <a:off x="755576" y="1052736"/>
          <a:ext cx="7848872" cy="5175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6337788" imgH="4136178" progId="Word.Document.12">
                  <p:embed/>
                </p:oleObj>
              </mc:Choice>
              <mc:Fallback>
                <p:oleObj name="Document" r:id="rId3" imgW="6337788" imgH="41361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052736"/>
                        <a:ext cx="7848872" cy="5175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8604448" y="1052736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19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825868"/>
              </p:ext>
            </p:extLst>
          </p:nvPr>
        </p:nvGraphicFramePr>
        <p:xfrm>
          <a:off x="1403648" y="476672"/>
          <a:ext cx="6337300" cy="590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3" imgW="6337788" imgH="6299851" progId="Word.Document.12">
                  <p:embed/>
                </p:oleObj>
              </mc:Choice>
              <mc:Fallback>
                <p:oleObj name="Document" r:id="rId3" imgW="6337788" imgH="62998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476672"/>
                        <a:ext cx="6337300" cy="5904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7740948" y="476672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15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278096"/>
              </p:ext>
            </p:extLst>
          </p:nvPr>
        </p:nvGraphicFramePr>
        <p:xfrm>
          <a:off x="1403648" y="908720"/>
          <a:ext cx="6481018" cy="4855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3" imgW="6337788" imgH="4670796" progId="Word.Document.12">
                  <p:embed/>
                </p:oleObj>
              </mc:Choice>
              <mc:Fallback>
                <p:oleObj name="Document" r:id="rId3" imgW="6337788" imgH="46707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908720"/>
                        <a:ext cx="6481018" cy="4855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7884666" y="908720"/>
            <a:ext cx="0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034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502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Bookman Old Style</vt:lpstr>
      <vt:lpstr>Symbol</vt:lpstr>
      <vt:lpstr>Calibri</vt:lpstr>
      <vt:lpstr>SkazkaForSerge</vt:lpstr>
      <vt:lpstr>Times New Roman</vt:lpstr>
      <vt:lpstr>OpenSymbol</vt:lpstr>
      <vt:lpstr>Arial</vt:lpstr>
      <vt:lpstr>Тема Office</vt:lpstr>
      <vt:lpstr>Document</vt:lpstr>
      <vt:lpstr> «Герои сказок, в гости к нам!»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МАОУ лицей №21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Андрей</cp:lastModifiedBy>
  <cp:revision>49</cp:revision>
  <dcterms:created xsi:type="dcterms:W3CDTF">2015-04-19T15:51:03Z</dcterms:created>
  <dcterms:modified xsi:type="dcterms:W3CDTF">2016-04-16T06:43:04Z</dcterms:modified>
</cp:coreProperties>
</file>