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80" r:id="rId15"/>
    <p:sldId id="271" r:id="rId16"/>
    <p:sldId id="275" r:id="rId17"/>
    <p:sldId id="276" r:id="rId18"/>
    <p:sldId id="272" r:id="rId19"/>
    <p:sldId id="274" r:id="rId20"/>
    <p:sldId id="281" r:id="rId21"/>
    <p:sldId id="282" r:id="rId22"/>
    <p:sldId id="283" r:id="rId23"/>
    <p:sldId id="284" r:id="rId24"/>
    <p:sldId id="285" r:id="rId25"/>
    <p:sldId id="286" r:id="rId26"/>
    <p:sldId id="277" r:id="rId27"/>
    <p:sldId id="27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411" autoAdjust="0"/>
  </p:normalViewPr>
  <p:slideViewPr>
    <p:cSldViewPr>
      <p:cViewPr varScale="1">
        <p:scale>
          <a:sx n="54" d="100"/>
          <a:sy n="54" d="100"/>
        </p:scale>
        <p:origin x="-153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49AA1-381D-4380-BBE9-1E0715FE2ADA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3ED26-CBE7-4CF0-AFF4-FA3CF32B4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49AA1-381D-4380-BBE9-1E0715FE2ADA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3ED26-CBE7-4CF0-AFF4-FA3CF32B4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49AA1-381D-4380-BBE9-1E0715FE2ADA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3ED26-CBE7-4CF0-AFF4-FA3CF32B4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49AA1-381D-4380-BBE9-1E0715FE2ADA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3ED26-CBE7-4CF0-AFF4-FA3CF32B4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49AA1-381D-4380-BBE9-1E0715FE2ADA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3ED26-CBE7-4CF0-AFF4-FA3CF32B4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49AA1-381D-4380-BBE9-1E0715FE2ADA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3ED26-CBE7-4CF0-AFF4-FA3CF32B4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49AA1-381D-4380-BBE9-1E0715FE2ADA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3ED26-CBE7-4CF0-AFF4-FA3CF32B4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49AA1-381D-4380-BBE9-1E0715FE2ADA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3ED26-CBE7-4CF0-AFF4-FA3CF32B4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49AA1-381D-4380-BBE9-1E0715FE2ADA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3ED26-CBE7-4CF0-AFF4-FA3CF32B4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49AA1-381D-4380-BBE9-1E0715FE2ADA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3ED26-CBE7-4CF0-AFF4-FA3CF32B4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49AA1-381D-4380-BBE9-1E0715FE2ADA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3ED26-CBE7-4CF0-AFF4-FA3CF32B4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49AA1-381D-4380-BBE9-1E0715FE2ADA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3ED26-CBE7-4CF0-AFF4-FA3CF32B4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://animo2.ucoz.ru/_ph/53/1/506889190.jpg?146023597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0"/>
            <a:ext cx="2500330" cy="2214554"/>
          </a:xfrm>
          <a:prstGeom prst="rect">
            <a:avLst/>
          </a:prstGeom>
          <a:noFill/>
        </p:spPr>
      </p:pic>
      <p:pic>
        <p:nvPicPr>
          <p:cNvPr id="18436" name="Picture 4" descr="208423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0"/>
            <a:ext cx="2928926" cy="33575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5400" dirty="0" smtClean="0">
                <a:solidFill>
                  <a:schemeClr val="bg1"/>
                </a:solidFill>
              </a:rPr>
              <a:t>ПРОЕКТ </a:t>
            </a:r>
            <a:br>
              <a:rPr lang="ru-RU" sz="5400" dirty="0" smtClean="0">
                <a:solidFill>
                  <a:schemeClr val="bg1"/>
                </a:solidFill>
              </a:rPr>
            </a:br>
            <a:r>
              <a:rPr lang="ru-RU" sz="5400" dirty="0" smtClean="0">
                <a:solidFill>
                  <a:schemeClr val="bg1"/>
                </a:solidFill>
              </a:rPr>
              <a:t>«КОСМОС» </a:t>
            </a:r>
            <a:br>
              <a:rPr lang="ru-RU" sz="5400" dirty="0" smtClean="0">
                <a:solidFill>
                  <a:schemeClr val="bg1"/>
                </a:solidFill>
              </a:rPr>
            </a:br>
            <a:r>
              <a:rPr lang="ru-RU" sz="5400" dirty="0" smtClean="0">
                <a:solidFill>
                  <a:schemeClr val="bg1"/>
                </a:solidFill>
              </a:rPr>
              <a:t>для старшей группы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43240" y="4286256"/>
            <a:ext cx="5072098" cy="207170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Подготовила: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Ермакова В.В., воспитатель МДОУ»Детский сад №4 КВ»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2016год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Богородицк.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8434" name="Picture 2" descr="35345818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857488" cy="3143248"/>
          </a:xfrm>
          <a:prstGeom prst="rect">
            <a:avLst/>
          </a:prstGeom>
          <a:noFill/>
        </p:spPr>
      </p:pic>
      <p:pic>
        <p:nvPicPr>
          <p:cNvPr id="18438" name="Picture 6" descr="красивые Анимация, анимашки Космос, планеты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143380"/>
            <a:ext cx="2714644" cy="242889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Этапы реализации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3  этап- Предполагаемые </a:t>
            </a:r>
            <a:r>
              <a:rPr lang="ru-RU" b="1" dirty="0">
                <a:solidFill>
                  <a:schemeClr val="bg1"/>
                </a:solidFill>
              </a:rPr>
              <a:t>итоги реализации проекта.</a:t>
            </a:r>
            <a:endParaRPr lang="ru-RU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dirty="0">
                <a:solidFill>
                  <a:schemeClr val="bg1"/>
                </a:solidFill>
              </a:rPr>
              <a:t>1. Знания детей о космосе, космонавтах.</a:t>
            </a:r>
          </a:p>
          <a:p>
            <a:pPr>
              <a:buNone/>
            </a:pPr>
            <a:r>
              <a:rPr lang="ru-RU" dirty="0">
                <a:solidFill>
                  <a:schemeClr val="bg1"/>
                </a:solidFill>
              </a:rPr>
              <a:t>2. Умение играть в сюжетную игру – путешествие.</a:t>
            </a:r>
          </a:p>
          <a:p>
            <a:pPr>
              <a:buNone/>
            </a:pPr>
            <a:r>
              <a:rPr lang="ru-RU" dirty="0">
                <a:solidFill>
                  <a:schemeClr val="bg1"/>
                </a:solidFill>
              </a:rPr>
              <a:t>3. Выставка работ (рисунки, раскатанная картинка из пластилина)</a:t>
            </a:r>
          </a:p>
          <a:p>
            <a:pPr>
              <a:buNone/>
            </a:pPr>
            <a:r>
              <a:rPr lang="ru-RU" dirty="0">
                <a:solidFill>
                  <a:schemeClr val="bg1"/>
                </a:solidFill>
              </a:rPr>
              <a:t>4. Интерес родителей к </a:t>
            </a:r>
            <a:r>
              <a:rPr lang="ru-RU" dirty="0" smtClean="0">
                <a:solidFill>
                  <a:schemeClr val="bg1"/>
                </a:solidFill>
              </a:rPr>
              <a:t>занятиям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детей.</a:t>
            </a:r>
          </a:p>
          <a:p>
            <a:pPr>
              <a:buNone/>
            </a:pPr>
            <a:r>
              <a:rPr lang="ru-RU" b="1" dirty="0">
                <a:solidFill>
                  <a:schemeClr val="bg1"/>
                </a:solidFill>
              </a:rPr>
              <a:t>Презентация проекта.</a:t>
            </a:r>
            <a:endParaRPr lang="ru-RU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dirty="0">
                <a:solidFill>
                  <a:schemeClr val="bg1"/>
                </a:solidFill>
              </a:rPr>
              <a:t>1. Выставка работ в группе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dirty="0">
                <a:solidFill>
                  <a:schemeClr val="bg1"/>
                </a:solidFill>
              </a:rPr>
              <a:t>2. Выступление воспитателя </a:t>
            </a:r>
            <a:endParaRPr lang="ru-RU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с </a:t>
            </a:r>
            <a:r>
              <a:rPr lang="ru-RU" dirty="0">
                <a:solidFill>
                  <a:schemeClr val="bg1"/>
                </a:solidFill>
              </a:rPr>
              <a:t>презентацией на семинаре.</a:t>
            </a:r>
          </a:p>
          <a:p>
            <a:endParaRPr lang="ru-RU" dirty="0"/>
          </a:p>
        </p:txBody>
      </p:sp>
      <p:pic>
        <p:nvPicPr>
          <p:cNvPr id="9218" name="Picture 2" descr="http://anim.woowap.net/files/240x320/Kosmos/279071396859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3286124"/>
            <a:ext cx="3214694" cy="335758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Конечный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результат.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1</a:t>
            </a:r>
            <a:r>
              <a:rPr lang="ru-RU" dirty="0">
                <a:solidFill>
                  <a:schemeClr val="bg1"/>
                </a:solidFill>
              </a:rPr>
              <a:t>. Повышение уровня мотивации к занятиям, компетентности детей по теме «Космос».</a:t>
            </a:r>
          </a:p>
          <a:p>
            <a:r>
              <a:rPr lang="ru-RU" dirty="0">
                <a:solidFill>
                  <a:schemeClr val="bg1"/>
                </a:solidFill>
              </a:rPr>
              <a:t>2. Позитивные изменения в поведении детей.</a:t>
            </a:r>
          </a:p>
          <a:p>
            <a:r>
              <a:rPr lang="ru-RU" dirty="0">
                <a:solidFill>
                  <a:schemeClr val="bg1"/>
                </a:solidFill>
              </a:rPr>
              <a:t>3. Обобщение и распространение опыта.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194" name="Picture 2" descr="http://8tuv.ru/samye-populyarnye-animatsii/image.raw?view=image&amp;type=img&amp;id=172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2786082" cy="2643164"/>
          </a:xfrm>
          <a:prstGeom prst="rect">
            <a:avLst/>
          </a:prstGeom>
          <a:noFill/>
        </p:spPr>
      </p:pic>
      <p:pic>
        <p:nvPicPr>
          <p:cNvPr id="8196" name="Picture 4" descr="http://kartinkina.ru/kosmos/image.raw?view=image&amp;type=img&amp;id=155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214290"/>
            <a:ext cx="3071834" cy="271464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               </a:t>
            </a:r>
            <a:r>
              <a:rPr lang="ru-RU" b="1" dirty="0" smtClean="0">
                <a:solidFill>
                  <a:schemeClr val="bg1"/>
                </a:solidFill>
              </a:rPr>
              <a:t>Предварительная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                                      работа</a:t>
            </a:r>
            <a:r>
              <a:rPr lang="ru-RU" b="1" dirty="0">
                <a:solidFill>
                  <a:schemeClr val="bg1"/>
                </a:solidFill>
              </a:rPr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8992" y="1571612"/>
            <a:ext cx="5715008" cy="507209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   1.Подготовить </a:t>
            </a:r>
            <a:r>
              <a:rPr lang="ru-RU" dirty="0">
                <a:solidFill>
                  <a:schemeClr val="bg1"/>
                </a:solidFill>
              </a:rPr>
              <a:t>презентации о космосе, солнечной системе, космонавтах.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2. Подобрать фото - коллекцию на тему «Космос».                                        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3. Подобрать сказки, стихи, загадки о космосе, ракете, звёздах, музыку.                 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4.  Подготовить раскраски в соответствии с  возрастом</a:t>
            </a:r>
          </a:p>
        </p:txBody>
      </p:sp>
      <p:pic>
        <p:nvPicPr>
          <p:cNvPr id="7170" name="Picture 2" descr="http://prizyvnikmoy.ru/_fr/7/748173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93" y="0"/>
            <a:ext cx="3278762" cy="3245561"/>
          </a:xfrm>
          <a:prstGeom prst="rect">
            <a:avLst/>
          </a:prstGeom>
          <a:noFill/>
        </p:spPr>
      </p:pic>
      <p:pic>
        <p:nvPicPr>
          <p:cNvPr id="7172" name="Picture 4" descr="http://www.playcast.ru/uploads/2015/01/11/1156254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4686"/>
            <a:ext cx="3428992" cy="364331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</a:rPr>
              <a:t>Содержание проекта.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85794"/>
            <a:ext cx="8686800" cy="5340369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Беседы </a:t>
            </a:r>
            <a:endParaRPr lang="ru-RU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с </a:t>
            </a:r>
            <a:r>
              <a:rPr lang="ru-RU" b="1" dirty="0">
                <a:solidFill>
                  <a:srgbClr val="FF0000"/>
                </a:solidFill>
              </a:rPr>
              <a:t>использованием </a:t>
            </a:r>
            <a:endParaRPr lang="ru-RU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презентаций</a:t>
            </a:r>
            <a:r>
              <a:rPr lang="ru-RU" b="1" dirty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Беседа </a:t>
            </a:r>
            <a:r>
              <a:rPr lang="ru-RU" dirty="0">
                <a:solidFill>
                  <a:schemeClr val="bg1"/>
                </a:solidFill>
              </a:rPr>
              <a:t>«Что такое космос</a:t>
            </a:r>
            <a:r>
              <a:rPr lang="ru-RU" dirty="0" smtClean="0">
                <a:solidFill>
                  <a:schemeClr val="bg1"/>
                </a:solidFill>
              </a:rPr>
              <a:t>».</a:t>
            </a:r>
            <a:r>
              <a:rPr lang="ru-RU" dirty="0">
                <a:solidFill>
                  <a:schemeClr val="bg1"/>
                </a:solidFill>
              </a:rPr>
              <a:t>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Беседа </a:t>
            </a:r>
            <a:r>
              <a:rPr lang="ru-RU" dirty="0">
                <a:solidFill>
                  <a:schemeClr val="bg1"/>
                </a:solidFill>
              </a:rPr>
              <a:t>«Голубая планета - Земля</a:t>
            </a:r>
            <a:r>
              <a:rPr lang="ru-RU" dirty="0" smtClean="0">
                <a:solidFill>
                  <a:schemeClr val="bg1"/>
                </a:solidFill>
              </a:rPr>
              <a:t>».</a:t>
            </a:r>
          </a:p>
          <a:p>
            <a:r>
              <a:rPr lang="ru-RU" dirty="0">
                <a:solidFill>
                  <a:schemeClr val="bg1"/>
                </a:solidFill>
              </a:rPr>
              <a:t>Беседа «Луна - спутник Земли».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Беседа «Семья планет</a:t>
            </a:r>
            <a:r>
              <a:rPr lang="ru-RU" dirty="0" smtClean="0">
                <a:solidFill>
                  <a:schemeClr val="bg1"/>
                </a:solidFill>
              </a:rPr>
              <a:t>».</a:t>
            </a:r>
          </a:p>
          <a:p>
            <a:r>
              <a:rPr lang="ru-RU" dirty="0">
                <a:solidFill>
                  <a:schemeClr val="bg1"/>
                </a:solidFill>
              </a:rPr>
              <a:t>Беседа «Солнце - источник жизни на Земле».</a:t>
            </a:r>
          </a:p>
        </p:txBody>
      </p:sp>
      <p:pic>
        <p:nvPicPr>
          <p:cNvPr id="6146" name="Picture 2" descr="красивые Анимация, анимашки Космос, планеты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357166"/>
            <a:ext cx="2786082" cy="407196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http://vs1300.com/photo/55f253b4e858b.jp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143932" cy="614366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ООД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57232"/>
            <a:ext cx="9144000" cy="600076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dirty="0">
                <a:solidFill>
                  <a:srgbClr val="FF0000"/>
                </a:solidFill>
              </a:rPr>
              <a:t>Познавательное развитие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>
                <a:solidFill>
                  <a:schemeClr val="bg1"/>
                </a:solidFill>
              </a:rPr>
              <a:t>Тема</a:t>
            </a:r>
            <a:r>
              <a:rPr lang="ru-RU" sz="1400" dirty="0">
                <a:solidFill>
                  <a:schemeClr val="bg1"/>
                </a:solidFill>
              </a:rPr>
              <a:t>: Хочу быть </a:t>
            </a:r>
            <a:r>
              <a:rPr lang="ru-RU" sz="1400" dirty="0" smtClean="0">
                <a:solidFill>
                  <a:schemeClr val="bg1"/>
                </a:solidFill>
              </a:rPr>
              <a:t>космонавтом</a:t>
            </a:r>
          </a:p>
          <a:p>
            <a:pPr>
              <a:buNone/>
            </a:pP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>
                <a:solidFill>
                  <a:srgbClr val="FF0000"/>
                </a:solidFill>
              </a:rPr>
              <a:t>Социально-коммуникативное развитие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>
                <a:solidFill>
                  <a:schemeClr val="bg1"/>
                </a:solidFill>
              </a:rPr>
              <a:t>Тема: Нагибин Ю.М.  Рассказы о Гагарине. В школу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rgbClr val="FF0000"/>
                </a:solidFill>
              </a:rPr>
              <a:t>ПОЗНАВАТЕЛЬНО- ИССЛЕДОВАТЕЛЬСКАЯ И ПРОДУКТИВНАЯ </a:t>
            </a:r>
            <a:endParaRPr lang="ru-RU" sz="14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</a:rPr>
              <a:t>                               ДЕЯТЕЛЬНОСТЬ</a:t>
            </a:r>
            <a:r>
              <a:rPr lang="ru-RU" sz="1400" b="1" dirty="0">
                <a:solidFill>
                  <a:srgbClr val="FF0000"/>
                </a:solidFill>
              </a:rPr>
              <a:t/>
            </a:r>
            <a:br>
              <a:rPr lang="ru-RU" sz="1400" b="1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Тема: «Космонавты у ракеты</a:t>
            </a:r>
            <a:r>
              <a:rPr lang="ru-RU" sz="1400" dirty="0" smtClean="0">
                <a:solidFill>
                  <a:schemeClr val="bg1"/>
                </a:solidFill>
              </a:rPr>
              <a:t>».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endParaRPr lang="ru-RU" sz="1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1400" dirty="0" smtClean="0">
                <a:solidFill>
                  <a:srgbClr val="FF0000"/>
                </a:solidFill>
              </a:rPr>
              <a:t>Художественно-эстетическое развитие</a:t>
            </a:r>
          </a:p>
          <a:p>
            <a:pPr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Рисование</a:t>
            </a:r>
            <a:r>
              <a:rPr lang="ru-RU" sz="1400" dirty="0">
                <a:solidFill>
                  <a:schemeClr val="bg1"/>
                </a:solidFill>
              </a:rPr>
              <a:t/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Тема: Космическая </a:t>
            </a:r>
            <a:r>
              <a:rPr lang="ru-RU" sz="1400" dirty="0" smtClean="0">
                <a:solidFill>
                  <a:schemeClr val="bg1"/>
                </a:solidFill>
              </a:rPr>
              <a:t>фантазия</a:t>
            </a:r>
          </a:p>
          <a:p>
            <a:pPr>
              <a:buNone/>
            </a:pPr>
            <a:r>
              <a:rPr lang="ru-RU" sz="1400" dirty="0">
                <a:solidFill>
                  <a:schemeClr val="bg1"/>
                </a:solidFill>
              </a:rPr>
              <a:t>Аппликация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Тема: «Полет на Луну</a:t>
            </a:r>
            <a:r>
              <a:rPr lang="ru-RU" sz="1400" dirty="0" smtClean="0">
                <a:solidFill>
                  <a:schemeClr val="bg1"/>
                </a:solidFill>
              </a:rPr>
              <a:t>».</a:t>
            </a:r>
            <a:r>
              <a:rPr lang="ru-RU" sz="1400" dirty="0">
                <a:solidFill>
                  <a:schemeClr val="bg1"/>
                </a:solidFill>
              </a:rPr>
              <a:t> . </a:t>
            </a:r>
            <a:endParaRPr lang="ru-RU" sz="1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Лепка</a:t>
            </a:r>
            <a:r>
              <a:rPr lang="ru-RU" sz="1400" dirty="0">
                <a:solidFill>
                  <a:schemeClr val="bg1"/>
                </a:solidFill>
              </a:rPr>
              <a:t/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Тема: «Космонавт в скафандре».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rgbClr val="FF0000"/>
                </a:solidFill>
              </a:rPr>
              <a:t>Чтение художественной литературы:</a:t>
            </a:r>
            <a:endParaRPr lang="ru-RU" sz="14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1400" dirty="0">
                <a:solidFill>
                  <a:schemeClr val="bg1"/>
                </a:solidFill>
              </a:rPr>
              <a:t>Цель: знакомить детей с литературой о космосе; воспитывать познавательную активность. </a:t>
            </a:r>
            <a:endParaRPr lang="ru-RU" sz="1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1400" dirty="0" smtClean="0">
                <a:solidFill>
                  <a:srgbClr val="FF0000"/>
                </a:solidFill>
              </a:rPr>
              <a:t>Физическое развитие</a:t>
            </a:r>
          </a:p>
          <a:p>
            <a:pPr>
              <a:buNone/>
            </a:pPr>
            <a:r>
              <a:rPr lang="ru-RU" sz="1400" dirty="0">
                <a:solidFill>
                  <a:schemeClr val="bg1"/>
                </a:solidFill>
              </a:rPr>
              <a:t/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-«Ждут нас быстрые ракеты»                                                                                      </a:t>
            </a:r>
            <a:r>
              <a:rPr lang="ru-RU" sz="1400" dirty="0" smtClean="0">
                <a:solidFill>
                  <a:schemeClr val="bg1"/>
                </a:solidFill>
              </a:rPr>
              <a:t>-</a:t>
            </a:r>
          </a:p>
          <a:p>
            <a:pPr>
              <a:buNone/>
            </a:pPr>
            <a:r>
              <a:rPr lang="ru-RU" sz="1400" dirty="0">
                <a:solidFill>
                  <a:schemeClr val="bg1"/>
                </a:solidFill>
              </a:rPr>
              <a:t>  «Космическая эстафета»                                                                                         </a:t>
            </a:r>
            <a:endParaRPr lang="ru-RU" sz="1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-</a:t>
            </a:r>
            <a:r>
              <a:rPr lang="ru-RU" sz="1400" dirty="0">
                <a:solidFill>
                  <a:schemeClr val="bg1"/>
                </a:solidFill>
              </a:rPr>
              <a:t>  «Ракетодром»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-«Невесомость»                                                                               </a:t>
            </a:r>
            <a:endParaRPr lang="ru-RU" sz="1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«</a:t>
            </a:r>
            <a:r>
              <a:rPr lang="ru-RU" sz="1400" dirty="0">
                <a:solidFill>
                  <a:schemeClr val="bg1"/>
                </a:solidFill>
              </a:rPr>
              <a:t>Солнышко и дождик»                                                                               </a:t>
            </a:r>
            <a:endParaRPr lang="ru-RU" sz="1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1400" dirty="0">
                <a:solidFill>
                  <a:schemeClr val="bg1"/>
                </a:solidFill>
              </a:rPr>
              <a:t>       - «Солнце – чемпион».</a:t>
            </a:r>
          </a:p>
          <a:p>
            <a:pPr>
              <a:buNone/>
            </a:pP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5124" name="Picture 4" descr="красивые Анимация, анимашки Космос, планеты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0"/>
            <a:ext cx="3500430" cy="421481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http://mamipapi.ru/sites/default/files/image/afisha/1241410589_2085_juicedr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09928"/>
            <a:ext cx="8358246" cy="619090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http://cp12.nevsepic.com.ua/78-5/1355627851-196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8429684" cy="614366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chemeClr val="bg1"/>
                </a:solidFill>
              </a:rPr>
              <a:t>Фотоотчет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4214842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428736"/>
            <a:ext cx="4235547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http://animo2.ucoz.ru/_ph/53/1/955993577.jpg?146023572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0"/>
            <a:ext cx="2071702" cy="1523980"/>
          </a:xfrm>
          <a:prstGeom prst="rect">
            <a:avLst/>
          </a:prstGeom>
          <a:noFill/>
        </p:spPr>
      </p:pic>
      <p:pic>
        <p:nvPicPr>
          <p:cNvPr id="1030" name="Picture 6" descr="http://animo2.ucoz.ru/_ph/53/1/955993577.jpg?146023572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0"/>
            <a:ext cx="2000264" cy="138110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040444">
            <a:off x="345123" y="1591197"/>
            <a:ext cx="4143403" cy="459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09086">
            <a:off x="4857752" y="1714488"/>
            <a:ext cx="365810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8" descr="http://animo2.ucoz.ru/_ph/53/1/428816785.jpg?14602357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0"/>
            <a:ext cx="4500594" cy="2952719"/>
          </a:xfrm>
          <a:prstGeom prst="rect">
            <a:avLst/>
          </a:prstGeom>
          <a:noFill/>
        </p:spPr>
      </p:pic>
      <p:pic>
        <p:nvPicPr>
          <p:cNvPr id="3077" name="Picture 5" descr="http://animo2.ucoz.ru/_ph/53/1/955993577.jpg?1460235727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0"/>
            <a:ext cx="1714512" cy="171448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758138" cy="185736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Тип </a:t>
            </a:r>
            <a:r>
              <a:rPr lang="ru-RU" sz="3600" b="1" dirty="0">
                <a:solidFill>
                  <a:schemeClr val="bg1"/>
                </a:solidFill>
              </a:rPr>
              <a:t>проекта:</a:t>
            </a:r>
            <a:r>
              <a:rPr lang="ru-RU" sz="3600" dirty="0">
                <a:solidFill>
                  <a:schemeClr val="bg1"/>
                </a:solidFill>
              </a:rPr>
              <a:t/>
            </a:r>
            <a:br>
              <a:rPr lang="ru-RU" sz="3600" dirty="0">
                <a:solidFill>
                  <a:schemeClr val="bg1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>- обучающий </a:t>
            </a:r>
            <a:br>
              <a:rPr lang="ru-RU" sz="3600" dirty="0">
                <a:solidFill>
                  <a:schemeClr val="bg1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>- исследовательский</a:t>
            </a:r>
            <a:br>
              <a:rPr lang="ru-RU" sz="3600" dirty="0">
                <a:solidFill>
                  <a:schemeClr val="bg1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>- игровой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500306"/>
            <a:ext cx="8229600" cy="400052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Продолжительность</a:t>
            </a:r>
            <a:r>
              <a:rPr lang="ru-RU" dirty="0">
                <a:solidFill>
                  <a:schemeClr val="bg1"/>
                </a:solidFill>
              </a:rPr>
              <a:t>: краткосрочный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Участники проекта:</a:t>
            </a:r>
            <a:r>
              <a:rPr lang="ru-RU" dirty="0">
                <a:solidFill>
                  <a:schemeClr val="bg1"/>
                </a:solidFill>
              </a:rPr>
              <a:t> воспитатель, дети, родители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Цель:</a:t>
            </a:r>
            <a:r>
              <a:rPr lang="ru-RU" dirty="0">
                <a:solidFill>
                  <a:schemeClr val="bg1"/>
                </a:solidFill>
              </a:rPr>
              <a:t> формирование  у  детей старшего дошкольного возраста представлений о космическом пространстве, Солнечной системе и ее планетах, освоении космоса людьми.</a:t>
            </a:r>
          </a:p>
          <a:p>
            <a:endParaRPr lang="ru-RU" dirty="0"/>
          </a:p>
        </p:txBody>
      </p:sp>
      <p:pic>
        <p:nvPicPr>
          <p:cNvPr id="17410" name="Picture 2" descr="http://miranimashek.com/_ph/38/1/618493174.jpg?146023321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3071834" cy="2500306"/>
          </a:xfrm>
          <a:prstGeom prst="rect">
            <a:avLst/>
          </a:prstGeom>
          <a:noFill/>
        </p:spPr>
      </p:pic>
      <p:sp>
        <p:nvSpPr>
          <p:cNvPr id="17412" name="AutoShape 4" descr="https://img-fotki.yandex.ru/get/2914/marya-foygl.3b/0_2717f_46f0d4bd_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4" name="AutoShape 6" descr="https://img-fotki.yandex.ru/get/2914/marya-foygl.3b/0_2717f_46f0d4bd_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6" name="AutoShape 8" descr="https://img-fotki.yandex.ru/get/2914/marya-foygl.3b/0_2717f_46f0d4bd_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8" name="AutoShape 10" descr="https://img-fotki.yandex.ru/get/2914/marya-foygl.3b/0_2717f_46f0d4bd_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0" name="AutoShape 12" descr="https://img-fotki.yandex.ru/get/2914/marya-foygl.3b/0_2717f_46f0d4bd_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24" name="Picture 16" descr="http://i586.photobucket.com/albums/ss305/starwind_federation/games/orbit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428604"/>
            <a:ext cx="2714644" cy="3000396"/>
          </a:xfrm>
          <a:prstGeom prst="rect">
            <a:avLst/>
          </a:prstGeom>
          <a:noFill/>
        </p:spPr>
      </p:pic>
      <p:pic>
        <p:nvPicPr>
          <p:cNvPr id="17426" name="Picture 18" descr="http://animo2.ucoz.ru/_ph/53/1/428816785.jpg?14602357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0"/>
            <a:ext cx="1447482" cy="2952719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9938" name="Picture 2" descr="http://animo2.ucoz.ru/_ph/53/1/955993577.jpg?146023572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3857628"/>
            <a:ext cx="1104900" cy="1095376"/>
          </a:xfrm>
          <a:prstGeom prst="rect">
            <a:avLst/>
          </a:prstGeom>
          <a:noFill/>
        </p:spPr>
      </p:pic>
      <p:pic>
        <p:nvPicPr>
          <p:cNvPr id="39940" name="Picture 4" descr="http://animo2.ucoz.ru/_ph/53/1/955993577.jpg?146023572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1928802"/>
            <a:ext cx="1104900" cy="1095376"/>
          </a:xfrm>
          <a:prstGeom prst="rect">
            <a:avLst/>
          </a:prstGeom>
          <a:noFill/>
        </p:spPr>
      </p:pic>
      <p:pic>
        <p:nvPicPr>
          <p:cNvPr id="39942" name="Picture 6" descr="http://animo2.ucoz.ru/_ph/53/1/955993577.jpg?146023572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3143248"/>
            <a:ext cx="1104900" cy="1095376"/>
          </a:xfrm>
          <a:prstGeom prst="rect">
            <a:avLst/>
          </a:prstGeom>
          <a:noFill/>
        </p:spPr>
      </p:pic>
      <p:pic>
        <p:nvPicPr>
          <p:cNvPr id="39944" name="Picture 8" descr="http://animo2.ucoz.ru/_ph/53/1/955993577.jpg?146023572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3214686"/>
            <a:ext cx="1104900" cy="1095376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450059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57166"/>
            <a:ext cx="407196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14488"/>
            <a:ext cx="2928958" cy="4323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643050"/>
            <a:ext cx="3786214" cy="4309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143116"/>
            <a:ext cx="336615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0"/>
            <a:ext cx="2999985" cy="4214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00462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0"/>
            <a:ext cx="3571868" cy="562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3023298"/>
            <a:ext cx="3929122" cy="383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 descr="https://downloader.disk.yandex.ru/preview/9f90dd6c89229460fe9a0f8b565b35aad06a6aaa9badf3dec4090dbc35ad7909/inf/Cl0MHm4e5aXQMcLuqj5Ee76Zn_pUPTER-YvBEHqbqBZHllSLtAhjSMF7ID1ISXLQcwmpZvJdqpmH2QGaYtETGA%3D%3D?uid=0&amp;filename=%D0%A4%D0%BE%D1%82%D0%BE0390.jpg&amp;disposition=inline&amp;hash=&amp;limit=0&amp;content_type=image%2Fjpeg&amp;tknv=v2&amp;size=S&amp;crop=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0"/>
            <a:ext cx="2571768" cy="328612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307183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85728"/>
            <a:ext cx="314327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214290"/>
            <a:ext cx="271461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00174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571613"/>
            <a:ext cx="471490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http://vseotkritki.ru/_ph/32/2/68359566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072494" cy="600079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http://s013.radikal.ru/i325/1104/33/a1c5730ba51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429684" cy="628654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красивые Анимация, анимашки Космос, планеты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0"/>
            <a:ext cx="6715172" cy="635798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Задачи: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329642" cy="525780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1</a:t>
            </a:r>
            <a:r>
              <a:rPr lang="ru-RU" dirty="0">
                <a:solidFill>
                  <a:srgbClr val="FF0000"/>
                </a:solidFill>
              </a:rPr>
              <a:t>. Продолжать расширять представление детей о многообразии космоса. Рассказать детям об интересных фактах и событиях космоса.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2. Познакомить с первым лётчиком-космонавтом Ю.А. Гагариным.   </a:t>
            </a:r>
            <a:endParaRPr lang="ru-RU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    Познакомить с космонавтом-земляком </a:t>
            </a:r>
            <a:r>
              <a:rPr lang="ru-RU" dirty="0" err="1" smtClean="0">
                <a:solidFill>
                  <a:srgbClr val="FF0000"/>
                </a:solidFill>
              </a:rPr>
              <a:t>Хруновым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r>
              <a:rPr lang="ru-RU" dirty="0">
                <a:solidFill>
                  <a:srgbClr val="FF0000"/>
                </a:solidFill>
              </a:rPr>
              <a:t>                                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3. Развивать творческое воображение, фантазию, умение импровизировать; воспитывать взаимопомощь, доброжелательного отношения друг к другу, гордость за людей данной профессии, к своей Родине;                                                    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4. Привлечь родителей к совместной деятельности.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parnasse.ru/images/photos/medium/article33578.jp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95313"/>
            <a:ext cx="8215370" cy="6262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Актуальность проекта:</a:t>
            </a:r>
            <a:r>
              <a:rPr lang="ru-RU" dirty="0" smtClean="0">
                <a:solidFill>
                  <a:schemeClr val="accent2"/>
                </a:solidFill>
              </a:rPr>
              <a:t/>
            </a:r>
            <a:br>
              <a:rPr lang="ru-RU" dirty="0" smtClean="0">
                <a:solidFill>
                  <a:schemeClr val="accent2"/>
                </a:solidFill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50072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Человечество не останется вечно на земле, но, в погоне за светом и пространством, сначала робко проникнет за пределы атмосферы, а затем завоюет себе все околосолнечное пространство”</a:t>
            </a:r>
            <a:b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К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Циолковский </a:t>
            </a:r>
            <a:b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Несколько десятков лет назад мало кто из вчерашних мальчишек не хотел стать космонавтом. Эта мечта совсем не актуальна для современных детей. Между тем, космические пираты, звездные войны и другие инопланетные существа – герои их любимых мультфильмов. Вымышленные персонажи дезинформируют дошкольников, рассказывая о несуществующих планетах, и зачастую вызывают у них отрицательные эмоции, способствуют развитию страхов. Поэтому важно грамотно выстроить работу по формированию у детей представлений о космосе. </a:t>
            </a:r>
          </a:p>
          <a:p>
            <a:endParaRPr lang="ru-RU" sz="24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s019.radikal.ru/i606/1304/da/d243cfd463e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501122" cy="6215106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Самое </a:t>
            </a: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главное – предоставить детям возможность «проживания» интересного для них материала. Узнавая новое, размышляя над тем, что уже вошло в их опыт, дети учатся выражать свое отношение к происходящему. Играя, они погружаются в организованную взрослыми ситуацию: превращаются в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космонавтов</a:t>
            </a: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В таких играх могут решаться самые различные задачи – от психологических до познавательных. Путешествуя, дети помогают своим друзьям, выручают кого-либо из беды, узнают интересные факты. Готовясь к путешествию, дети рисуют, лепят, конструируют, учатся считать. При этом развивается творческое воображение, коммуникативные качества, любознательность. Главное отличие - нет зрителей, здесь есть только участники, причем все участвуют с большим желанием. Знания, получаемые детьми, являются актуальными, необходимыми для них. А осмысленный, интересный материал усваивается легко и навсегда. Игры-путешествия способствуют не только развитию кругозора, но и формированию навыков общения. </a:t>
            </a:r>
          </a:p>
          <a:p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Проблема.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5929322" cy="497207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    </a:t>
            </a:r>
            <a:r>
              <a:rPr lang="ru-RU" b="1" dirty="0" smtClean="0">
                <a:solidFill>
                  <a:srgbClr val="FF0000"/>
                </a:solidFill>
              </a:rPr>
              <a:t>2016 </a:t>
            </a:r>
            <a:r>
              <a:rPr lang="ru-RU" b="1" dirty="0">
                <a:solidFill>
                  <a:srgbClr val="FF0000"/>
                </a:solidFill>
              </a:rPr>
              <a:t>год </a:t>
            </a:r>
            <a:r>
              <a:rPr lang="ru-RU" dirty="0">
                <a:solidFill>
                  <a:schemeClr val="bg1"/>
                </a:solidFill>
              </a:rPr>
              <a:t>– юбилейный год для Российской космонавтики. </a:t>
            </a:r>
            <a:endParaRPr lang="ru-RU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Современные </a:t>
            </a:r>
            <a:r>
              <a:rPr lang="ru-RU" dirty="0">
                <a:solidFill>
                  <a:schemeClr val="bg1"/>
                </a:solidFill>
              </a:rPr>
              <a:t>дошкольники задают много вопросов о космосе, звездах, космонавтах, так как данная тема, как все неведомое, непонятное, недоступное глазу, будоражит детскую фантазию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Данный проект поможет детям научиться добывать информацию из различных источников, систематизировать полученные знания, применить их в различных видах детской деятельности.</a:t>
            </a:r>
          </a:p>
          <a:p>
            <a:endParaRPr lang="ru-RU" dirty="0"/>
          </a:p>
        </p:txBody>
      </p:sp>
      <p:pic>
        <p:nvPicPr>
          <p:cNvPr id="4" name="Picture 2" descr="http://miranimashek.com/_ph/38/1/618493174.jpg?146023321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1857388" cy="1500174"/>
          </a:xfrm>
          <a:prstGeom prst="rect">
            <a:avLst/>
          </a:prstGeom>
          <a:noFill/>
        </p:spPr>
      </p:pic>
      <p:pic>
        <p:nvPicPr>
          <p:cNvPr id="13314" name="Picture 2" descr="http://files.mir-v-moikh-ladonyakh.webnode.ru/200000034-012340221b/universe_knvej2yx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2428868"/>
            <a:ext cx="3143240" cy="414340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10wallpaper.com/wallpaper/1920x1080/1106/Space_Art_Blue_Earth__Planets_and_Universe_1920x1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286808" cy="62151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Гипотеза.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Знания </a:t>
            </a:r>
            <a:r>
              <a:rPr lang="ru-RU" dirty="0">
                <a:solidFill>
                  <a:srgbClr val="C00000"/>
                </a:solidFill>
              </a:rPr>
              <a:t>детей о космосе, творческие работы на эту тему будут способствовать лучшему усвоению </a:t>
            </a:r>
            <a:r>
              <a:rPr lang="ru-RU" dirty="0" smtClean="0">
                <a:solidFill>
                  <a:srgbClr val="C00000"/>
                </a:solidFill>
              </a:rPr>
              <a:t>знаний.</a:t>
            </a:r>
            <a:endParaRPr lang="ru-RU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>
                <a:solidFill>
                  <a:srgbClr val="C00000"/>
                </a:solidFill>
              </a:rPr>
              <a:t>Основные методы, </a:t>
            </a:r>
            <a:r>
              <a:rPr lang="ru-RU" b="1" dirty="0" smtClean="0">
                <a:solidFill>
                  <a:srgbClr val="C00000"/>
                </a:solidFill>
              </a:rPr>
              <a:t>приемы:</a:t>
            </a:r>
            <a:endParaRPr lang="ru-RU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dirty="0">
                <a:solidFill>
                  <a:srgbClr val="C00000"/>
                </a:solidFill>
              </a:rPr>
              <a:t>Чтобы помочь ребенку сориентироваться в огромном потоке информации, научиться «плавать» в нем, использую в своей работе компьютер, так как он позволяет воспитателю значительно расширить возможности предъявления разного рода информации. Работа с компьютером - важное направление познавательной деятельности детей 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Этапы реализации проекта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6829444" cy="5126055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1 этап-     подготовительный </a:t>
            </a:r>
            <a:r>
              <a:rPr lang="ru-RU" b="1" dirty="0">
                <a:solidFill>
                  <a:schemeClr val="bg1"/>
                </a:solidFill>
              </a:rPr>
              <a:t>этап.</a:t>
            </a:r>
            <a:endParaRPr lang="ru-RU" dirty="0">
              <a:solidFill>
                <a:schemeClr val="bg1"/>
              </a:solidFill>
            </a:endParaRPr>
          </a:p>
          <a:p>
            <a:pPr lvl="0"/>
            <a:r>
              <a:rPr lang="ru-RU" dirty="0">
                <a:solidFill>
                  <a:schemeClr val="bg1"/>
                </a:solidFill>
              </a:rPr>
              <a:t>Подобрать методическую и художественную литературу по данной теме.</a:t>
            </a:r>
          </a:p>
          <a:p>
            <a:pPr lvl="0"/>
            <a:r>
              <a:rPr lang="ru-RU" dirty="0">
                <a:solidFill>
                  <a:schemeClr val="bg1"/>
                </a:solidFill>
              </a:rPr>
              <a:t>Приготовить материалы и игрушки для </a:t>
            </a:r>
            <a:r>
              <a:rPr lang="ru-RU" dirty="0" smtClean="0">
                <a:solidFill>
                  <a:schemeClr val="bg1"/>
                </a:solidFill>
              </a:rPr>
              <a:t>проведения</a:t>
            </a:r>
          </a:p>
          <a:p>
            <a:pPr lvl="0">
              <a:buNone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сюжетно-ролевой игры.</a:t>
            </a:r>
          </a:p>
          <a:p>
            <a:pPr lvl="0"/>
            <a:r>
              <a:rPr lang="ru-RU" dirty="0">
                <a:solidFill>
                  <a:schemeClr val="bg1"/>
                </a:solidFill>
              </a:rPr>
              <a:t>Довести до сведения </a:t>
            </a:r>
            <a:endParaRPr lang="ru-RU" dirty="0" smtClean="0">
              <a:solidFill>
                <a:schemeClr val="bg1"/>
              </a:solidFill>
            </a:endParaRPr>
          </a:p>
          <a:p>
            <a:pPr lvl="0">
              <a:buNone/>
            </a:pPr>
            <a:r>
              <a:rPr lang="ru-RU" dirty="0" smtClean="0">
                <a:solidFill>
                  <a:schemeClr val="bg1"/>
                </a:solidFill>
              </a:rPr>
              <a:t>родителей</a:t>
            </a:r>
          </a:p>
          <a:p>
            <a:pPr lvl="0">
              <a:buNone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важности этой проблемы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r>
              <a:rPr lang="ru-RU" b="1" dirty="0">
                <a:solidFill>
                  <a:schemeClr val="bg1"/>
                </a:solidFill>
              </a:rPr>
              <a:t> 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Выявление </a:t>
            </a:r>
            <a:r>
              <a:rPr lang="ru-RU" dirty="0">
                <a:solidFill>
                  <a:schemeClr val="bg1"/>
                </a:solidFill>
              </a:rPr>
              <a:t>первоначальных </a:t>
            </a:r>
            <a:endParaRPr lang="ru-RU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знаний </a:t>
            </a:r>
            <a:r>
              <a:rPr lang="ru-RU" dirty="0">
                <a:solidFill>
                  <a:schemeClr val="bg1"/>
                </a:solidFill>
              </a:rPr>
              <a:t>детей о </a:t>
            </a:r>
            <a:r>
              <a:rPr lang="ru-RU" dirty="0" smtClean="0">
                <a:solidFill>
                  <a:schemeClr val="bg1"/>
                </a:solidFill>
              </a:rPr>
              <a:t>космосе.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268" name="Picture 4" descr="http://f2.mylove.ru/I_20q6hAEmZflb4oT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2857497"/>
            <a:ext cx="3599342" cy="400050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pavlovskkadet1.ucoz.ru/0_8ae8f_2026113f_xl.gif"/>
          <p:cNvPicPr>
            <a:picLocks noChangeAspect="1" noChangeArrowheads="1" noCrop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5429256" y="357166"/>
            <a:ext cx="3500462" cy="62151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8229600" cy="1417638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     Этапы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    реализации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     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857364"/>
            <a:ext cx="7929586" cy="4714908"/>
          </a:xfrm>
        </p:spPr>
        <p:txBody>
          <a:bodyPr>
            <a:normAutofit fontScale="77500" lnSpcReduction="20000"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2 этап -практический</a:t>
            </a:r>
          </a:p>
          <a:p>
            <a:pPr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>  Проведение </a:t>
            </a:r>
            <a:r>
              <a:rPr lang="ru-RU" sz="3600" dirty="0">
                <a:solidFill>
                  <a:schemeClr val="bg1"/>
                </a:solidFill>
              </a:rPr>
              <a:t>недели космоса в </a:t>
            </a:r>
            <a:r>
              <a:rPr lang="ru-RU" sz="3600" dirty="0" smtClean="0">
                <a:solidFill>
                  <a:schemeClr val="bg1"/>
                </a:solidFill>
              </a:rPr>
              <a:t>группе.</a:t>
            </a:r>
          </a:p>
          <a:p>
            <a:pPr>
              <a:buNone/>
            </a:pP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smtClean="0">
                <a:solidFill>
                  <a:schemeClr val="bg1"/>
                </a:solidFill>
              </a:rPr>
              <a:t> Работа </a:t>
            </a:r>
            <a:r>
              <a:rPr lang="ru-RU" sz="3600" dirty="0">
                <a:solidFill>
                  <a:schemeClr val="bg1"/>
                </a:solidFill>
              </a:rPr>
              <a:t>с родителями по заданной </a:t>
            </a:r>
            <a:r>
              <a:rPr lang="ru-RU" sz="3600" dirty="0" smtClean="0">
                <a:solidFill>
                  <a:schemeClr val="bg1"/>
                </a:solidFill>
              </a:rPr>
              <a:t>теме.</a:t>
            </a:r>
          </a:p>
          <a:p>
            <a:pPr>
              <a:buNone/>
            </a:pP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smtClean="0">
                <a:solidFill>
                  <a:schemeClr val="bg1"/>
                </a:solidFill>
              </a:rPr>
              <a:t> Организация </a:t>
            </a:r>
            <a:r>
              <a:rPr lang="ru-RU" sz="3600" dirty="0">
                <a:solidFill>
                  <a:schemeClr val="bg1"/>
                </a:solidFill>
              </a:rPr>
              <a:t>сюжетно - ролевых, дидактических и подвижных игр, индивидуальной и групповой работы</a:t>
            </a:r>
            <a:r>
              <a:rPr lang="ru-RU" sz="3600" dirty="0" smtClean="0">
                <a:solidFill>
                  <a:schemeClr val="bg1"/>
                </a:solidFill>
              </a:rPr>
              <a:t>.</a:t>
            </a:r>
            <a:r>
              <a:rPr lang="ru-RU" sz="3600" b="1" dirty="0"/>
              <a:t> </a:t>
            </a:r>
            <a:r>
              <a:rPr lang="ru-RU" sz="3600" b="1" dirty="0" smtClean="0"/>
              <a:t> </a:t>
            </a:r>
            <a:endParaRPr lang="ru-RU" sz="3600" dirty="0"/>
          </a:p>
          <a:p>
            <a:pPr lvl="0"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>    Организация </a:t>
            </a:r>
            <a:r>
              <a:rPr lang="ru-RU" sz="3600" dirty="0">
                <a:solidFill>
                  <a:schemeClr val="bg1"/>
                </a:solidFill>
              </a:rPr>
              <a:t>выставки  работ о космосе (совместная работа детей и родителей)</a:t>
            </a:r>
          </a:p>
          <a:p>
            <a:pPr lvl="0">
              <a:buNone/>
            </a:pP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smtClean="0">
                <a:solidFill>
                  <a:schemeClr val="bg1"/>
                </a:solidFill>
              </a:rPr>
              <a:t>   Конкурс </a:t>
            </a:r>
            <a:r>
              <a:rPr lang="ru-RU" sz="3600" dirty="0">
                <a:solidFill>
                  <a:schemeClr val="bg1"/>
                </a:solidFill>
              </a:rPr>
              <a:t>чтецов «Стихи о космосе»</a:t>
            </a:r>
          </a:p>
          <a:p>
            <a:pPr lvl="0">
              <a:buNone/>
            </a:pPr>
            <a:r>
              <a:rPr lang="ru-RU" sz="3600" dirty="0">
                <a:solidFill>
                  <a:schemeClr val="bg1"/>
                </a:solidFill>
              </a:rPr>
              <a:t>Проведение праздника «Космическое путешествие»</a:t>
            </a:r>
          </a:p>
          <a:p>
            <a:pPr>
              <a:buNone/>
            </a:pPr>
            <a:endParaRPr lang="ru-RU" sz="3600" dirty="0">
              <a:solidFill>
                <a:schemeClr val="bg1"/>
              </a:solidFill>
            </a:endParaRPr>
          </a:p>
          <a:p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585</Words>
  <Application>Microsoft Office PowerPoint</Application>
  <PresentationFormat>Экран (4:3)</PresentationFormat>
  <Paragraphs>82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ПРОЕКТ  «КОСМОС»  для старшей группы</vt:lpstr>
      <vt:lpstr>  Тип проекта: - обучающий  - исследовательский - игровой</vt:lpstr>
      <vt:lpstr>Задачи: </vt:lpstr>
      <vt:lpstr>Актуальность проекта: </vt:lpstr>
      <vt:lpstr>Слайд 5</vt:lpstr>
      <vt:lpstr>Проблема. </vt:lpstr>
      <vt:lpstr>Гипотеза.</vt:lpstr>
      <vt:lpstr>Этапы реализации проекта </vt:lpstr>
      <vt:lpstr>     Этапы      реализации        проекта</vt:lpstr>
      <vt:lpstr>Этапы реализации проекта</vt:lpstr>
      <vt:lpstr>    Конечный  результат. </vt:lpstr>
      <vt:lpstr>                                    Предварительная                                       работа: </vt:lpstr>
      <vt:lpstr>Содержание проекта. </vt:lpstr>
      <vt:lpstr>Слайд 14</vt:lpstr>
      <vt:lpstr>ООД </vt:lpstr>
      <vt:lpstr>Слайд 16</vt:lpstr>
      <vt:lpstr>Слайд 17</vt:lpstr>
      <vt:lpstr>Фотоотчет.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«КОСМОС» для старшей группы</dc:title>
  <dc:creator>Валентина</dc:creator>
  <cp:lastModifiedBy>Валентина</cp:lastModifiedBy>
  <cp:revision>16</cp:revision>
  <dcterms:created xsi:type="dcterms:W3CDTF">2016-04-09T19:06:38Z</dcterms:created>
  <dcterms:modified xsi:type="dcterms:W3CDTF">2016-04-14T15:10:17Z</dcterms:modified>
</cp:coreProperties>
</file>