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CED33"/>
    <a:srgbClr val="4C4C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 autoAdjust="0"/>
  </p:normalViewPr>
  <p:slideViewPr>
    <p:cSldViewPr>
      <p:cViewPr>
        <p:scale>
          <a:sx n="100" d="100"/>
          <a:sy n="100" d="100"/>
        </p:scale>
        <p:origin x="-3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AA242C4-DA1A-4C88-8C69-6A6735A7481D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CFF15A8-2FBE-4EB7-8912-51FDCB38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4-DA1A-4C88-8C69-6A6735A7481D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5A8-2FBE-4EB7-8912-51FDCB38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4-DA1A-4C88-8C69-6A6735A7481D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5A8-2FBE-4EB7-8912-51FDCB38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AA242C4-DA1A-4C88-8C69-6A6735A7481D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5A8-2FBE-4EB7-8912-51FDCB38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AA242C4-DA1A-4C88-8C69-6A6735A7481D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CFF15A8-2FBE-4EB7-8912-51FDCB3835A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AA242C4-DA1A-4C88-8C69-6A6735A7481D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FF15A8-2FBE-4EB7-8912-51FDCB38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AA242C4-DA1A-4C88-8C69-6A6735A7481D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CFF15A8-2FBE-4EB7-8912-51FDCB38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4-DA1A-4C88-8C69-6A6735A7481D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5A8-2FBE-4EB7-8912-51FDCB38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AA242C4-DA1A-4C88-8C69-6A6735A7481D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FF15A8-2FBE-4EB7-8912-51FDCB38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AA242C4-DA1A-4C88-8C69-6A6735A7481D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CFF15A8-2FBE-4EB7-8912-51FDCB38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AA242C4-DA1A-4C88-8C69-6A6735A7481D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CFF15A8-2FBE-4EB7-8912-51FDCB38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AA242C4-DA1A-4C88-8C69-6A6735A7481D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CFF15A8-2FBE-4EB7-8912-51FDCB38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2;&#1072;&#1088;&#1090;&#1099;&#1085;&#1086;&#1074;&#1072;%20&#1045;.&#1070;\&#1044;&#1088;&#1091;&#1078;&#1073;&#1072;1\123002.mp3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41" descr="http://golitsyno-1.odinedu.ru/img/gallery/6V/N5-Klassnyjj-ch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000496" y="2714620"/>
            <a:ext cx="1471594" cy="13990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latin typeface="Adventure" pitchFamily="2" charset="0"/>
                <a:cs typeface="Agent Orange" pitchFamily="2" charset="0"/>
              </a:rPr>
              <a:t>Д</a:t>
            </a:r>
            <a:endParaRPr lang="ru-RU" sz="8000" b="1" dirty="0">
              <a:solidFill>
                <a:schemeClr val="accent6"/>
              </a:solidFill>
              <a:latin typeface="Adventure" pitchFamily="2" charset="0"/>
              <a:cs typeface="Agent Orange" pitchFamily="2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7429488" y="-214338"/>
            <a:ext cx="1714512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dventure" pitchFamily="2" charset="0"/>
                <a:ea typeface="+mj-ea"/>
                <a:cs typeface="+mj-cs"/>
              </a:rPr>
              <a:t>у</a:t>
            </a:r>
            <a:endParaRPr kumimoji="0" lang="ru-RU" sz="8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dventure" pitchFamily="2" charset="0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000100" y="-142900"/>
            <a:ext cx="142876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  <a:ea typeface="+mj-ea"/>
                <a:cs typeface="+mj-cs"/>
              </a:rPr>
              <a:t>Ж</a:t>
            </a:r>
            <a:endParaRPr kumimoji="0" lang="ru-RU" sz="8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dventure" pitchFamily="2" charset="0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-428660" y="4929198"/>
            <a:ext cx="142876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FFF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  <a:ea typeface="+mj-ea"/>
                <a:cs typeface="+mj-cs"/>
              </a:rPr>
              <a:t>Б</a:t>
            </a:r>
            <a:endParaRPr kumimoji="0" lang="ru-RU" sz="8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FFFF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dventure" pitchFamily="2" charset="0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643702" y="5929330"/>
            <a:ext cx="1500198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  <a:ea typeface="+mj-ea"/>
                <a:cs typeface="+mj-cs"/>
              </a:rPr>
              <a:t>А</a:t>
            </a:r>
            <a:endParaRPr kumimoji="0" lang="ru-RU" sz="8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92D05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dventure" pitchFamily="2" charset="0"/>
              <a:ea typeface="+mj-ea"/>
              <a:cs typeface="+mj-cs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929058" y="5786454"/>
            <a:ext cx="142876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  <a:ea typeface="+mj-ea"/>
                <a:cs typeface="+mj-cs"/>
              </a:rPr>
              <a:t>Р</a:t>
            </a:r>
            <a:endParaRPr kumimoji="0" lang="ru-RU" sz="8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dventure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FF00"/>
                </a:solidFill>
                <a:latin typeface="Aktau" pitchFamily="82" charset="0"/>
              </a:rPr>
              <a:t>Настоящий друг: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надёжный, настойчивый, </a:t>
            </a:r>
          </a:p>
          <a:p>
            <a:r>
              <a:rPr lang="ru-RU" b="1" i="1" dirty="0" smtClean="0"/>
              <a:t>скромный, доброжелательный, </a:t>
            </a:r>
          </a:p>
          <a:p>
            <a:r>
              <a:rPr lang="ru-RU" b="1" i="1" dirty="0" smtClean="0"/>
              <a:t>общительный, отзывчивый, </a:t>
            </a:r>
          </a:p>
          <a:p>
            <a:r>
              <a:rPr lang="ru-RU" b="1" i="1" dirty="0" smtClean="0"/>
              <a:t>верный, </a:t>
            </a:r>
          </a:p>
          <a:p>
            <a:r>
              <a:rPr lang="ru-RU" b="1" i="1" dirty="0" smtClean="0"/>
              <a:t>добрый, </a:t>
            </a:r>
          </a:p>
          <a:p>
            <a:r>
              <a:rPr lang="ru-RU" b="1" i="1" dirty="0" smtClean="0"/>
              <a:t>готовый прийти на помощь в любую минуту,</a:t>
            </a:r>
            <a:endParaRPr lang="ru-RU" dirty="0" smtClean="0"/>
          </a:p>
          <a:p>
            <a:r>
              <a:rPr lang="ru-RU" b="1" i="1" dirty="0" smtClean="0"/>
              <a:t>добродетельный. 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Ира\Рабочий стол\Классный час\Дерево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428736"/>
            <a:ext cx="468155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-214338"/>
            <a:ext cx="6215106" cy="185738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Asessor" pitchFamily="82" charset="0"/>
              </a:rPr>
              <a:t>Дерево дружбы</a:t>
            </a:r>
            <a:endParaRPr lang="ru-RU" sz="6000" b="1" dirty="0">
              <a:latin typeface="Asessor" pitchFamily="82" charset="0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4286248" y="1928802"/>
            <a:ext cx="816746" cy="117872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FFFF"/>
                </a:solidFill>
                <a:latin typeface="DynarShadow" pitchFamily="2" charset="0"/>
              </a:rPr>
              <a:t>?</a:t>
            </a:r>
            <a:endParaRPr lang="ru-RU" sz="8800" dirty="0">
              <a:solidFill>
                <a:srgbClr val="00FFFF"/>
              </a:solidFill>
              <a:latin typeface="DynarShadow" pitchFamily="2" charset="0"/>
            </a:endParaRPr>
          </a:p>
        </p:txBody>
      </p:sp>
      <p:pic>
        <p:nvPicPr>
          <p:cNvPr id="6" name="Picture 4" descr="C:\Documents and Settings\Ира\Мои документы\Мои рисунки\animal48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86501">
            <a:off x="304800" y="1295400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ра\Мои документы\Мои рисунки\animal48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76803">
            <a:off x="6363398" y="207858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Ира\Мои документы\Мои рисунки\animal48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03731">
            <a:off x="7739224" y="5197216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Ира\Рабочий стол\Классный час\a5609ddf371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1990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Ира\Рабочий стол\Классный час\Дерево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500174"/>
            <a:ext cx="468155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7286676" cy="14287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Asessor" pitchFamily="82" charset="0"/>
              </a:rPr>
              <a:t>Дерево дружбы</a:t>
            </a:r>
            <a:endParaRPr lang="ru-RU" sz="6000" b="1" dirty="0">
              <a:latin typeface="Asessor" pitchFamily="82" charset="0"/>
            </a:endParaRPr>
          </a:p>
        </p:txBody>
      </p:sp>
      <p:pic>
        <p:nvPicPr>
          <p:cNvPr id="6" name="Picture 4" descr="C:\Documents and Settings\Ира\Мои документы\Мои рисунки\animal48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86501">
            <a:off x="304800" y="1295400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ра\Мои документы\Мои рисунки\animal48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76803">
            <a:off x="6363398" y="207858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Ира\Мои документы\Мои рисунки\animal48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03731">
            <a:off x="7739224" y="5197216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857224" y="1500174"/>
            <a:ext cx="8062912" cy="2609856"/>
          </a:xfrm>
        </p:spPr>
        <p:txBody>
          <a:bodyPr>
            <a:normAutofit fontScale="55000" lnSpcReduction="20000"/>
          </a:bodyPr>
          <a:lstStyle/>
          <a:p>
            <a:pPr lvl="0" algn="ctr"/>
            <a:r>
              <a:rPr lang="en-US" sz="3800" b="1" dirty="0" err="1" smtClean="0">
                <a:solidFill>
                  <a:srgbClr val="00FFFF"/>
                </a:solidFill>
              </a:rPr>
              <a:t>Не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обзывай</a:t>
            </a:r>
            <a:r>
              <a:rPr lang="en-US" sz="3800" b="1" dirty="0" smtClean="0">
                <a:solidFill>
                  <a:srgbClr val="00FFFF"/>
                </a:solidFill>
              </a:rPr>
              <a:t> и </a:t>
            </a:r>
            <a:r>
              <a:rPr lang="en-US" sz="3800" b="1" dirty="0" err="1" smtClean="0">
                <a:solidFill>
                  <a:srgbClr val="00FFFF"/>
                </a:solidFill>
              </a:rPr>
              <a:t>не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унижай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своего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друга</a:t>
            </a:r>
            <a:r>
              <a:rPr lang="en-US" sz="3800" b="1" dirty="0" smtClean="0">
                <a:solidFill>
                  <a:srgbClr val="00FFFF"/>
                </a:solidFill>
              </a:rPr>
              <a:t>. </a:t>
            </a:r>
            <a:endParaRPr lang="ru-RU" sz="3800" b="1" dirty="0" smtClean="0">
              <a:solidFill>
                <a:srgbClr val="00FFFF"/>
              </a:solidFill>
            </a:endParaRPr>
          </a:p>
          <a:p>
            <a:pPr lvl="0" algn="ctr"/>
            <a:r>
              <a:rPr lang="en-US" sz="3800" b="1" dirty="0" err="1" smtClean="0">
                <a:solidFill>
                  <a:srgbClr val="00FFFF"/>
                </a:solidFill>
              </a:rPr>
              <a:t>Помогай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другу</a:t>
            </a:r>
            <a:r>
              <a:rPr lang="en-US" sz="3800" b="1" dirty="0" smtClean="0">
                <a:solidFill>
                  <a:srgbClr val="00FFFF"/>
                </a:solidFill>
              </a:rPr>
              <a:t> в </a:t>
            </a:r>
            <a:r>
              <a:rPr lang="en-US" sz="3800" b="1" dirty="0" err="1" smtClean="0">
                <a:solidFill>
                  <a:srgbClr val="00FFFF"/>
                </a:solidFill>
              </a:rPr>
              <a:t>беде</a:t>
            </a:r>
            <a:r>
              <a:rPr lang="en-US" sz="3800" b="1" dirty="0" smtClean="0">
                <a:solidFill>
                  <a:srgbClr val="00FFFF"/>
                </a:solidFill>
              </a:rPr>
              <a:t>. </a:t>
            </a:r>
            <a:endParaRPr lang="ru-RU" sz="3800" b="1" dirty="0" smtClean="0">
              <a:solidFill>
                <a:srgbClr val="00FFFF"/>
              </a:solidFill>
            </a:endParaRPr>
          </a:p>
          <a:p>
            <a:pPr lvl="0" algn="ctr"/>
            <a:r>
              <a:rPr lang="en-US" sz="3800" b="1" dirty="0" err="1" smtClean="0">
                <a:solidFill>
                  <a:srgbClr val="00FFFF"/>
                </a:solidFill>
              </a:rPr>
              <a:t>Не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обманывай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друга</a:t>
            </a:r>
            <a:r>
              <a:rPr lang="en-US" sz="3800" b="1" dirty="0" smtClean="0">
                <a:solidFill>
                  <a:srgbClr val="00FFFF"/>
                </a:solidFill>
              </a:rPr>
              <a:t>, </a:t>
            </a:r>
            <a:r>
              <a:rPr lang="en-US" sz="3800" b="1" dirty="0" err="1" smtClean="0">
                <a:solidFill>
                  <a:srgbClr val="00FFFF"/>
                </a:solidFill>
              </a:rPr>
              <a:t>будь</a:t>
            </a:r>
            <a:r>
              <a:rPr lang="en-US" sz="3800" b="1" dirty="0" smtClean="0">
                <a:solidFill>
                  <a:srgbClr val="00FFFF"/>
                </a:solidFill>
              </a:rPr>
              <a:t> с </a:t>
            </a:r>
            <a:r>
              <a:rPr lang="en-US" sz="3800" b="1" dirty="0" err="1" smtClean="0">
                <a:solidFill>
                  <a:srgbClr val="00FFFF"/>
                </a:solidFill>
              </a:rPr>
              <a:t>ним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честен</a:t>
            </a:r>
            <a:r>
              <a:rPr lang="en-US" sz="3800" b="1" dirty="0" smtClean="0">
                <a:solidFill>
                  <a:srgbClr val="00FFFF"/>
                </a:solidFill>
              </a:rPr>
              <a:t>. </a:t>
            </a:r>
            <a:endParaRPr lang="ru-RU" sz="3800" b="1" dirty="0" smtClean="0">
              <a:solidFill>
                <a:srgbClr val="00FFFF"/>
              </a:solidFill>
            </a:endParaRPr>
          </a:p>
          <a:p>
            <a:pPr lvl="0" algn="ctr"/>
            <a:r>
              <a:rPr lang="en-US" sz="3800" b="1" dirty="0" err="1" smtClean="0">
                <a:solidFill>
                  <a:srgbClr val="00FFFF"/>
                </a:solidFill>
              </a:rPr>
              <a:t>Не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предавай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своего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друга</a:t>
            </a:r>
            <a:r>
              <a:rPr lang="en-US" sz="3800" b="1" dirty="0" smtClean="0">
                <a:solidFill>
                  <a:srgbClr val="00FFFF"/>
                </a:solidFill>
              </a:rPr>
              <a:t>. </a:t>
            </a:r>
            <a:endParaRPr lang="ru-RU" sz="3800" b="1" dirty="0" smtClean="0">
              <a:solidFill>
                <a:srgbClr val="00FFFF"/>
              </a:solidFill>
            </a:endParaRPr>
          </a:p>
          <a:p>
            <a:pPr lvl="0" algn="ctr"/>
            <a:r>
              <a:rPr lang="en-US" sz="3800" b="1" dirty="0" err="1" smtClean="0">
                <a:solidFill>
                  <a:srgbClr val="00FFFF"/>
                </a:solidFill>
              </a:rPr>
              <a:t>Умей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признать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свои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ошибки</a:t>
            </a:r>
            <a:r>
              <a:rPr lang="en-US" sz="3800" b="1" dirty="0" smtClean="0">
                <a:solidFill>
                  <a:srgbClr val="00FFFF"/>
                </a:solidFill>
              </a:rPr>
              <a:t> и </a:t>
            </a:r>
            <a:r>
              <a:rPr lang="en-US" sz="3800" b="1" dirty="0" err="1" smtClean="0">
                <a:solidFill>
                  <a:srgbClr val="00FFFF"/>
                </a:solidFill>
              </a:rPr>
              <a:t>помириться</a:t>
            </a:r>
            <a:r>
              <a:rPr lang="en-US" sz="3800" b="1" dirty="0" smtClean="0">
                <a:solidFill>
                  <a:srgbClr val="00FFFF"/>
                </a:solidFill>
              </a:rPr>
              <a:t> с </a:t>
            </a:r>
            <a:r>
              <a:rPr lang="en-US" sz="3800" b="1" dirty="0" err="1" smtClean="0">
                <a:solidFill>
                  <a:srgbClr val="00FFFF"/>
                </a:solidFill>
              </a:rPr>
              <a:t>другом</a:t>
            </a:r>
            <a:r>
              <a:rPr lang="en-US" sz="3800" b="1" dirty="0" smtClean="0">
                <a:solidFill>
                  <a:srgbClr val="00FFFF"/>
                </a:solidFill>
              </a:rPr>
              <a:t>. </a:t>
            </a:r>
            <a:endParaRPr lang="ru-RU" sz="3800" b="1" dirty="0" smtClean="0">
              <a:solidFill>
                <a:srgbClr val="00FFFF"/>
              </a:solidFill>
            </a:endParaRPr>
          </a:p>
          <a:p>
            <a:pPr lvl="0" algn="ctr"/>
            <a:r>
              <a:rPr lang="en-US" sz="3800" b="1" dirty="0" err="1" smtClean="0">
                <a:solidFill>
                  <a:srgbClr val="00FFFF"/>
                </a:solidFill>
              </a:rPr>
              <a:t>Будь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внимателен</a:t>
            </a:r>
            <a:r>
              <a:rPr lang="en-US" sz="3800" b="1" dirty="0" smtClean="0">
                <a:solidFill>
                  <a:srgbClr val="00FFFF"/>
                </a:solidFill>
              </a:rPr>
              <a:t> к </a:t>
            </a:r>
            <a:r>
              <a:rPr lang="en-US" sz="3800" b="1" dirty="0" err="1" smtClean="0">
                <a:solidFill>
                  <a:srgbClr val="00FFFF"/>
                </a:solidFill>
              </a:rPr>
              <a:t>своему</a:t>
            </a:r>
            <a:r>
              <a:rPr lang="en-US" sz="3800" b="1" dirty="0" smtClean="0">
                <a:solidFill>
                  <a:srgbClr val="00FFFF"/>
                </a:solidFill>
              </a:rPr>
              <a:t> </a:t>
            </a:r>
            <a:r>
              <a:rPr lang="en-US" sz="3800" b="1" dirty="0" err="1" smtClean="0">
                <a:solidFill>
                  <a:srgbClr val="00FFFF"/>
                </a:solidFill>
              </a:rPr>
              <a:t>другу</a:t>
            </a:r>
            <a:r>
              <a:rPr lang="en-US" sz="3800" b="1" dirty="0" smtClean="0">
                <a:solidFill>
                  <a:srgbClr val="00FFFF"/>
                </a:solidFill>
              </a:rPr>
              <a:t>.</a:t>
            </a:r>
            <a:endParaRPr lang="ru-RU" sz="3800" b="1" dirty="0" smtClean="0">
              <a:solidFill>
                <a:srgbClr val="00FFFF"/>
              </a:solidFill>
            </a:endParaRPr>
          </a:p>
          <a:p>
            <a:pPr lvl="0" algn="ctr"/>
            <a:r>
              <a:rPr lang="ru-RU" sz="3800" b="1" dirty="0" smtClean="0">
                <a:solidFill>
                  <a:srgbClr val="00FFFF"/>
                </a:solidFill>
              </a:rPr>
              <a:t>Не ссорься и не спорь с другом по пустякам.</a:t>
            </a:r>
          </a:p>
          <a:p>
            <a:pPr lvl="0" algn="ctr"/>
            <a:r>
              <a:rPr lang="ru-RU" sz="3800" b="1" dirty="0" smtClean="0">
                <a:solidFill>
                  <a:srgbClr val="00FFFF"/>
                </a:solidFill>
              </a:rPr>
              <a:t>В разговоре, в игре не будь грубым, не кричи.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FFFF"/>
                </a:solidFill>
                <a:latin typeface="DS Comedy Cyr" pitchFamily="34" charset="0"/>
              </a:rPr>
              <a:t>Необычная дружба</a:t>
            </a:r>
            <a:endParaRPr lang="ru-RU" sz="4400" dirty="0">
              <a:solidFill>
                <a:srgbClr val="00FFFF"/>
              </a:solidFill>
              <a:latin typeface="DS Comedy Cyr" pitchFamily="34" charset="0"/>
            </a:endParaRPr>
          </a:p>
        </p:txBody>
      </p:sp>
      <p:pic>
        <p:nvPicPr>
          <p:cNvPr id="5" name="Picture 4" descr="1225725607_chimpanzee_tiger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74"/>
            <a:ext cx="4137025" cy="5040313"/>
          </a:xfrm>
          <a:prstGeom prst="rect">
            <a:avLst/>
          </a:prstGeom>
          <a:noFill/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14400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8" name="123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22145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FFFF"/>
                </a:solidFill>
                <a:latin typeface="DS Comedy Cyr" pitchFamily="34" charset="0"/>
              </a:rPr>
              <a:t>Необычная дружба</a:t>
            </a:r>
            <a:endParaRPr lang="ru-RU" sz="4400" dirty="0">
              <a:solidFill>
                <a:srgbClr val="00FFFF"/>
              </a:solidFill>
              <a:latin typeface="DS Comedy Cyr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14400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7" name="Picture 4" descr="monkeypigPHTSHT1309_468x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28775"/>
            <a:ext cx="6553200" cy="45370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FFFF"/>
                </a:solidFill>
                <a:latin typeface="DS Comedy Cyr" pitchFamily="34" charset="0"/>
              </a:rPr>
              <a:t>Необычная дружба</a:t>
            </a:r>
            <a:endParaRPr lang="ru-RU" sz="4400" dirty="0">
              <a:solidFill>
                <a:srgbClr val="00FFFF"/>
              </a:solidFill>
              <a:latin typeface="DS Comedy Cyr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14400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5" name="Picture 4" descr="1174935822_byak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060575"/>
            <a:ext cx="6481763" cy="43195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FFFF"/>
                </a:solidFill>
                <a:latin typeface="DS Comedy Cyr" pitchFamily="34" charset="0"/>
              </a:rPr>
              <a:t>Необычная дружба</a:t>
            </a:r>
            <a:endParaRPr lang="ru-RU" sz="4400" dirty="0">
              <a:solidFill>
                <a:srgbClr val="00FFFF"/>
              </a:solidFill>
              <a:latin typeface="DS Comedy Cyr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14400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5" name="Picture 4" descr="118313906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060575"/>
            <a:ext cx="6551613" cy="4373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FFFF"/>
                </a:solidFill>
                <a:latin typeface="DS Comedy Cyr" pitchFamily="34" charset="0"/>
              </a:rPr>
              <a:t>Необычная дружба</a:t>
            </a:r>
            <a:endParaRPr lang="ru-RU" sz="4400" dirty="0">
              <a:solidFill>
                <a:srgbClr val="00FFFF"/>
              </a:solidFill>
              <a:latin typeface="DS Comedy Cyr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14400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5" name="Picture 5" descr="1204388894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00213"/>
            <a:ext cx="7704138" cy="43703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FFFF"/>
                </a:solidFill>
                <a:latin typeface="DS Comedy Cyr" pitchFamily="34" charset="0"/>
              </a:rPr>
              <a:t>Необычная дружба</a:t>
            </a:r>
            <a:endParaRPr lang="ru-RU" sz="4400" dirty="0">
              <a:solidFill>
                <a:srgbClr val="00FFFF"/>
              </a:solidFill>
              <a:latin typeface="DS Comedy Cyr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14400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5" name="Picture 4" descr="39_animals_47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54175"/>
            <a:ext cx="6985000" cy="4616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FFFF"/>
                </a:solidFill>
                <a:latin typeface="DS Comedy Cyr" pitchFamily="34" charset="0"/>
              </a:rPr>
              <a:t>Необычная дружба</a:t>
            </a:r>
            <a:endParaRPr lang="ru-RU" sz="4400" dirty="0">
              <a:solidFill>
                <a:srgbClr val="00FFFF"/>
              </a:solidFill>
              <a:latin typeface="DS Comedy Cyr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14400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5" name="Picture 5" descr="Белые ми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557338"/>
            <a:ext cx="6119813" cy="4591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981456-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71479">
            <a:off x="-88171" y="3319369"/>
            <a:ext cx="4460341" cy="3022603"/>
          </a:xfrm>
          <a:prstGeom prst="rect">
            <a:avLst/>
          </a:prstGeom>
          <a:noFill/>
        </p:spPr>
      </p:pic>
      <p:pic>
        <p:nvPicPr>
          <p:cNvPr id="4" name="Picture 6" descr="la0188-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9570">
            <a:off x="4558802" y="455081"/>
            <a:ext cx="4098860" cy="2755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368517">
            <a:off x="904715" y="245046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11100" dirty="0" smtClean="0">
                <a:solidFill>
                  <a:srgbClr val="00FFFF"/>
                </a:solidFill>
                <a:latin typeface="Adventure" pitchFamily="2" charset="0"/>
              </a:rPr>
              <a:t>Дружба</a:t>
            </a:r>
            <a:endParaRPr lang="ru-RU" sz="11100" dirty="0">
              <a:solidFill>
                <a:srgbClr val="00FFFF"/>
              </a:solidFill>
              <a:latin typeface="Adventure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FFFF"/>
                </a:solidFill>
                <a:latin typeface="DS Comedy Cyr" pitchFamily="34" charset="0"/>
              </a:rPr>
              <a:t>Необычная дружба</a:t>
            </a:r>
            <a:endParaRPr lang="ru-RU" sz="4400" dirty="0">
              <a:solidFill>
                <a:srgbClr val="00FFFF"/>
              </a:solidFill>
              <a:latin typeface="DS Comedy Cyr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14400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5" name="Picture 4" descr="03193-podbor992_51-ca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484313"/>
            <a:ext cx="3333750" cy="4968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FFFF"/>
                </a:solidFill>
                <a:latin typeface="DS Comedy Cyr" pitchFamily="34" charset="0"/>
              </a:rPr>
              <a:t>Необычная дружба</a:t>
            </a:r>
            <a:endParaRPr lang="ru-RU" sz="4400" dirty="0">
              <a:solidFill>
                <a:srgbClr val="00FFFF"/>
              </a:solidFill>
              <a:latin typeface="DS Comedy Cyr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14400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5" name="Picture 5" descr="pp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00213"/>
            <a:ext cx="6192838" cy="4645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FFFF"/>
                </a:solidFill>
                <a:latin typeface="DS Comedy Cyr" pitchFamily="34" charset="0"/>
              </a:rPr>
              <a:t>Необычная дружба</a:t>
            </a:r>
            <a:endParaRPr lang="ru-RU" sz="4400" dirty="0">
              <a:solidFill>
                <a:srgbClr val="00FFFF"/>
              </a:solidFill>
              <a:latin typeface="DS Comedy Cyr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14400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5" name="Picture 4" descr="912824213"/>
          <p:cNvPicPr>
            <a:picLocks noChangeAspect="1" noChangeArrowheads="1"/>
          </p:cNvPicPr>
          <p:nvPr/>
        </p:nvPicPr>
        <p:blipFill>
          <a:blip r:embed="rId2"/>
          <a:srcRect t="1590"/>
          <a:stretch>
            <a:fillRect/>
          </a:stretch>
        </p:blipFill>
        <p:spPr bwMode="auto">
          <a:xfrm>
            <a:off x="2411413" y="1628775"/>
            <a:ext cx="4470400" cy="4733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246" descr="http://img-fotki.yandex.ru/get/3209/elfim-vladimir.23/0_21ee2_24e00ae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7904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FFFF"/>
                </a:solidFill>
                <a:latin typeface="Adventure" pitchFamily="2" charset="0"/>
              </a:rPr>
              <a:t>Что такое дружба?</a:t>
            </a:r>
            <a:endParaRPr lang="ru-RU" sz="6600" b="1" dirty="0">
              <a:solidFill>
                <a:srgbClr val="00FFFF"/>
              </a:solidFill>
              <a:latin typeface="Adventure" pitchFamily="2" charset="0"/>
            </a:endParaRPr>
          </a:p>
        </p:txBody>
      </p:sp>
      <p:pic>
        <p:nvPicPr>
          <p:cNvPr id="7" name="Picture 4" descr="980762-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01021">
            <a:off x="1478810" y="1761853"/>
            <a:ext cx="6495475" cy="42947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FFFF00"/>
                </a:solidFill>
                <a:latin typeface="Adventure" pitchFamily="2" charset="0"/>
              </a:rPr>
              <a:t>Дружба – это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5043510"/>
          </a:xfrm>
          <a:prstGeom prst="rect">
            <a:avLst/>
          </a:prstGeom>
        </p:spPr>
        <p:txBody>
          <a:bodyPr/>
          <a:lstStyle/>
          <a:p>
            <a:pPr marL="448056" marR="0" lvl="0" indent="-384048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8858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близкие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отношения, основанные </a:t>
            </a:r>
          </a:p>
          <a:p>
            <a:pPr algn="ctr"/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на взаимном доверии, привязанности, </a:t>
            </a:r>
          </a:p>
          <a:p>
            <a:pPr algn="ctr"/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общности интересов.</a:t>
            </a:r>
            <a:endParaRPr lang="ru-RU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Comic Sans M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Картинка 14 из 1952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428660" y="-152400"/>
            <a:ext cx="9929882" cy="3048000"/>
          </a:xfrm>
          <a:prstGeom prst="ellipseRibbon2">
            <a:avLst>
              <a:gd name="adj1" fmla="val 25000"/>
              <a:gd name="adj2" fmla="val 73750"/>
              <a:gd name="adj3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-285775"/>
            <a:ext cx="5357850" cy="228601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FFFF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Arial"/>
                <a:cs typeface="Arial"/>
              </a:rPr>
              <a:t>Дружба </a:t>
            </a:r>
          </a:p>
          <a:p>
            <a:pPr algn="ctr"/>
            <a:r>
              <a:rPr lang="ru-RU" sz="54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FFFF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Arial"/>
                <a:cs typeface="Arial"/>
              </a:rPr>
              <a:t>= </a:t>
            </a:r>
          </a:p>
          <a:p>
            <a:pPr algn="ctr"/>
            <a:r>
              <a:rPr lang="ru-RU" sz="54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FFFF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Arial"/>
                <a:cs typeface="Arial"/>
              </a:rPr>
              <a:t>Я + ты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00FFFF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Ира\Рабочий стол\Классный час\4544b47e2b6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106737"/>
            <a:ext cx="28194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762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CED33"/>
                </a:solidFill>
              </a:rPr>
              <a:t>Бескорыстность –</a:t>
            </a:r>
            <a:r>
              <a:rPr lang="en-US" sz="2400" b="1" dirty="0" smtClean="0">
                <a:solidFill>
                  <a:srgbClr val="3CED33"/>
                </a:solidFill>
              </a:rPr>
              <a:t> </a:t>
            </a:r>
            <a:r>
              <a:rPr lang="ru-RU" sz="2400" b="1" dirty="0" smtClean="0">
                <a:solidFill>
                  <a:srgbClr val="3CED33"/>
                </a:solidFill>
              </a:rPr>
              <a:t>отсутствие стремления к личной выгоде</a:t>
            </a:r>
            <a:r>
              <a:rPr lang="ru-RU" sz="2400" b="1" smtClean="0">
                <a:solidFill>
                  <a:srgbClr val="3CED33"/>
                </a:solidFill>
              </a:rPr>
              <a:t>, наживе.  </a:t>
            </a:r>
            <a:r>
              <a:rPr lang="en-US" sz="2400" b="1" dirty="0" smtClean="0">
                <a:solidFill>
                  <a:srgbClr val="3CED33"/>
                </a:solidFill>
              </a:rPr>
              <a:t/>
            </a:r>
            <a:br>
              <a:rPr lang="en-US" sz="2400" b="1" dirty="0" smtClean="0">
                <a:solidFill>
                  <a:srgbClr val="3CED33"/>
                </a:solidFill>
              </a:rPr>
            </a:br>
            <a:r>
              <a:rPr lang="ru-RU" sz="2400" b="1" dirty="0" smtClean="0">
                <a:solidFill>
                  <a:srgbClr val="3CED33"/>
                </a:solidFill>
              </a:rPr>
              <a:t>Друг – человек, близкий вам по духу, по убеждениям, интересам, на которого можно во всем положиться.</a:t>
            </a:r>
            <a:br>
              <a:rPr lang="ru-RU" sz="2400" b="1" dirty="0" smtClean="0">
                <a:solidFill>
                  <a:srgbClr val="3CED33"/>
                </a:solidFill>
              </a:rPr>
            </a:br>
            <a:r>
              <a:rPr lang="ru-RU" sz="2400" b="1" dirty="0" smtClean="0">
                <a:solidFill>
                  <a:srgbClr val="3CED33"/>
                </a:solidFill>
              </a:rPr>
              <a:t>	Товарищ – человек, близкий вам по роду деятельности, занятий, по условиям жизни.</a:t>
            </a:r>
            <a:br>
              <a:rPr lang="ru-RU" sz="2400" b="1" dirty="0" smtClean="0">
                <a:solidFill>
                  <a:srgbClr val="3CED33"/>
                </a:solidFill>
              </a:rPr>
            </a:br>
            <a:r>
              <a:rPr lang="ru-RU" sz="2400" b="1" dirty="0" smtClean="0">
                <a:solidFill>
                  <a:srgbClr val="3CED33"/>
                </a:solidFill>
              </a:rPr>
              <a:t>	Приятель – человек, с которым у вас сложились хорошие, простые, но не совсем  близкие отношения.</a:t>
            </a:r>
            <a:endParaRPr lang="ru-RU" sz="2400" b="1" dirty="0">
              <a:solidFill>
                <a:srgbClr val="3CED33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858280" cy="1399032"/>
          </a:xfrm>
        </p:spPr>
        <p:txBody>
          <a:bodyPr>
            <a:noAutofit/>
          </a:bodyPr>
          <a:lstStyle/>
          <a:p>
            <a:pPr algn="ctr"/>
            <a:r>
              <a:rPr lang="ru-RU" sz="5300" b="1" dirty="0" smtClean="0">
                <a:solidFill>
                  <a:srgbClr val="00FFFF"/>
                </a:solidFill>
                <a:latin typeface="Aktau" pitchFamily="82" charset="0"/>
              </a:rPr>
              <a:t>Какой он, настоящий ДРУГ?</a:t>
            </a:r>
            <a:endParaRPr lang="ru-RU" sz="5300" b="1" dirty="0">
              <a:solidFill>
                <a:srgbClr val="00FFFF"/>
              </a:solidFill>
              <a:latin typeface="Aktau" pitchFamily="82" charset="0"/>
            </a:endParaRPr>
          </a:p>
        </p:txBody>
      </p:sp>
      <p:pic>
        <p:nvPicPr>
          <p:cNvPr id="3" name="Picture 5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3879365" cy="420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CED33"/>
                </a:solidFill>
                <a:latin typeface="Aktau" pitchFamily="82" charset="0"/>
              </a:rPr>
              <a:t>Так какой же настоящий ДРУГ?</a:t>
            </a:r>
            <a:endParaRPr lang="ru-RU" dirty="0">
              <a:solidFill>
                <a:srgbClr val="3CED33"/>
              </a:solidFill>
              <a:latin typeface="Aktau" pitchFamily="82" charset="0"/>
            </a:endParaRPr>
          </a:p>
        </p:txBody>
      </p:sp>
      <p:pic>
        <p:nvPicPr>
          <p:cNvPr id="3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751" y="2928934"/>
            <a:ext cx="2322069" cy="2516191"/>
          </a:xfrm>
          <a:prstGeom prst="rect">
            <a:avLst/>
          </a:prstGeom>
          <a:noFill/>
        </p:spPr>
      </p:pic>
      <p:pic>
        <p:nvPicPr>
          <p:cNvPr id="4" name="Picture 2" descr="AG00316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3116"/>
            <a:ext cx="2249473" cy="3455997"/>
          </a:xfrm>
          <a:prstGeom prst="rect">
            <a:avLst/>
          </a:prstGeom>
          <a:noFill/>
        </p:spPr>
      </p:pic>
      <p:pic>
        <p:nvPicPr>
          <p:cNvPr id="5" name="Picture 5" descr="AG0031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205335"/>
            <a:ext cx="2068520" cy="233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Aktau" pitchFamily="82" charset="0"/>
              </a:rPr>
              <a:t>Настоящий друг:</a:t>
            </a:r>
            <a:endParaRPr lang="ru-RU" sz="5400" dirty="0">
              <a:solidFill>
                <a:srgbClr val="FFFF00"/>
              </a:solidFill>
              <a:latin typeface="Aktau" pitchFamily="8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   </a:t>
            </a:r>
            <a:r>
              <a:rPr lang="ru-RU" b="1" i="1" dirty="0" smtClean="0"/>
              <a:t>Скромный, доброжелательный, жадный, надёжный, настойчивый, общительный, отзывчивый, завистливый,</a:t>
            </a:r>
            <a:r>
              <a:rPr lang="en-US" b="1" i="1" dirty="0" smtClean="0"/>
              <a:t> </a:t>
            </a:r>
            <a:r>
              <a:rPr lang="ru-RU" b="1" i="1" dirty="0" smtClean="0"/>
              <a:t>верный, эгоистичный, добрый, равнодушный, хвастливый, добродетельный, злой, готовый прийти на помощь в любую минуту.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220</TotalTime>
  <Words>214</Words>
  <Application>Microsoft Office PowerPoint</Application>
  <PresentationFormat>Экран (4:3)</PresentationFormat>
  <Paragraphs>49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Д</vt:lpstr>
      <vt:lpstr>Дружба</vt:lpstr>
      <vt:lpstr>Что такое дружба?</vt:lpstr>
      <vt:lpstr>Дружба – это </vt:lpstr>
      <vt:lpstr>Слайд 5</vt:lpstr>
      <vt:lpstr>Бескорыстность – отсутствие стремления к личной выгоде, наживе.   Друг – человек, близкий вам по духу, по убеждениям, интересам, на которого можно во всем положиться.  Товарищ – человек, близкий вам по роду деятельности, занятий, по условиям жизни.  Приятель – человек, с которым у вас сложились хорошие, простые, но не совсем  близкие отношения.</vt:lpstr>
      <vt:lpstr>Какой он, настоящий ДРУГ?</vt:lpstr>
      <vt:lpstr>Так какой же настоящий ДРУГ?</vt:lpstr>
      <vt:lpstr>Настоящий друг:</vt:lpstr>
      <vt:lpstr>Настоящий друг:</vt:lpstr>
      <vt:lpstr>Дерево дружбы</vt:lpstr>
      <vt:lpstr>Дерево дружбы</vt:lpstr>
      <vt:lpstr>Необычная дружба</vt:lpstr>
      <vt:lpstr>Необычная дружба</vt:lpstr>
      <vt:lpstr>Необычная дружба</vt:lpstr>
      <vt:lpstr>Необычная дружба</vt:lpstr>
      <vt:lpstr>Необычная дружба</vt:lpstr>
      <vt:lpstr>Необычная дружба</vt:lpstr>
      <vt:lpstr>Необычная дружба</vt:lpstr>
      <vt:lpstr>Необычная дружба</vt:lpstr>
      <vt:lpstr>Необычная дружба</vt:lpstr>
      <vt:lpstr>Необычная дружба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Юрий</cp:lastModifiedBy>
  <cp:revision>28</cp:revision>
  <dcterms:created xsi:type="dcterms:W3CDTF">2010-05-19T18:28:15Z</dcterms:created>
  <dcterms:modified xsi:type="dcterms:W3CDTF">2010-09-27T15:56:43Z</dcterms:modified>
</cp:coreProperties>
</file>