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3" r:id="rId4"/>
    <p:sldId id="266" r:id="rId5"/>
    <p:sldId id="269" r:id="rId6"/>
    <p:sldId id="267" r:id="rId7"/>
    <p:sldId id="265" r:id="rId8"/>
    <p:sldId id="264" r:id="rId9"/>
    <p:sldId id="26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2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B03"/>
    <a:srgbClr val="2C1502"/>
    <a:srgbClr val="FAC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40972-7BAA-4B34-8A1A-A3B3A844CB90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60A08-C7EA-42F1-AA81-5B247FCF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4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52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8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smtClean="0"/>
              <a:t>выбирают учащиеся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7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Появление правила – триггер</a:t>
            </a:r>
            <a:r>
              <a:rPr lang="ru-RU" baseline="0" dirty="0" smtClean="0"/>
              <a:t> (помощник)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Картинка - гиперссылка </a:t>
            </a:r>
            <a:r>
              <a:rPr lang="ru-RU" dirty="0" smtClean="0"/>
              <a:t>на игру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Появление правила – триггер</a:t>
            </a:r>
            <a:r>
              <a:rPr lang="ru-RU" baseline="0" dirty="0" smtClean="0"/>
              <a:t> (помощник)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Появление правила – триггер</a:t>
            </a:r>
            <a:r>
              <a:rPr lang="ru-RU" baseline="0" dirty="0" smtClean="0"/>
              <a:t> (проверка)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наличии компьютеров в классе каждый ученик работает на тренажере самостоятельно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0A08-C7EA-42F1-AA81-5B247FCFB7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3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7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9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8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1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3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4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29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3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2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41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0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3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1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6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7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3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D5B0-8EB7-4E73-B179-76FB3616AFDC}" type="datetimeFigureOut">
              <a:rPr lang="ru-RU" smtClean="0"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D1B54-909F-4BC1-A502-A04F3BB0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4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30A1-AB34-4BD4-BFE6-72DC88D23A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0104-104B-4D90-8D97-F7B8B6B2A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6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0.jpeg"/><Relationship Id="rId2" Type="http://schemas.openxmlformats.org/officeDocument/2006/relationships/slide" Target="slide3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image" Target="../media/image27.png"/><Relationship Id="rId15" Type="http://schemas.openxmlformats.org/officeDocument/2006/relationships/slide" Target="slide7.xml"/><Relationship Id="rId10" Type="http://schemas.microsoft.com/office/2007/relationships/hdphoto" Target="../media/hdphoto3.wdp"/><Relationship Id="rId4" Type="http://schemas.openxmlformats.org/officeDocument/2006/relationships/slide" Target="slide4.xml"/><Relationship Id="rId9" Type="http://schemas.openxmlformats.org/officeDocument/2006/relationships/image" Target="../media/image29.pn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hyperlink" Target="http://www.umapalata.com/uschool/us.asp?LANG=RU&amp;chi=T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476672"/>
            <a:ext cx="7200800" cy="28083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Вкусный урок</a:t>
            </a:r>
            <a:endParaRPr lang="ru-RU" sz="66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5085184"/>
            <a:ext cx="8352928" cy="16561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ИЗУЧЕННОГО ПО ТЕМЕ: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«ИМЯ ПРИЛАГАТЕЛЬНОЕ»</a:t>
            </a:r>
          </a:p>
          <a:p>
            <a:pPr algn="ctr"/>
            <a:endParaRPr lang="ru-RU" sz="24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Разработка учителя МКОУ Заволжского лицея Голубевой Е.А.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www.playcast.ru/uploads/2014/03/04/7702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34" y="3429000"/>
            <a:ext cx="18092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mohazyajki.com/wp-content/uploads/2012/02/3faf837558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6" y="94362"/>
            <a:ext cx="2568507" cy="12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CZ5P_kX610o/UQhc5R43nmI/AAAAAAAAB8A/4EyZ-V7elmU/s1600/blue-eyed+black+ch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3699"/>
            <a:ext cx="2448272" cy="26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080" y="-2738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Орфографическое кафе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517232"/>
            <a:ext cx="4481442" cy="122413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4608512" cy="10801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Mistral" pitchFamily="66" charset="0"/>
              </a:rPr>
              <a:t>Тренажер по теме: «Имя прилагательное»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istral" pitchFamily="66" charset="0"/>
              </a:rPr>
              <a:t>6 </a:t>
            </a:r>
            <a:r>
              <a:rPr lang="ru-RU" sz="1800" dirty="0" smtClean="0">
                <a:solidFill>
                  <a:schemeClr val="tx1"/>
                </a:solidFill>
                <a:latin typeface="Mistral" pitchFamily="66" charset="0"/>
              </a:rPr>
              <a:t>класс</a:t>
            </a:r>
            <a:endParaRPr lang="ru-RU" sz="1800" dirty="0" smtClean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018490" cy="1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-2738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Орфографическое кафе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606" y="1700808"/>
            <a:ext cx="3977386" cy="504056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3888432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Mistral" pitchFamily="66" charset="0"/>
              </a:rPr>
              <a:t>Приветствуем вас в нашем орфографическом кафе!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istral" pitchFamily="66" charset="0"/>
              </a:rPr>
              <a:t>Здесь вы сможете </a:t>
            </a:r>
            <a:r>
              <a:rPr lang="ru-RU" sz="2400" dirty="0">
                <a:solidFill>
                  <a:schemeClr val="tx1"/>
                </a:solidFill>
                <a:latin typeface="Mistral" pitchFamily="66" charset="0"/>
              </a:rPr>
              <a:t>не только удовлетворить </a:t>
            </a:r>
            <a:r>
              <a:rPr lang="ru-RU" sz="2400" dirty="0" smtClean="0">
                <a:solidFill>
                  <a:schemeClr val="tx1"/>
                </a:solidFill>
                <a:latin typeface="Mistral" pitchFamily="66" charset="0"/>
              </a:rPr>
              <a:t>свои кулинарные запросы, но и проверить орфографические навыки по теме: «Имя прилагательное».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istral" pitchFamily="66" charset="0"/>
              </a:rPr>
              <a:t>      -   Это главная страница, куда вы будете возвращаться для выбора блюда.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istral" pitchFamily="66" charset="0"/>
              </a:rPr>
              <a:t>     - А это кнопка для вызова официанта (можно вспомнить правило).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istral" pitchFamily="66" charset="0"/>
              </a:rPr>
              <a:t>Приятного аппетита! </a:t>
            </a:r>
            <a:endParaRPr lang="ru-RU" sz="2400" dirty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018490" cy="1602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648072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9200"/>
            <a:ext cx="557019" cy="7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755576" y="4154444"/>
            <a:ext cx="2448272" cy="25149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68144" y="1570437"/>
            <a:ext cx="2448272" cy="23626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75856" y="1340768"/>
            <a:ext cx="2448272" cy="23626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1642445"/>
            <a:ext cx="2448272" cy="23626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-2738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Орфографическое кафе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131"/>
            <a:ext cx="1399390" cy="139939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043608" y="1905046"/>
            <a:ext cx="1224135" cy="1985619"/>
            <a:chOff x="1331641" y="1905046"/>
            <a:chExt cx="1224135" cy="1985619"/>
          </a:xfrm>
        </p:grpSpPr>
        <p:pic>
          <p:nvPicPr>
            <p:cNvPr id="9" name="Рисунок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90" y="1905046"/>
              <a:ext cx="1156386" cy="168140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31641" y="342900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400" b="1" spc="50" dirty="0" smtClean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rPr>
                <a:t>салаты</a:t>
              </a:r>
              <a:endParaRPr lang="ru-RU" sz="24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995936" y="1484784"/>
            <a:ext cx="1521990" cy="2248220"/>
            <a:chOff x="3995936" y="1642445"/>
            <a:chExt cx="1521990" cy="2248220"/>
          </a:xfrm>
        </p:grpSpPr>
        <p:pic>
          <p:nvPicPr>
            <p:cNvPr id="10" name="Рисунок 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1642445"/>
              <a:ext cx="1521990" cy="19336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67944" y="342900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400" b="1" spc="50" dirty="0" smtClean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rPr>
                <a:t>супы</a:t>
              </a:r>
              <a:endParaRPr lang="ru-RU" sz="24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012160" y="4221088"/>
            <a:ext cx="2448272" cy="2514916"/>
            <a:chOff x="6012160" y="4365104"/>
            <a:chExt cx="2448272" cy="2514916"/>
          </a:xfrm>
        </p:grpSpPr>
        <p:sp>
          <p:nvSpPr>
            <p:cNvPr id="26" name="Овал 25"/>
            <p:cNvSpPr/>
            <p:nvPr/>
          </p:nvSpPr>
          <p:spPr>
            <a:xfrm>
              <a:off x="6012160" y="4365104"/>
              <a:ext cx="2448272" cy="25149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2240" y="630932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400" b="1" spc="50" dirty="0" smtClean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rPr>
                <a:t>десерты </a:t>
              </a:r>
              <a:endParaRPr lang="ru-RU" sz="24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03848" y="4365104"/>
            <a:ext cx="2448272" cy="2514916"/>
            <a:chOff x="3203848" y="4298460"/>
            <a:chExt cx="2448272" cy="2514916"/>
          </a:xfrm>
        </p:grpSpPr>
        <p:sp>
          <p:nvSpPr>
            <p:cNvPr id="25" name="Овал 24"/>
            <p:cNvSpPr/>
            <p:nvPr/>
          </p:nvSpPr>
          <p:spPr>
            <a:xfrm>
              <a:off x="3203848" y="4298460"/>
              <a:ext cx="2448272" cy="25149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7264" y="6279703"/>
              <a:ext cx="124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400" b="1" spc="50" dirty="0" smtClean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rPr>
                <a:t>напитки </a:t>
              </a:r>
              <a:endParaRPr lang="ru-RU" sz="24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084168" y="1772816"/>
            <a:ext cx="1932094" cy="1901825"/>
            <a:chOff x="5880266" y="1988840"/>
            <a:chExt cx="1932094" cy="1901825"/>
          </a:xfrm>
        </p:grpSpPr>
        <p:sp>
          <p:nvSpPr>
            <p:cNvPr id="13" name="TextBox 12"/>
            <p:cNvSpPr txBox="1"/>
            <p:nvPr/>
          </p:nvSpPr>
          <p:spPr>
            <a:xfrm>
              <a:off x="6528338" y="342900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400" b="1" spc="50" dirty="0" smtClean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rPr>
                <a:t>гарнир</a:t>
              </a:r>
              <a:endParaRPr lang="ru-RU" sz="24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pic>
          <p:nvPicPr>
            <p:cNvPr id="6146" name="Picture 2" descr="http://www.bidsbypros.com/portal/wp-content/uploads/2013/11/chef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266" y="1988840"/>
              <a:ext cx="1932094" cy="157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2" name="Picture 8" descr="http://previews.123rf.com/images/tigatelu/tigatelu1310/tigatelu131000083/23001358-Chef-cartoon-with-roasted-chicken--Stock-Vector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45" y="4157021"/>
            <a:ext cx="1628663" cy="2360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28060" y="6279703"/>
            <a:ext cx="999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мясо </a:t>
            </a:r>
            <a:endParaRPr lang="ru-RU" sz="2400" b="1" spc="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6154" name="Picture 10" descr="http://thumbs.dreamstime.com/z/%D1%88%D0%B5%D1%84-%D0%BF%D0%BE%D0%B2%D0%B0%D1%80-%D1%81-%D1%88%D0%BE%D0%BA%D0%BE-%D0%B0-%D0%BD%D1%8B%D0%BC-%D1%82%D0%BE%D1%80%D1%82%D0%BE%D0%BC-37349638.jp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2"/>
          <a:stretch/>
        </p:blipFill>
        <p:spPr bwMode="auto">
          <a:xfrm>
            <a:off x="6469674" y="4437112"/>
            <a:ext cx="1656611" cy="1906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zena.blic.rs/data/images/2011-05-24/16770_kuvar_shutterstock_35355667.jpg?ver=138002764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23" y="4293095"/>
            <a:ext cx="1577456" cy="22322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67800" y="1749230"/>
            <a:ext cx="2769685" cy="4796782"/>
            <a:chOff x="6267800" y="1749230"/>
            <a:chExt cx="2769685" cy="4796782"/>
          </a:xfrm>
        </p:grpSpPr>
        <p:pic>
          <p:nvPicPr>
            <p:cNvPr id="1030" name="Picture 6" descr="http://thumbs.dreamstime.com/z/golden-chef-menu-template-216540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3"/>
            <a:stretch/>
          </p:blipFill>
          <p:spPr bwMode="auto">
            <a:xfrm>
              <a:off x="6267800" y="1749230"/>
              <a:ext cx="2769685" cy="4796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sledu.ru/tw_files2/urls_570/20/d-19486/7z-docs/1_html_7b29ad3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1" y="3428125"/>
              <a:ext cx="2448272" cy="27371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Скругленный прямоугольник 35"/>
          <p:cNvSpPr/>
          <p:nvPr/>
        </p:nvSpPr>
        <p:spPr>
          <a:xfrm>
            <a:off x="647725" y="2336611"/>
            <a:ext cx="5436443" cy="388240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86588" y="522561"/>
            <a:ext cx="7134806" cy="9622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86588" y="548680"/>
            <a:ext cx="71898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Начинаем выбирать. Сначала салат! Но ответьте на вопрос: «В каком слове пишется НН?»</a:t>
            </a:r>
            <a:endParaRPr lang="ru-RU" sz="2800" b="1" dirty="0">
              <a:solidFill>
                <a:srgbClr val="505050"/>
              </a:solidFill>
              <a:latin typeface="Mistral" pitchFamily="66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99592" y="2637583"/>
            <a:ext cx="5256584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«Пикантный»  (с гуси…ой печенью)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68313" y="270892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67544" y="429277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68313" y="3500685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68313" y="508518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99592" y="4221088"/>
            <a:ext cx="5184577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«Нежный» (с кури…ной грудкой)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99592" y="3429000"/>
            <a:ext cx="5184577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«Весе…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(с яйцами и огурцами)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99592" y="5013176"/>
            <a:ext cx="5184577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Ледя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…ой» (с сухариками)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732240" y="2708598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804248" y="4292774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804248" y="3500685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876256" y="5085184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147" y="33569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547" y="35093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1" y="5517232"/>
            <a:ext cx="816526" cy="1152575"/>
          </a:xfrm>
          <a:prstGeom prst="rect">
            <a:avLst/>
          </a:prstGeom>
        </p:spPr>
      </p:pic>
      <p:pic>
        <p:nvPicPr>
          <p:cNvPr id="37" name="Рисунок 3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131"/>
            <a:ext cx="1399390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267800" y="1749230"/>
            <a:ext cx="2769685" cy="4796782"/>
            <a:chOff x="6267800" y="1749230"/>
            <a:chExt cx="2769685" cy="4796782"/>
          </a:xfrm>
        </p:grpSpPr>
        <p:pic>
          <p:nvPicPr>
            <p:cNvPr id="29" name="Picture 6" descr="http://thumbs.dreamstime.com/z/golden-chef-menu-template-216540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3"/>
            <a:stretch/>
          </p:blipFill>
          <p:spPr bwMode="auto">
            <a:xfrm>
              <a:off x="6267800" y="1749230"/>
              <a:ext cx="2769685" cy="4796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fs.nashaucheba.ru/tw_files2/urls_3/1555/d-1554095/img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429000"/>
              <a:ext cx="2276618" cy="28444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Скругленный прямоугольник 35"/>
          <p:cNvSpPr/>
          <p:nvPr/>
        </p:nvSpPr>
        <p:spPr>
          <a:xfrm>
            <a:off x="755576" y="2336611"/>
            <a:ext cx="5438288" cy="388240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86588" y="522561"/>
            <a:ext cx="7134806" cy="9622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86588" y="548680"/>
            <a:ext cx="71898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Продолжим!  Теперь на очереди суп! Новый вопрос: «В каком слове пишется буква И?»</a:t>
            </a:r>
            <a:endParaRPr lang="ru-RU" sz="2800" b="1" dirty="0">
              <a:solidFill>
                <a:srgbClr val="505050"/>
              </a:solidFill>
              <a:latin typeface="Mistral" pitchFamily="66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971600" y="2637583"/>
            <a:ext cx="5163987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Фасол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…вый с бараниной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95536" y="3500685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95536" y="429277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395536" y="5085184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08346" y="270909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971600" y="4221088"/>
            <a:ext cx="5184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Груш…вый с ягодами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971600" y="3429000"/>
            <a:ext cx="5184577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Вермишел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…вый с копченостями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971600" y="5013176"/>
            <a:ext cx="5184577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Овощной с лен…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выми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голубцами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715505" y="34682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804248" y="4292774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715505" y="5085022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715504" y="2739435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147" y="33569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547" y="35093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Рисунок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131"/>
            <a:ext cx="1399390" cy="1399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1" y="5517232"/>
            <a:ext cx="816526" cy="1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267800" y="1749230"/>
            <a:ext cx="2800000" cy="4796782"/>
            <a:chOff x="6267800" y="1749230"/>
            <a:chExt cx="2769685" cy="4796782"/>
          </a:xfrm>
        </p:grpSpPr>
        <p:pic>
          <p:nvPicPr>
            <p:cNvPr id="31" name="Picture 6" descr="http://thumbs.dreamstime.com/z/golden-chef-menu-template-216540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3"/>
            <a:stretch/>
          </p:blipFill>
          <p:spPr bwMode="auto">
            <a:xfrm>
              <a:off x="6267800" y="1749230"/>
              <a:ext cx="2769685" cy="4796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6495627" y="3717032"/>
              <a:ext cx="2297207" cy="2261418"/>
              <a:chOff x="-156184" y="2545457"/>
              <a:chExt cx="3106242" cy="2261418"/>
            </a:xfrm>
          </p:grpSpPr>
          <p:pic>
            <p:nvPicPr>
              <p:cNvPr id="3076" name="Picture 4" descr="http://www.i.tepka.ru/russkij_yazyk_6/136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841"/>
              <a:stretch/>
            </p:blipFill>
            <p:spPr bwMode="auto">
              <a:xfrm>
                <a:off x="-156184" y="2545457"/>
                <a:ext cx="3106242" cy="117157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www.i.tepka.ru/russkij_yazyk_6/136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16"/>
              <a:stretch/>
            </p:blipFill>
            <p:spPr bwMode="auto">
              <a:xfrm>
                <a:off x="-156184" y="3635300"/>
                <a:ext cx="3106242" cy="117157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Скругленный прямоугольник 35"/>
          <p:cNvSpPr/>
          <p:nvPr/>
        </p:nvSpPr>
        <p:spPr>
          <a:xfrm>
            <a:off x="719733" y="2336611"/>
            <a:ext cx="5508451" cy="388240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86588" y="522561"/>
            <a:ext cx="7134806" cy="9622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86588" y="548680"/>
            <a:ext cx="71898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Продолжим!  Что вы любите: мясо или рыбу! </a:t>
            </a:r>
          </a:p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В каком слове «потерялась» буква С?</a:t>
            </a:r>
            <a:endParaRPr lang="ru-RU" sz="2800" b="1" dirty="0">
              <a:solidFill>
                <a:srgbClr val="505050"/>
              </a:solidFill>
              <a:latin typeface="Mistral" pitchFamily="66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971600" y="2637583"/>
            <a:ext cx="5163987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Сибирс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…кие пельмени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95536" y="4308027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39513" y="270909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09531" y="3471592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95536" y="508518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971600" y="4221088"/>
            <a:ext cx="5184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Мясо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по-кавка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971600" y="3429000"/>
            <a:ext cx="5184577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Котлеты рус…кие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971600" y="5013176"/>
            <a:ext cx="5184577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Рыба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по-францу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ски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714825" y="4273457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714826" y="2709094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714827" y="3493483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732240" y="5085184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147" y="338021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547" y="35093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1" y="5517232"/>
            <a:ext cx="816526" cy="1152575"/>
          </a:xfrm>
          <a:prstGeom prst="rect">
            <a:avLst/>
          </a:prstGeom>
        </p:spPr>
      </p:pic>
      <p:pic>
        <p:nvPicPr>
          <p:cNvPr id="28" name="Рисунок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131"/>
            <a:ext cx="1399390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6267800" y="1749230"/>
            <a:ext cx="2769685" cy="4796782"/>
            <a:chOff x="6267800" y="1749230"/>
            <a:chExt cx="2769685" cy="4796782"/>
          </a:xfrm>
        </p:grpSpPr>
        <p:pic>
          <p:nvPicPr>
            <p:cNvPr id="29" name="Picture 6" descr="http://thumbs.dreamstime.com/z/golden-chef-menu-template-216540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3"/>
            <a:stretch/>
          </p:blipFill>
          <p:spPr bwMode="auto">
            <a:xfrm>
              <a:off x="6267800" y="1749230"/>
              <a:ext cx="2769685" cy="4796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http://sledu.ru/tw_files2/urls_570/20/d-19486/7z-docs/1_html_7b29ad3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1" y="3428125"/>
              <a:ext cx="2448272" cy="27371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1" y="5517232"/>
            <a:ext cx="816526" cy="11525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47725" y="2336611"/>
            <a:ext cx="5508451" cy="388240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86588" y="522561"/>
            <a:ext cx="7134806" cy="9622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86588" y="548680"/>
            <a:ext cx="71898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Хотите гарнир! Выбирайте! Но сначала  еще один вопрос: «В каком ряду нет ошибок?»</a:t>
            </a:r>
            <a:endParaRPr lang="ru-RU" sz="2800" b="1" dirty="0">
              <a:solidFill>
                <a:srgbClr val="505050"/>
              </a:solidFill>
              <a:latin typeface="Mistral" pitchFamily="66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971601" y="2637583"/>
            <a:ext cx="5040560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Гречневая каша,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маная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каша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39513" y="3500685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67544" y="429277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67544" y="511855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39513" y="2748559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971600" y="4221088"/>
            <a:ext cx="5040560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Жаркое в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глинянном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горшочке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971601" y="3429000"/>
            <a:ext cx="5040560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Овсяная каша,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пшеная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каша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971600" y="5013176"/>
            <a:ext cx="5040561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Рис «Фирменный», спагетти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715505" y="34682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804248" y="4292774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776995" y="5085022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739449" y="275687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147" y="3356992"/>
            <a:ext cx="184731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547" y="35093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Рисунок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131"/>
            <a:ext cx="1399390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6156176" y="1749230"/>
            <a:ext cx="2769685" cy="4796782"/>
            <a:chOff x="6267800" y="1749230"/>
            <a:chExt cx="2769685" cy="4796782"/>
          </a:xfrm>
        </p:grpSpPr>
        <p:pic>
          <p:nvPicPr>
            <p:cNvPr id="30" name="Picture 6" descr="http://thumbs.dreamstime.com/z/golden-chef-menu-template-216540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3"/>
            <a:stretch/>
          </p:blipFill>
          <p:spPr bwMode="auto">
            <a:xfrm>
              <a:off x="6267800" y="1749230"/>
              <a:ext cx="2769685" cy="4796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://sledu.ru/tw_files2/urls_570/20/d-19486/7z-docs/1_html_7b29ad3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1" y="3428125"/>
              <a:ext cx="2448272" cy="27371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Скругленный прямоугольник 35"/>
          <p:cNvSpPr/>
          <p:nvPr/>
        </p:nvSpPr>
        <p:spPr>
          <a:xfrm>
            <a:off x="647726" y="2336611"/>
            <a:ext cx="5612852" cy="388240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86588" y="522561"/>
            <a:ext cx="7134806" cy="9622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86588" y="548680"/>
            <a:ext cx="71898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 Переходим к напиткам! И вот вопрос: «В каком слове пишется одна буква Н?»</a:t>
            </a:r>
            <a:endParaRPr lang="ru-RU" sz="2800" b="1" dirty="0">
              <a:solidFill>
                <a:srgbClr val="505050"/>
              </a:solidFill>
              <a:latin typeface="Mistral" pitchFamily="66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971600" y="2637583"/>
            <a:ext cx="5040560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Тыкве…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ый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сок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39513" y="3500685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39513" y="270909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04992" y="5085022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31134" y="4305999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990600" y="5085184"/>
            <a:ext cx="5021560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Медвя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нектар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971600" y="3429000"/>
            <a:ext cx="5040560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Клюкве…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кисель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990601" y="4293096"/>
            <a:ext cx="5021560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Кофе с молоком «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Утрен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715505" y="34682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714826" y="2709094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714826" y="5064512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714825" y="4292773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147" y="33569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547" y="35093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Рисунок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131"/>
            <a:ext cx="1399390" cy="13993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1" y="5517232"/>
            <a:ext cx="816526" cy="1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647725" y="2336611"/>
            <a:ext cx="5508451" cy="388240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67800" y="1749230"/>
            <a:ext cx="2800000" cy="4796782"/>
            <a:chOff x="6267800" y="1749230"/>
            <a:chExt cx="2800000" cy="4796782"/>
          </a:xfrm>
        </p:grpSpPr>
        <p:pic>
          <p:nvPicPr>
            <p:cNvPr id="30" name="Picture 6" descr="http://thumbs.dreamstime.com/z/golden-chef-menu-template-216540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3"/>
            <a:stretch/>
          </p:blipFill>
          <p:spPr bwMode="auto">
            <a:xfrm>
              <a:off x="6267800" y="1749230"/>
              <a:ext cx="2800000" cy="4796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://school10neft.ucoz.ru/_ph/5/65248533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" t="4271" r="5559" b="5594"/>
            <a:stretch/>
          </p:blipFill>
          <p:spPr bwMode="auto">
            <a:xfrm>
              <a:off x="6612499" y="3362309"/>
              <a:ext cx="2207973" cy="288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Скругленный прямоугольник 33"/>
          <p:cNvSpPr/>
          <p:nvPr/>
        </p:nvSpPr>
        <p:spPr>
          <a:xfrm>
            <a:off x="1486588" y="522561"/>
            <a:ext cx="7134806" cy="9622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0175" y="112713"/>
            <a:ext cx="8937625" cy="6669087"/>
            <a:chOff x="158" y="119"/>
            <a:chExt cx="5489" cy="4037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86588" y="548680"/>
            <a:ext cx="71898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 А теперь очередь десерта! </a:t>
            </a:r>
          </a:p>
          <a:p>
            <a:r>
              <a:rPr lang="ru-RU" sz="2800" b="1" dirty="0" smtClean="0">
                <a:solidFill>
                  <a:srgbClr val="505050"/>
                </a:solidFill>
                <a:latin typeface="Mistral" pitchFamily="66" charset="0"/>
              </a:rPr>
              <a:t>«Какое сложное прилагательное  пишется слитно ?»</a:t>
            </a:r>
            <a:endParaRPr lang="ru-RU" sz="2800" b="1" dirty="0">
              <a:solidFill>
                <a:srgbClr val="505050"/>
              </a:solidFill>
              <a:latin typeface="Mistral" pitchFamily="66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971600" y="2637583"/>
            <a:ext cx="5184576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(Шоколадно)ореховый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тирамису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39513" y="3500685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39513" y="270909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04992" y="5085022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31134" y="4305999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971600" y="5085184"/>
            <a:ext cx="5184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Пирог (древне)русский с клюквой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971600" y="3429000"/>
            <a:ext cx="5112569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(Кисло)сладкий лимонный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971600" y="4293096"/>
            <a:ext cx="518457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Штрудель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</a:rPr>
              <a:t>ванильно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)клубничный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715505" y="34682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714826" y="2709094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714826" y="5064512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714825" y="4292773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147" y="33569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547" y="350939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1" y="5517232"/>
            <a:ext cx="816526" cy="1152575"/>
          </a:xfrm>
          <a:prstGeom prst="rect">
            <a:avLst/>
          </a:prstGeom>
        </p:spPr>
      </p:pic>
      <p:pic>
        <p:nvPicPr>
          <p:cNvPr id="28" name="Рисунок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131"/>
            <a:ext cx="1399390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-2738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Орфографическое кафе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700808"/>
            <a:ext cx="3977386" cy="504056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3888432" cy="49685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istral" pitchFamily="66" charset="0"/>
              </a:rPr>
              <a:t>Заказ сделан! А теперь запишите в тетрадь выбранные вами кушанья. </a:t>
            </a:r>
            <a:r>
              <a:rPr lang="ru-RU" sz="2800" dirty="0">
                <a:solidFill>
                  <a:schemeClr val="tx1"/>
                </a:solidFill>
                <a:latin typeface="Mistral" pitchFamily="66" charset="0"/>
              </a:rPr>
              <a:t>Е</a:t>
            </a:r>
            <a:r>
              <a:rPr lang="ru-RU" sz="2800" dirty="0" smtClean="0">
                <a:solidFill>
                  <a:schemeClr val="tx1"/>
                </a:solidFill>
                <a:latin typeface="Mistral" pitchFamily="66" charset="0"/>
              </a:rPr>
              <a:t>ще раз обратите внимание на правильное написание прилагательных.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istral" pitchFamily="66" charset="0"/>
              </a:rPr>
              <a:t>Надеемся, вам понравилось наше «вкусное» орфографическое кафе, и вы сюда еще вернетесь!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istral" pitchFamily="66" charset="0"/>
              </a:rPr>
              <a:t>До новых встреч! </a:t>
            </a:r>
            <a:endParaRPr lang="ru-RU" sz="2800" dirty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018490" cy="1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iles.distrodoc.com/content/htmldoc/2015-07-28/508206/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61892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Соли не жалей, так </a:t>
            </a:r>
            <a:r>
              <a:rPr lang="ru-RU" sz="3600" dirty="0" smtClean="0"/>
              <a:t>еда </a:t>
            </a:r>
            <a:r>
              <a:rPr lang="ru-RU" sz="3600" dirty="0"/>
              <a:t>веселей.</a:t>
            </a:r>
          </a:p>
          <a:p>
            <a:r>
              <a:rPr lang="ru-RU" sz="3600" dirty="0"/>
              <a:t>Красна река берегами, а обед пирогами.</a:t>
            </a:r>
          </a:p>
          <a:p>
            <a:r>
              <a:rPr lang="ru-RU" sz="3600" dirty="0"/>
              <a:t>Всё полезно, что в рот пролезло.</a:t>
            </a:r>
          </a:p>
          <a:p>
            <a:r>
              <a:rPr lang="ru-RU" sz="3600" dirty="0"/>
              <a:t>Хлеб да вода - крестьянская еда.</a:t>
            </a:r>
          </a:p>
          <a:p>
            <a:r>
              <a:rPr lang="ru-RU" sz="3600" dirty="0"/>
              <a:t>Масло коровье кушай на здоровье.</a:t>
            </a:r>
          </a:p>
          <a:p>
            <a:r>
              <a:rPr lang="ru-RU" sz="3600" dirty="0"/>
              <a:t>Больному и мед не вкусен, а здоровый и камень ест.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8640"/>
            <a:ext cx="7200800" cy="1008112"/>
          </a:xfrm>
          <a:prstGeom prst="roundRect">
            <a:avLst/>
          </a:prstGeom>
          <a:solidFill>
            <a:schemeClr val="bg1">
              <a:alpha val="886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9936" y="260648"/>
            <a:ext cx="5598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Имя прилагательное</a:t>
            </a:r>
            <a:endParaRPr lang="ru-RU" sz="4400" b="1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2780928"/>
            <a:ext cx="12961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3284984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46511" y="3933056"/>
            <a:ext cx="24656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79712" y="4437112"/>
            <a:ext cx="16561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23928" y="5013176"/>
            <a:ext cx="18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4" descr="http://emojinations.net/data/images/7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92" y="4077072"/>
            <a:ext cx="508790" cy="5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emojinations.net/data/images/7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10" y="4077072"/>
            <a:ext cx="508790" cy="5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5292080" y="2276872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5877272"/>
            <a:ext cx="8424936" cy="792088"/>
          </a:xfrm>
          <a:prstGeom prst="round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197907"/>
            <a:ext cx="29228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В удобной стекля…ой посуде т…</a:t>
            </a:r>
            <a:r>
              <a:rPr lang="ru-RU" dirty="0" err="1" smtClean="0"/>
              <a:t>ательно</a:t>
            </a:r>
            <a:r>
              <a:rPr lang="ru-RU" dirty="0" smtClean="0"/>
              <a:t> смешаем масло с  кури…</a:t>
            </a:r>
            <a:r>
              <a:rPr lang="ru-RU" dirty="0" err="1" smtClean="0"/>
              <a:t>ым</a:t>
            </a:r>
            <a:r>
              <a:rPr lang="ru-RU" dirty="0" smtClean="0"/>
              <a:t> яйцом и трос…</a:t>
            </a:r>
            <a:r>
              <a:rPr lang="ru-RU" dirty="0" err="1" smtClean="0"/>
              <a:t>никовым</a:t>
            </a:r>
            <a:r>
              <a:rPr lang="ru-RU" dirty="0" smtClean="0"/>
              <a:t> сахаром и разотрем добела. Затем с помощью блендера </a:t>
            </a:r>
            <a:r>
              <a:rPr lang="ru-RU" dirty="0" err="1" smtClean="0"/>
              <a:t>взоб</a:t>
            </a:r>
            <a:r>
              <a:rPr lang="ru-RU" dirty="0" smtClean="0"/>
              <a:t>…ем до образования </a:t>
            </a:r>
            <a:r>
              <a:rPr lang="ru-RU" dirty="0" err="1" smtClean="0"/>
              <a:t>ле</a:t>
            </a:r>
            <a:r>
              <a:rPr lang="ru-RU" dirty="0" smtClean="0"/>
              <a:t>…кой и воздушной </a:t>
            </a:r>
            <a:r>
              <a:rPr lang="ru-RU" dirty="0" err="1" smtClean="0"/>
              <a:t>мас</a:t>
            </a:r>
            <a:r>
              <a:rPr lang="ru-RU" dirty="0" smtClean="0"/>
              <a:t>…ы.</a:t>
            </a:r>
          </a:p>
          <a:p>
            <a:pPr algn="just"/>
            <a:r>
              <a:rPr lang="ru-RU" dirty="0" smtClean="0"/>
              <a:t>   Муку смешаем с </a:t>
            </a:r>
            <a:r>
              <a:rPr lang="ru-RU" dirty="0" err="1" smtClean="0"/>
              <a:t>пищ</a:t>
            </a:r>
            <a:r>
              <a:rPr lang="ru-RU" dirty="0" smtClean="0"/>
              <a:t>…вой содой и лимон…ой кислотой, а…</a:t>
            </a:r>
            <a:r>
              <a:rPr lang="ru-RU" dirty="0" err="1" smtClean="0"/>
              <a:t>уратно</a:t>
            </a:r>
            <a:r>
              <a:rPr lang="ru-RU" dirty="0" smtClean="0"/>
              <a:t> введем во взбит…  смесь. Вымесим (не)крутое тесто.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920909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Плитку ш…</a:t>
            </a:r>
            <a:r>
              <a:rPr lang="ru-RU" dirty="0" err="1" smtClean="0"/>
              <a:t>колада</a:t>
            </a:r>
            <a:r>
              <a:rPr lang="ru-RU" dirty="0" smtClean="0"/>
              <a:t> </a:t>
            </a:r>
            <a:r>
              <a:rPr lang="ru-RU" dirty="0" err="1" smtClean="0"/>
              <a:t>ра</a:t>
            </a:r>
            <a:r>
              <a:rPr lang="ru-RU" dirty="0" smtClean="0"/>
              <a:t>…мельчим и добавим в тесто, еще раз т…</a:t>
            </a:r>
            <a:r>
              <a:rPr lang="ru-RU" dirty="0" err="1" smtClean="0"/>
              <a:t>ательно</a:t>
            </a:r>
            <a:r>
              <a:rPr lang="ru-RU" dirty="0" smtClean="0"/>
              <a:t> перемешаем. Из полученной </a:t>
            </a:r>
            <a:r>
              <a:rPr lang="ru-RU" dirty="0" err="1" smtClean="0"/>
              <a:t>мас</a:t>
            </a:r>
            <a:r>
              <a:rPr lang="ru-RU" dirty="0" smtClean="0"/>
              <a:t>…ы скатаем шарики  (не)больших размеров. С помощью вилки </a:t>
            </a:r>
            <a:r>
              <a:rPr lang="ru-RU" dirty="0" err="1" smtClean="0"/>
              <a:t>пр</a:t>
            </a:r>
            <a:r>
              <a:rPr lang="ru-RU" dirty="0" smtClean="0"/>
              <a:t>…</a:t>
            </a:r>
            <a:r>
              <a:rPr lang="ru-RU" dirty="0" err="1" smtClean="0"/>
              <a:t>плюснем</a:t>
            </a:r>
            <a:r>
              <a:rPr lang="ru-RU" dirty="0" smtClean="0"/>
              <a:t> каждый шарик.</a:t>
            </a:r>
          </a:p>
          <a:p>
            <a:pPr algn="just"/>
            <a:r>
              <a:rPr lang="ru-RU" dirty="0" smtClean="0"/>
              <a:t>    На духовой лист выл…жим заготовки печенья. Выпекать будем в духовке, в умерен…ом жару, в течение 30-40 минут. Подавать будем готовое печенье к чаю в горяч…м виде.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88946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Песочное печенье с шоколадом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 descr="http://3.bp.blogspot.com/-CZ5P_kX610o/UQhc5R43nmI/AAAAAAAAB8A/4EyZ-V7elmU/s1600/blue-eyed+black+ch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8894"/>
            <a:ext cx="1115616" cy="12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47664" y="1196752"/>
            <a:ext cx="29228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В удобной </a:t>
            </a:r>
            <a:r>
              <a:rPr lang="ru-RU" dirty="0" err="1" smtClean="0"/>
              <a:t>стекля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НН</a:t>
            </a:r>
            <a:r>
              <a:rPr lang="ru-RU" dirty="0" err="1" smtClean="0"/>
              <a:t>ой</a:t>
            </a:r>
            <a:r>
              <a:rPr lang="ru-RU" dirty="0" smtClean="0"/>
              <a:t> посуде </a:t>
            </a:r>
            <a:r>
              <a:rPr lang="ru-RU" dirty="0" err="1" smtClean="0"/>
              <a:t>т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</a:t>
            </a:r>
            <a:r>
              <a:rPr lang="ru-RU" dirty="0" err="1" smtClean="0"/>
              <a:t>ательно</a:t>
            </a:r>
            <a:r>
              <a:rPr lang="ru-RU" dirty="0" smtClean="0"/>
              <a:t> смешаем масло с  </a:t>
            </a:r>
            <a:r>
              <a:rPr lang="ru-RU" dirty="0" err="1" smtClean="0"/>
              <a:t>кури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dirty="0" err="1" smtClean="0"/>
              <a:t>ым</a:t>
            </a:r>
            <a:r>
              <a:rPr lang="ru-RU" dirty="0" smtClean="0"/>
              <a:t> яйцом и </a:t>
            </a:r>
            <a:r>
              <a:rPr lang="ru-RU" dirty="0" err="1" smtClean="0"/>
              <a:t>трос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dirty="0" err="1" smtClean="0"/>
              <a:t>никовым</a:t>
            </a:r>
            <a:r>
              <a:rPr lang="ru-RU" dirty="0" smtClean="0"/>
              <a:t> сахаром и разотрем добела. Затем с помощью блендера </a:t>
            </a:r>
            <a:r>
              <a:rPr lang="ru-RU" dirty="0" err="1" smtClean="0"/>
              <a:t>взоб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r>
              <a:rPr lang="ru-RU" dirty="0" err="1" smtClean="0"/>
              <a:t>ем</a:t>
            </a:r>
            <a:r>
              <a:rPr lang="ru-RU" dirty="0" smtClean="0"/>
              <a:t> до образования </a:t>
            </a:r>
            <a:r>
              <a:rPr lang="ru-RU" dirty="0" err="1" smtClean="0"/>
              <a:t>ле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dirty="0" err="1" smtClean="0"/>
              <a:t>кой</a:t>
            </a:r>
            <a:r>
              <a:rPr lang="ru-RU" dirty="0" smtClean="0"/>
              <a:t> и воздушной </a:t>
            </a:r>
            <a:r>
              <a:rPr lang="ru-RU" dirty="0" err="1" smtClean="0"/>
              <a:t>мас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dirty="0" err="1" smtClean="0"/>
              <a:t>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Муку смешаем с </a:t>
            </a:r>
            <a:r>
              <a:rPr lang="ru-RU" dirty="0" err="1" smtClean="0"/>
              <a:t>пищ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dirty="0" err="1" smtClean="0"/>
              <a:t>вой</a:t>
            </a:r>
            <a:r>
              <a:rPr lang="ru-RU" dirty="0" smtClean="0"/>
              <a:t> содой и </a:t>
            </a:r>
            <a:r>
              <a:rPr lang="ru-RU" dirty="0" err="1" smtClean="0"/>
              <a:t>лимон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dirty="0" err="1" smtClean="0"/>
              <a:t>ой</a:t>
            </a:r>
            <a:r>
              <a:rPr lang="ru-RU" dirty="0" smtClean="0"/>
              <a:t> кислотой, </a:t>
            </a:r>
            <a:r>
              <a:rPr lang="ru-RU" dirty="0" err="1" smtClean="0"/>
              <a:t>а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КК</a:t>
            </a:r>
            <a:r>
              <a:rPr lang="ru-RU" dirty="0" err="1" smtClean="0"/>
              <a:t>уратно</a:t>
            </a:r>
            <a:r>
              <a:rPr lang="ru-RU" dirty="0" smtClean="0"/>
              <a:t> введем во </a:t>
            </a:r>
            <a:r>
              <a:rPr lang="ru-RU" dirty="0" err="1" smtClean="0"/>
              <a:t>взбит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УЮ</a:t>
            </a:r>
            <a:r>
              <a:rPr lang="ru-RU" dirty="0" smtClean="0"/>
              <a:t>  смесь. Вымесим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ru-RU" dirty="0" err="1" smtClean="0"/>
              <a:t>крутое</a:t>
            </a:r>
            <a:r>
              <a:rPr lang="ru-RU" dirty="0" smtClean="0"/>
              <a:t> тесто.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196752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Плитку </a:t>
            </a:r>
            <a:r>
              <a:rPr lang="ru-RU" dirty="0" err="1" smtClean="0"/>
              <a:t>ш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dirty="0" err="1" smtClean="0"/>
              <a:t>колада</a:t>
            </a:r>
            <a:r>
              <a:rPr lang="ru-RU" dirty="0" smtClean="0"/>
              <a:t> </a:t>
            </a:r>
            <a:r>
              <a:rPr lang="ru-RU" dirty="0" err="1" smtClean="0"/>
              <a:t>ра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dirty="0" err="1" smtClean="0"/>
              <a:t>мельчим</a:t>
            </a:r>
            <a:r>
              <a:rPr lang="ru-RU" dirty="0" smtClean="0"/>
              <a:t> и добавим в тесто, еще раз </a:t>
            </a:r>
            <a:r>
              <a:rPr lang="ru-RU" dirty="0" err="1" smtClean="0"/>
              <a:t>т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</a:t>
            </a:r>
            <a:r>
              <a:rPr lang="ru-RU" dirty="0" err="1" smtClean="0"/>
              <a:t>ательно</a:t>
            </a:r>
            <a:r>
              <a:rPr lang="ru-RU" dirty="0" smtClean="0"/>
              <a:t> перемешаем. Из полученной </a:t>
            </a:r>
            <a:r>
              <a:rPr lang="ru-RU" dirty="0" err="1" smtClean="0"/>
              <a:t>мас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dirty="0" err="1" smtClean="0"/>
              <a:t>ы</a:t>
            </a:r>
            <a:r>
              <a:rPr lang="ru-RU" dirty="0" smtClean="0"/>
              <a:t> скатаем шарики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ru-RU" dirty="0" err="1" smtClean="0"/>
              <a:t>больших</a:t>
            </a:r>
            <a:r>
              <a:rPr lang="ru-RU" dirty="0" smtClean="0"/>
              <a:t> размеров. С помощью вилки </a:t>
            </a:r>
            <a:r>
              <a:rPr lang="ru-RU" dirty="0" err="1" smtClean="0"/>
              <a:t>пр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dirty="0" err="1" smtClean="0"/>
              <a:t>плюснем</a:t>
            </a:r>
            <a:r>
              <a:rPr lang="ru-RU" dirty="0" smtClean="0"/>
              <a:t> каждый шарик.</a:t>
            </a:r>
          </a:p>
          <a:p>
            <a:pPr algn="just"/>
            <a:r>
              <a:rPr lang="ru-RU" dirty="0" smtClean="0"/>
              <a:t>    На духовой лист </a:t>
            </a:r>
            <a:r>
              <a:rPr lang="ru-RU" dirty="0" err="1" smtClean="0"/>
              <a:t>выл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dirty="0" err="1" smtClean="0"/>
              <a:t>жим</a:t>
            </a:r>
            <a:r>
              <a:rPr lang="ru-RU" dirty="0" smtClean="0"/>
              <a:t> заготовки печенья. Выпекать будем в духовке, в </a:t>
            </a:r>
            <a:r>
              <a:rPr lang="ru-RU" dirty="0" err="1" smtClean="0"/>
              <a:t>умерен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dirty="0" err="1" smtClean="0"/>
              <a:t>ом</a:t>
            </a:r>
            <a:r>
              <a:rPr lang="ru-RU" dirty="0" smtClean="0"/>
              <a:t> жару, в течение 30-40 минут. Подавать будем готовое печенье к чаю в </a:t>
            </a:r>
            <a:r>
              <a:rPr lang="ru-RU" dirty="0" err="1" smtClean="0"/>
              <a:t>горяч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dirty="0" err="1" smtClean="0"/>
              <a:t>м</a:t>
            </a:r>
            <a:r>
              <a:rPr lang="ru-RU" dirty="0" smtClean="0"/>
              <a:t> виде.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iles.distrodoc.com/content/htmldoc/2015-07-28/508206/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61892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рыба в воде</a:t>
            </a:r>
          </a:p>
          <a:p>
            <a:endParaRPr lang="ru-RU" sz="3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</a:t>
            </a:r>
            <a:r>
              <a:rPr lang="ru-RU" sz="3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рыба ни мясо</a:t>
            </a:r>
          </a:p>
          <a:p>
            <a:endParaRPr lang="ru-RU" sz="3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3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своей тарелке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8640"/>
            <a:ext cx="7200800" cy="1008112"/>
          </a:xfrm>
          <a:prstGeom prst="roundRect">
            <a:avLst/>
          </a:prstGeom>
          <a:solidFill>
            <a:schemeClr val="bg1">
              <a:alpha val="886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9936" y="260648"/>
            <a:ext cx="5598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Рефлексия</a:t>
            </a:r>
            <a:endParaRPr lang="ru-RU" sz="4400" b="1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Picture 8" descr="http://s00.yaplakal.com/pics/pics_original/2/6/8/537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02" y="5013176"/>
            <a:ext cx="2164932" cy="1714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klopp.ru/uploads/posts/2014-02/1392152366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57" y="3212976"/>
            <a:ext cx="2129871" cy="159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3.bp.blogspot.com/-dcr1cXbdvY4/VfvAbn1ZaoI/AAAAAAAAAig/PEoiEq37pV4/s1600/ceritalucu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57" y="1340768"/>
            <a:ext cx="2073875" cy="1689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iles.distrodoc.com/content/htmldoc/2015-07-28/508206/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61892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Есть веселей</a:t>
            </a:r>
            <a:endParaRPr lang="ru-RU" sz="3600" dirty="0"/>
          </a:p>
          <a:p>
            <a:r>
              <a:rPr lang="ru-RU" sz="3600" dirty="0" smtClean="0"/>
              <a:t>красна река </a:t>
            </a:r>
          </a:p>
          <a:p>
            <a:r>
              <a:rPr lang="ru-RU" sz="3600" dirty="0" smtClean="0"/>
              <a:t>всё полезно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крестьянская </a:t>
            </a:r>
            <a:r>
              <a:rPr lang="ru-RU" sz="3600" dirty="0" smtClean="0"/>
              <a:t>еда</a:t>
            </a:r>
            <a:endParaRPr lang="ru-RU" sz="3600" dirty="0"/>
          </a:p>
          <a:p>
            <a:r>
              <a:rPr lang="ru-RU" sz="3600" dirty="0" smtClean="0"/>
              <a:t>коровье молоко</a:t>
            </a:r>
            <a:endParaRPr lang="ru-RU" sz="3600" dirty="0"/>
          </a:p>
          <a:p>
            <a:r>
              <a:rPr lang="ru-RU" sz="3600" dirty="0"/>
              <a:t>Больному и мед не вкусен, а здоровый и камень ест.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188640"/>
            <a:ext cx="7200800" cy="1008112"/>
          </a:xfrm>
          <a:prstGeom prst="roundRect">
            <a:avLst/>
          </a:prstGeom>
          <a:solidFill>
            <a:schemeClr val="bg1">
              <a:alpha val="886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9936" y="260648"/>
            <a:ext cx="5598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Самопроверка</a:t>
            </a:r>
            <a:endParaRPr lang="ru-RU" sz="4400" b="1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2780928"/>
            <a:ext cx="12961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3284984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3933056"/>
            <a:ext cx="24656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3568" y="4365104"/>
            <a:ext cx="16561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23928" y="5013176"/>
            <a:ext cx="18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4" descr="http://emojinations.net/data/images/7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92" y="4077072"/>
            <a:ext cx="508790" cy="5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67544" y="4283804"/>
            <a:ext cx="95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Сущест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 flipH="1">
            <a:off x="2123728" y="4293096"/>
            <a:ext cx="2753862" cy="369332"/>
            <a:chOff x="4752020" y="1484784"/>
            <a:chExt cx="900100" cy="369332"/>
          </a:xfrm>
        </p:grpSpPr>
        <p:sp>
          <p:nvSpPr>
            <p:cNvPr id="29" name="Выгнутая вверх стрелка 28"/>
            <p:cNvSpPr/>
            <p:nvPr/>
          </p:nvSpPr>
          <p:spPr>
            <a:xfrm>
              <a:off x="4752020" y="1618922"/>
              <a:ext cx="900100" cy="230636"/>
            </a:xfrm>
            <a:prstGeom prst="curved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1643" y="1484784"/>
              <a:ext cx="266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Кому?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31" name="Picture 4" descr="http://emojinations.net/data/images/7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10" y="4077072"/>
            <a:ext cx="508790" cy="5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646204" y="4221088"/>
            <a:ext cx="95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Сущест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225" y="2132856"/>
            <a:ext cx="531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 качеств., в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кр.форме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848" y="2710661"/>
            <a:ext cx="531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 качеств., в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кр.форме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5321" y="3286725"/>
            <a:ext cx="466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 относ., в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пол.форме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3789040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 притяж., в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пол.форме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3848" y="1628800"/>
            <a:ext cx="612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кач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., в прост форме срав. ст.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439652" y="2259107"/>
            <a:ext cx="18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4" grpId="0"/>
      <p:bldP spid="26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188640"/>
            <a:ext cx="7200800" cy="1008112"/>
          </a:xfrm>
          <a:prstGeom prst="roundRect">
            <a:avLst/>
          </a:prstGeom>
          <a:solidFill>
            <a:schemeClr val="bg1">
              <a:alpha val="886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Заглянем В МАГАЗИН</a:t>
            </a:r>
            <a:endParaRPr lang="ru-RU" sz="4400" b="1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96383"/>
            <a:ext cx="4896544" cy="3704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123728" y="551723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Выписать: 1 группа – слова с ошибками в 2 столбика: существительные, прилагательные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группа – только прилагательные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21" y="1556792"/>
            <a:ext cx="5121357" cy="3841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21" y="1556792"/>
            <a:ext cx="5132768" cy="3849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21" y="1556792"/>
            <a:ext cx="5159544" cy="3913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1714500" y="1412776"/>
            <a:ext cx="5715000" cy="4158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181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772816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Записать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прилагательные в два столбика. Пользуясь данными примерами, вспомнить правило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правописания не с прилагательными.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1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вариант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– слитно.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2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вариант – раздельно.</a:t>
            </a:r>
          </a:p>
          <a:p>
            <a:pPr algn="just"/>
            <a:r>
              <a:rPr lang="ru-RU" sz="4000" dirty="0">
                <a:solidFill>
                  <a:schemeClr val="bg1"/>
                </a:solidFill>
              </a:rPr>
              <a:t>Обед </a:t>
            </a:r>
            <a:r>
              <a:rPr lang="ru-RU" sz="4000" dirty="0" smtClean="0">
                <a:solidFill>
                  <a:schemeClr val="bg1"/>
                </a:solidFill>
              </a:rPr>
              <a:t>(не)готов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smtClean="0">
                <a:solidFill>
                  <a:schemeClr val="bg1"/>
                </a:solidFill>
              </a:rPr>
              <a:t>(не)сладкий</a:t>
            </a:r>
            <a:r>
              <a:rPr lang="ru-RU" sz="4000" dirty="0">
                <a:solidFill>
                  <a:schemeClr val="bg1"/>
                </a:solidFill>
              </a:rPr>
              <a:t>, а кислый; </a:t>
            </a:r>
            <a:r>
              <a:rPr lang="ru-RU" sz="4000" dirty="0" smtClean="0">
                <a:solidFill>
                  <a:schemeClr val="bg1"/>
                </a:solidFill>
              </a:rPr>
              <a:t>(не)большой</a:t>
            </a:r>
            <a:r>
              <a:rPr lang="ru-RU" sz="4000" dirty="0">
                <a:solidFill>
                  <a:schemeClr val="bg1"/>
                </a:solidFill>
              </a:rPr>
              <a:t>, но вкусный торт;  вовсе </a:t>
            </a:r>
            <a:r>
              <a:rPr lang="ru-RU" sz="4000" dirty="0" smtClean="0">
                <a:solidFill>
                  <a:schemeClr val="bg1"/>
                </a:solidFill>
              </a:rPr>
              <a:t>(не)горячая </a:t>
            </a:r>
            <a:r>
              <a:rPr lang="ru-RU" sz="4000" dirty="0">
                <a:solidFill>
                  <a:schemeClr val="bg1"/>
                </a:solidFill>
              </a:rPr>
              <a:t>каша, </a:t>
            </a:r>
            <a:r>
              <a:rPr lang="ru-RU" sz="4000" dirty="0" smtClean="0">
                <a:solidFill>
                  <a:schemeClr val="bg1"/>
                </a:solidFill>
              </a:rPr>
              <a:t>(не) </a:t>
            </a:r>
            <a:r>
              <a:rPr lang="ru-RU" sz="4000" dirty="0">
                <a:solidFill>
                  <a:schemeClr val="bg1"/>
                </a:solidFill>
              </a:rPr>
              <a:t>магазин…</a:t>
            </a:r>
            <a:r>
              <a:rPr lang="ru-RU" sz="4000" dirty="0" err="1">
                <a:solidFill>
                  <a:schemeClr val="bg1"/>
                </a:solidFill>
              </a:rPr>
              <a:t>ое</a:t>
            </a:r>
            <a:r>
              <a:rPr lang="ru-RU" sz="4000" dirty="0">
                <a:solidFill>
                  <a:schemeClr val="bg1"/>
                </a:solidFill>
              </a:rPr>
              <a:t> молоко.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7" y="116632"/>
            <a:ext cx="792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Правописание 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прилагательными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6024" y="116633"/>
            <a:ext cx="1115616" cy="1504740"/>
            <a:chOff x="1" y="116633"/>
            <a:chExt cx="1115616" cy="1504740"/>
          </a:xfrm>
        </p:grpSpPr>
        <p:pic>
          <p:nvPicPr>
            <p:cNvPr id="6" name="Picture 8" descr="http://3.bp.blogspot.com/-CZ5P_kX610o/UQhc5R43nmI/AAAAAAAAB8A/4EyZ-V7elmU/s1600/blue-eyed+black+che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6633"/>
              <a:ext cx="1115616" cy="121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5219" y="1344374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solidFill>
                    <a:schemeClr val="bg1"/>
                  </a:solidFill>
                </a:rPr>
                <a:t>помощник</a:t>
              </a:r>
              <a:endParaRPr lang="ru-RU" sz="1200" i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33696"/>
              </p:ext>
            </p:extLst>
          </p:nvPr>
        </p:nvGraphicFramePr>
        <p:xfrm>
          <a:off x="395536" y="1700808"/>
          <a:ext cx="8424936" cy="49454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2468"/>
                <a:gridCol w="4212468"/>
              </a:tblGrid>
              <a:tr h="7084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Слитно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Раздельно </a:t>
                      </a:r>
                      <a:endParaRPr lang="ru-RU" sz="2800" dirty="0"/>
                    </a:p>
                  </a:txBody>
                  <a:tcPr/>
                </a:tc>
              </a:tr>
              <a:tr h="12918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Невзрачное на вид пирожное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 сладкий, а кислый</a:t>
                      </a:r>
                      <a:endParaRPr lang="ru-RU" sz="2800" dirty="0"/>
                    </a:p>
                  </a:txBody>
                  <a:tcPr/>
                </a:tc>
              </a:tr>
              <a:tr h="12918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небольшой, но вкусный торт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вовсе не горячая каша</a:t>
                      </a:r>
                      <a:endParaRPr lang="ru-RU" sz="2800" dirty="0"/>
                    </a:p>
                  </a:txBody>
                  <a:tcPr/>
                </a:tc>
              </a:tr>
              <a:tr h="708431"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мед не липовый</a:t>
                      </a:r>
                      <a:endParaRPr lang="ru-RU" sz="2800" dirty="0"/>
                    </a:p>
                  </a:txBody>
                  <a:tcPr/>
                </a:tc>
              </a:tr>
              <a:tr h="708431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обед не готов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0607" y="3140968"/>
            <a:ext cx="424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Без НЕ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употребляется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5091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(можно заменить синонимом)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7071" y="3212976"/>
            <a:ext cx="42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(есть противопоставление)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7071" y="4149080"/>
            <a:ext cx="42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отн-ся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слова, усиливающие отрицание)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2223" y="5373216"/>
            <a:ext cx="424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(мыслится отрицание, нельзя заменить синонимом)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7" y="630932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(нет полной формы)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11663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Правописание о-е в суффиксах после шипящих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6024" y="116633"/>
            <a:ext cx="1115616" cy="1504740"/>
            <a:chOff x="1" y="116633"/>
            <a:chExt cx="1115616" cy="1504740"/>
          </a:xfrm>
        </p:grpSpPr>
        <p:pic>
          <p:nvPicPr>
            <p:cNvPr id="6" name="Picture 8" descr="http://3.bp.blogspot.com/-CZ5P_kX610o/UQhc5R43nmI/AAAAAAAAB8A/4EyZ-V7elmU/s1600/blue-eyed+black+che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6633"/>
              <a:ext cx="1115616" cy="121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5219" y="1344374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solidFill>
                    <a:schemeClr val="bg1"/>
                  </a:solidFill>
                </a:rPr>
                <a:t>помощник</a:t>
              </a:r>
              <a:endParaRPr lang="ru-RU" sz="12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8" name="Picture 6" descr="http://www.xrest.ru/schemes/00/11/95/3c/%D0%9A%D0%BE%D1%82-%D0%BF%D0%BE%D0%B2%D0%B0%D1%80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21" y="1842081"/>
            <a:ext cx="6408712" cy="47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8" y="1849654"/>
            <a:ext cx="7500369" cy="449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www.wwalls.ru/download.php?file=201210/1366x768/wwalls.ru-2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57"/>
            <a:ext cx="9144000" cy="686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3.bp.blogspot.com/-CZ5P_kX610o/UQhc5R43nmI/AAAAAAAAB8A/4EyZ-V7elmU/s1600/blue-eyed+black+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1115616" cy="12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484784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Иссиня</a:t>
            </a:r>
            <a:r>
              <a:rPr lang="ru-RU" sz="2400" dirty="0">
                <a:solidFill>
                  <a:schemeClr val="bg1"/>
                </a:solidFill>
              </a:rPr>
              <a:t>)черный баклажан – пишется через дефис, так как обозначает оттенок </a:t>
            </a:r>
            <a:r>
              <a:rPr lang="ru-RU" sz="2400" dirty="0" smtClean="0">
                <a:solidFill>
                  <a:schemeClr val="bg1"/>
                </a:solidFill>
              </a:rPr>
              <a:t>цвета. 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(Кисло)сладкая конфета пишется через дефис, так как связь </a:t>
            </a:r>
            <a:r>
              <a:rPr lang="ru-RU" sz="2400" dirty="0" smtClean="0">
                <a:solidFill>
                  <a:schemeClr val="bg1"/>
                </a:solidFill>
              </a:rPr>
              <a:t>сочинительная. 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(Скоро)портящиеся </a:t>
            </a:r>
            <a:r>
              <a:rPr lang="ru-RU" sz="2400" dirty="0">
                <a:solidFill>
                  <a:schemeClr val="bg1"/>
                </a:solidFill>
              </a:rPr>
              <a:t>продукты  - пишется раздельно, так как наречие зависит от </a:t>
            </a:r>
            <a:r>
              <a:rPr lang="ru-RU" sz="2400" dirty="0" smtClean="0">
                <a:solidFill>
                  <a:schemeClr val="bg1"/>
                </a:solidFill>
              </a:rPr>
              <a:t>прилагательного.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(Красно)рубиновые ягоды – пишется слитно, так как связь </a:t>
            </a:r>
            <a:r>
              <a:rPr lang="ru-RU" sz="2400" dirty="0" smtClean="0">
                <a:solidFill>
                  <a:schemeClr val="bg1"/>
                </a:solidFill>
              </a:rPr>
              <a:t>подчинительная. 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(Плодово)ягодное </a:t>
            </a:r>
            <a:r>
              <a:rPr lang="ru-RU" sz="2400" dirty="0">
                <a:solidFill>
                  <a:schemeClr val="bg1"/>
                </a:solidFill>
              </a:rPr>
              <a:t>мороженое – пишется через дефис, так как обозначает оттенок цвета.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8864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Слитное и дефисное написание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прилагательных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5949280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7624" y="6129300"/>
            <a:ext cx="61206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85" y="5949280"/>
            <a:ext cx="1222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11760" y="5949280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35896" y="5949280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932040" y="5949280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56176" y="5949280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56048" y="5661248"/>
            <a:ext cx="423664" cy="360040"/>
            <a:chOff x="1556048" y="5661248"/>
            <a:chExt cx="423664" cy="3600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556048" y="5805264"/>
              <a:ext cx="42366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763688" y="5661248"/>
              <a:ext cx="0" cy="36004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5" name="Прямая соединительная линия 24"/>
          <p:cNvCxnSpPr/>
          <p:nvPr/>
        </p:nvCxnSpPr>
        <p:spPr>
          <a:xfrm>
            <a:off x="4076328" y="5805264"/>
            <a:ext cx="4236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44480" y="5805264"/>
            <a:ext cx="4236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852192" y="5661248"/>
            <a:ext cx="423664" cy="360040"/>
            <a:chOff x="2852192" y="5661248"/>
            <a:chExt cx="423664" cy="36004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852192" y="5805264"/>
              <a:ext cx="42366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059832" y="5661248"/>
              <a:ext cx="0" cy="36004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0" name="Прямая соединительная линия 29"/>
          <p:cNvCxnSpPr/>
          <p:nvPr/>
        </p:nvCxnSpPr>
        <p:spPr>
          <a:xfrm>
            <a:off x="6524600" y="5805264"/>
            <a:ext cx="4236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Объект 21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8460"/>
          <a:stretch/>
        </p:blipFill>
        <p:spPr>
          <a:xfrm>
            <a:off x="72009" y="1589314"/>
            <a:ext cx="9036495" cy="3988898"/>
          </a:xfrm>
        </p:spPr>
      </p:pic>
      <p:sp>
        <p:nvSpPr>
          <p:cNvPr id="28" name="Прямоугольник 27"/>
          <p:cNvSpPr/>
          <p:nvPr/>
        </p:nvSpPr>
        <p:spPr>
          <a:xfrm>
            <a:off x="557809" y="1566952"/>
            <a:ext cx="819065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Иссиня-черный </a:t>
            </a:r>
            <a:r>
              <a:rPr lang="ru-RU" sz="2400" dirty="0">
                <a:solidFill>
                  <a:schemeClr val="bg1"/>
                </a:solidFill>
              </a:rPr>
              <a:t>баклажан – пишется через дефис, так как обозначает оттенок цвета.  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Кисло-сладкая </a:t>
            </a:r>
            <a:r>
              <a:rPr lang="ru-RU" sz="2400" dirty="0">
                <a:solidFill>
                  <a:schemeClr val="bg1"/>
                </a:solidFill>
              </a:rPr>
              <a:t>конфета пишется через дефис, так как связь сочинительная.  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Скоропортящиеся </a:t>
            </a:r>
            <a:r>
              <a:rPr lang="ru-RU" sz="2400" dirty="0">
                <a:solidFill>
                  <a:schemeClr val="bg1"/>
                </a:solidFill>
              </a:rPr>
              <a:t>продукты  - пишется </a:t>
            </a:r>
            <a:r>
              <a:rPr lang="ru-RU" sz="2400" dirty="0" smtClean="0">
                <a:solidFill>
                  <a:schemeClr val="bg1"/>
                </a:solidFill>
              </a:rPr>
              <a:t>СЛИТНО, </a:t>
            </a:r>
            <a:r>
              <a:rPr lang="ru-RU" sz="2400" dirty="0">
                <a:solidFill>
                  <a:schemeClr val="bg1"/>
                </a:solidFill>
              </a:rPr>
              <a:t>так как </a:t>
            </a:r>
            <a:r>
              <a:rPr lang="ru-RU" sz="2400" dirty="0" smtClean="0">
                <a:solidFill>
                  <a:schemeClr val="bg1"/>
                </a:solidFill>
              </a:rPr>
              <a:t>ЭТО СЛОЖНОЕ ПРИЛАГАТЕЛЬНОЕ.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Красно-рубиновые </a:t>
            </a:r>
            <a:r>
              <a:rPr lang="ru-RU" sz="2400" dirty="0">
                <a:solidFill>
                  <a:schemeClr val="bg1"/>
                </a:solidFill>
              </a:rPr>
              <a:t>ягоды – пишется </a:t>
            </a:r>
            <a:r>
              <a:rPr lang="ru-RU" sz="2400" dirty="0" smtClean="0">
                <a:solidFill>
                  <a:schemeClr val="bg1"/>
                </a:solidFill>
              </a:rPr>
              <a:t>ЧЕРЕЗ ДЕФИС, </a:t>
            </a:r>
            <a:r>
              <a:rPr lang="ru-RU" sz="2400" dirty="0">
                <a:solidFill>
                  <a:schemeClr val="bg1"/>
                </a:solidFill>
              </a:rPr>
              <a:t>так </a:t>
            </a:r>
            <a:r>
              <a:rPr lang="ru-RU" sz="2400" dirty="0" smtClean="0">
                <a:solidFill>
                  <a:schemeClr val="bg1"/>
                </a:solidFill>
              </a:rPr>
              <a:t>как </a:t>
            </a:r>
            <a:r>
              <a:rPr lang="ru-RU" sz="2400" dirty="0">
                <a:solidFill>
                  <a:schemeClr val="bg1"/>
                </a:solidFill>
              </a:rPr>
              <a:t>обозначает  </a:t>
            </a:r>
            <a:r>
              <a:rPr lang="ru-RU" sz="2400" dirty="0" smtClean="0">
                <a:solidFill>
                  <a:schemeClr val="bg1"/>
                </a:solidFill>
              </a:rPr>
              <a:t>ОТТЕНОК ЦВЕТА. 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Плодово-ягодное </a:t>
            </a:r>
            <a:r>
              <a:rPr lang="ru-RU" sz="2400" dirty="0">
                <a:solidFill>
                  <a:schemeClr val="bg1"/>
                </a:solidFill>
              </a:rPr>
              <a:t>мороженое – пишется через дефис, так как </a:t>
            </a:r>
            <a:r>
              <a:rPr lang="ru-RU" sz="2400" dirty="0" smtClean="0">
                <a:solidFill>
                  <a:schemeClr val="bg1"/>
                </a:solidFill>
              </a:rPr>
              <a:t>СВЯЗЬ СОЧИНИТЕЛЬНАЯ. 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4" name="Picture 6" descr="https://openclipart.org/image/2400px/svg_to_png/170692/imageb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34" y="5186310"/>
            <a:ext cx="947522" cy="13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7" y="177281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«Таинстве…</a:t>
            </a:r>
            <a:r>
              <a:rPr lang="ru-RU" sz="2800" dirty="0" err="1" smtClean="0">
                <a:solidFill>
                  <a:schemeClr val="bg1"/>
                </a:solidFill>
              </a:rPr>
              <a:t>ый</a:t>
            </a:r>
            <a:r>
              <a:rPr lang="ru-RU" sz="2800" dirty="0" smtClean="0">
                <a:solidFill>
                  <a:schemeClr val="bg1"/>
                </a:solidFill>
              </a:rPr>
              <a:t>  остров» Жюля Верна,  «Божеств…</a:t>
            </a:r>
            <a:r>
              <a:rPr lang="ru-RU" sz="2800" dirty="0" err="1" smtClean="0">
                <a:solidFill>
                  <a:schemeClr val="bg1"/>
                </a:solidFill>
              </a:rPr>
              <a:t>ая</a:t>
            </a:r>
            <a:r>
              <a:rPr lang="ru-RU" sz="2800" dirty="0" smtClean="0">
                <a:solidFill>
                  <a:schemeClr val="bg1"/>
                </a:solidFill>
              </a:rPr>
              <a:t> комедия» </a:t>
            </a:r>
            <a:r>
              <a:rPr lang="ru-RU" sz="2800" dirty="0" err="1" smtClean="0">
                <a:solidFill>
                  <a:schemeClr val="bg1"/>
                </a:solidFill>
              </a:rPr>
              <a:t>А.Данте</a:t>
            </a:r>
            <a:r>
              <a:rPr lang="ru-RU" sz="2800" dirty="0" smtClean="0">
                <a:solidFill>
                  <a:schemeClr val="bg1"/>
                </a:solidFill>
              </a:rPr>
              <a:t>,  </a:t>
            </a:r>
            <a:r>
              <a:rPr lang="ru-RU" sz="2800" dirty="0" err="1" smtClean="0">
                <a:solidFill>
                  <a:schemeClr val="bg1"/>
                </a:solidFill>
              </a:rPr>
              <a:t>А.Линдгрен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Пеппи</a:t>
            </a:r>
            <a:r>
              <a:rPr lang="ru-RU" sz="2800" dirty="0" smtClean="0">
                <a:solidFill>
                  <a:schemeClr val="bg1"/>
                </a:solidFill>
              </a:rPr>
              <a:t> Дли…</a:t>
            </a:r>
            <a:r>
              <a:rPr lang="ru-RU" sz="2800" dirty="0" err="1" smtClean="0">
                <a:solidFill>
                  <a:schemeClr val="bg1"/>
                </a:solidFill>
              </a:rPr>
              <a:t>ыйчулок</a:t>
            </a:r>
            <a:r>
              <a:rPr lang="ru-RU" sz="2800" dirty="0" smtClean="0">
                <a:solidFill>
                  <a:schemeClr val="bg1"/>
                </a:solidFill>
              </a:rPr>
              <a:t>»,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У. </a:t>
            </a:r>
            <a:r>
              <a:rPr lang="ru-RU" sz="2800" dirty="0" err="1" smtClean="0">
                <a:solidFill>
                  <a:schemeClr val="bg1"/>
                </a:solidFill>
              </a:rPr>
              <a:t>Коллинс</a:t>
            </a:r>
            <a:r>
              <a:rPr lang="ru-RU" sz="2800" dirty="0" smtClean="0">
                <a:solidFill>
                  <a:schemeClr val="bg1"/>
                </a:solidFill>
              </a:rPr>
              <a:t> «Лу…</a:t>
            </a:r>
            <a:r>
              <a:rPr lang="ru-RU" sz="2800" dirty="0" err="1" smtClean="0">
                <a:solidFill>
                  <a:schemeClr val="bg1"/>
                </a:solidFill>
              </a:rPr>
              <a:t>ый</a:t>
            </a:r>
            <a:r>
              <a:rPr lang="ru-RU" sz="2800" dirty="0" smtClean="0">
                <a:solidFill>
                  <a:schemeClr val="bg1"/>
                </a:solidFill>
              </a:rPr>
              <a:t> камень», 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А. де Сент-Экзюпери «Вое…</a:t>
            </a:r>
            <a:r>
              <a:rPr lang="ru-RU" sz="2800" dirty="0" err="1" smtClean="0">
                <a:solidFill>
                  <a:schemeClr val="bg1"/>
                </a:solidFill>
              </a:rPr>
              <a:t>ый</a:t>
            </a:r>
            <a:r>
              <a:rPr lang="ru-RU" sz="2800" dirty="0" smtClean="0">
                <a:solidFill>
                  <a:schemeClr val="bg1"/>
                </a:solidFill>
              </a:rPr>
              <a:t> летчик», </a:t>
            </a:r>
            <a:r>
              <a:rPr lang="ru-RU" sz="2800" dirty="0" err="1" smtClean="0">
                <a:solidFill>
                  <a:schemeClr val="bg1"/>
                </a:solidFill>
              </a:rPr>
              <a:t>Г.Грасс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Жестя</a:t>
            </a:r>
            <a:r>
              <a:rPr lang="ru-RU" sz="2800" dirty="0" smtClean="0">
                <a:solidFill>
                  <a:schemeClr val="bg1"/>
                </a:solidFill>
              </a:rPr>
              <a:t>…ной барабан»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1663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Правописание н  и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нн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именах прилагательных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http://ppt4web.ru/images/1402/41204/640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 bwMode="auto">
          <a:xfrm>
            <a:off x="3076929" y="4581128"/>
            <a:ext cx="29901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16024" y="116633"/>
            <a:ext cx="1115616" cy="1504740"/>
            <a:chOff x="1" y="116633"/>
            <a:chExt cx="1115616" cy="1504740"/>
          </a:xfrm>
        </p:grpSpPr>
        <p:pic>
          <p:nvPicPr>
            <p:cNvPr id="6" name="Picture 8" descr="http://3.bp.blogspot.com/-CZ5P_kX610o/UQhc5R43nmI/AAAAAAAAB8A/4EyZ-V7elmU/s1600/blue-eyed+black+che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6633"/>
              <a:ext cx="1115616" cy="121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5219" y="1344374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solidFill>
                    <a:schemeClr val="bg1"/>
                  </a:solidFill>
                </a:rPr>
                <a:t>помощник</a:t>
              </a:r>
              <a:endParaRPr lang="ru-RU" sz="12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2" descr="http://ppt4web.ru/images/1402/41204/640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 bwMode="auto">
          <a:xfrm>
            <a:off x="971600" y="1810342"/>
            <a:ext cx="7157255" cy="48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73832" y="1621373"/>
            <a:ext cx="7614592" cy="28290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7" y="177281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«Таинстве</a:t>
            </a:r>
            <a:r>
              <a:rPr lang="ru-RU" sz="2800" dirty="0" smtClean="0">
                <a:solidFill>
                  <a:srgbClr val="371B03"/>
                </a:solidFill>
              </a:rPr>
              <a:t>нн</a:t>
            </a:r>
            <a:r>
              <a:rPr lang="ru-RU" sz="2800" dirty="0" smtClean="0">
                <a:solidFill>
                  <a:schemeClr val="bg1"/>
                </a:solidFill>
              </a:rPr>
              <a:t>ый  остров» Жюля Верна,  «Божестве</a:t>
            </a:r>
            <a:r>
              <a:rPr lang="ru-RU" sz="2800" dirty="0" smtClean="0">
                <a:solidFill>
                  <a:srgbClr val="371B03"/>
                </a:solidFill>
              </a:rPr>
              <a:t>нн</a:t>
            </a:r>
            <a:r>
              <a:rPr lang="ru-RU" sz="2800" dirty="0" smtClean="0">
                <a:solidFill>
                  <a:schemeClr val="bg1"/>
                </a:solidFill>
              </a:rPr>
              <a:t>ая комедия» </a:t>
            </a:r>
            <a:r>
              <a:rPr lang="ru-RU" sz="2800" dirty="0" err="1" smtClean="0">
                <a:solidFill>
                  <a:schemeClr val="bg1"/>
                </a:solidFill>
              </a:rPr>
              <a:t>А.Данте</a:t>
            </a:r>
            <a:r>
              <a:rPr lang="ru-RU" sz="2800" dirty="0" smtClean="0">
                <a:solidFill>
                  <a:schemeClr val="bg1"/>
                </a:solidFill>
              </a:rPr>
              <a:t>,  </a:t>
            </a:r>
            <a:r>
              <a:rPr lang="ru-RU" sz="2800" dirty="0" err="1" smtClean="0">
                <a:solidFill>
                  <a:schemeClr val="bg1"/>
                </a:solidFill>
              </a:rPr>
              <a:t>А.Линдгрен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Пеппи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Дли</a:t>
            </a:r>
            <a:r>
              <a:rPr lang="ru-RU" sz="2800" dirty="0" err="1" smtClean="0">
                <a:solidFill>
                  <a:srgbClr val="371B03"/>
                </a:solidFill>
              </a:rPr>
              <a:t>нн</a:t>
            </a:r>
            <a:r>
              <a:rPr lang="ru-RU" sz="2800" dirty="0" err="1" smtClean="0">
                <a:solidFill>
                  <a:schemeClr val="bg1"/>
                </a:solidFill>
              </a:rPr>
              <a:t>ыйчулок</a:t>
            </a:r>
            <a:r>
              <a:rPr lang="ru-RU" sz="2800" dirty="0" smtClean="0">
                <a:solidFill>
                  <a:schemeClr val="bg1"/>
                </a:solidFill>
              </a:rPr>
              <a:t>»,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У. </a:t>
            </a:r>
            <a:r>
              <a:rPr lang="ru-RU" sz="2800" dirty="0" err="1" smtClean="0">
                <a:solidFill>
                  <a:schemeClr val="bg1"/>
                </a:solidFill>
              </a:rPr>
              <a:t>Коллинс</a:t>
            </a:r>
            <a:r>
              <a:rPr lang="ru-RU" sz="2800" dirty="0" smtClean="0">
                <a:solidFill>
                  <a:schemeClr val="bg1"/>
                </a:solidFill>
              </a:rPr>
              <a:t> «Лу</a:t>
            </a:r>
            <a:r>
              <a:rPr lang="ru-RU" sz="2800" dirty="0" smtClean="0">
                <a:solidFill>
                  <a:srgbClr val="371B03"/>
                </a:solidFill>
              </a:rPr>
              <a:t>нн</a:t>
            </a:r>
            <a:r>
              <a:rPr lang="ru-RU" sz="2800" dirty="0" smtClean="0">
                <a:solidFill>
                  <a:schemeClr val="bg1"/>
                </a:solidFill>
              </a:rPr>
              <a:t>ый камень», 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А. де Сент-Экзюпери «Вое</a:t>
            </a:r>
            <a:r>
              <a:rPr lang="ru-RU" sz="2800" dirty="0" smtClean="0">
                <a:solidFill>
                  <a:srgbClr val="371B03"/>
                </a:solidFill>
              </a:rPr>
              <a:t>нн</a:t>
            </a:r>
            <a:r>
              <a:rPr lang="ru-RU" sz="2800" dirty="0" smtClean="0">
                <a:solidFill>
                  <a:schemeClr val="bg1"/>
                </a:solidFill>
              </a:rPr>
              <a:t>ый летчик», </a:t>
            </a:r>
            <a:r>
              <a:rPr lang="ru-RU" sz="2800" dirty="0" err="1" smtClean="0">
                <a:solidFill>
                  <a:schemeClr val="bg1"/>
                </a:solidFill>
              </a:rPr>
              <a:t>Г.Грасс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Жестя</a:t>
            </a:r>
            <a:r>
              <a:rPr lang="ru-RU" sz="2800" dirty="0" err="1" smtClean="0">
                <a:solidFill>
                  <a:srgbClr val="371B03"/>
                </a:solidFill>
              </a:rPr>
              <a:t>н</a:t>
            </a:r>
            <a:r>
              <a:rPr lang="ru-RU" sz="2800" dirty="0" smtClean="0">
                <a:solidFill>
                  <a:srgbClr val="371B03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ой барабан»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6064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Самопроверка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http://ppt4web.ru/images/1402/41204/640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 bwMode="auto">
          <a:xfrm>
            <a:off x="3076929" y="4581128"/>
            <a:ext cx="29901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588224" y="4473624"/>
            <a:ext cx="2447764" cy="2015716"/>
            <a:chOff x="6588224" y="4473624"/>
            <a:chExt cx="2447764" cy="2015716"/>
          </a:xfrm>
        </p:grpSpPr>
        <p:pic>
          <p:nvPicPr>
            <p:cNvPr id="1028" name="Picture 4" descr="http://img.cliparto.com/pic/xl/188140/3128018-books-apple-and-table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473624"/>
              <a:ext cx="2447764" cy="2015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596337" y="5085184"/>
              <a:ext cx="1008112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ln w="1905"/>
                  <a:solidFill>
                    <a:srgbClr val="371B0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проверка</a:t>
              </a:r>
              <a:endParaRPr lang="ru-RU" sz="1200" b="1" dirty="0">
                <a:ln w="1905"/>
                <a:solidFill>
                  <a:srgbClr val="371B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8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1154</Words>
  <Application>Microsoft Office PowerPoint</Application>
  <PresentationFormat>Экран (4:3)</PresentationFormat>
  <Paragraphs>188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Орфографическое кафе</vt:lpstr>
      <vt:lpstr>Орфографическое кафе</vt:lpstr>
      <vt:lpstr>Орфографическое кафе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Орфографическое кафе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</cp:revision>
  <dcterms:created xsi:type="dcterms:W3CDTF">2016-02-06T12:24:13Z</dcterms:created>
  <dcterms:modified xsi:type="dcterms:W3CDTF">2016-05-03T18:51:02Z</dcterms:modified>
</cp:coreProperties>
</file>