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1" r:id="rId3"/>
    <p:sldId id="257" r:id="rId4"/>
    <p:sldId id="258" r:id="rId5"/>
    <p:sldId id="259" r:id="rId6"/>
    <p:sldId id="263" r:id="rId7"/>
    <p:sldId id="266" r:id="rId8"/>
    <p:sldId id="262" r:id="rId9"/>
    <p:sldId id="260" r:id="rId10"/>
    <p:sldId id="265" r:id="rId11"/>
    <p:sldId id="272" r:id="rId12"/>
    <p:sldId id="273" r:id="rId13"/>
    <p:sldId id="267" r:id="rId14"/>
    <p:sldId id="268" r:id="rId15"/>
    <p:sldId id="269" r:id="rId16"/>
    <p:sldId id="270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59D1-0ACA-4C0D-A51C-391956EE3817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8C46-786D-42FE-9887-187CEB0EB0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59D1-0ACA-4C0D-A51C-391956EE3817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8C46-786D-42FE-9887-187CEB0EB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59D1-0ACA-4C0D-A51C-391956EE3817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8C46-786D-42FE-9887-187CEB0EB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59D1-0ACA-4C0D-A51C-391956EE3817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8C46-786D-42FE-9887-187CEB0EB0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59D1-0ACA-4C0D-A51C-391956EE3817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8C46-786D-42FE-9887-187CEB0EB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59D1-0ACA-4C0D-A51C-391956EE3817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8C46-786D-42FE-9887-187CEB0EB0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59D1-0ACA-4C0D-A51C-391956EE3817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8C46-786D-42FE-9887-187CEB0EB0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59D1-0ACA-4C0D-A51C-391956EE3817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8C46-786D-42FE-9887-187CEB0EB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59D1-0ACA-4C0D-A51C-391956EE3817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8C46-786D-42FE-9887-187CEB0EB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59D1-0ACA-4C0D-A51C-391956EE3817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8C46-786D-42FE-9887-187CEB0EB0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59D1-0ACA-4C0D-A51C-391956EE3817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8C46-786D-42FE-9887-187CEB0EB0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E859D1-0ACA-4C0D-A51C-391956EE3817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558C46-786D-42FE-9887-187CEB0EB0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Муниципальное бюджетное дошкольное образовательное учреждение детский сад комбинированного вида № 10 «Ромашка» </a:t>
            </a:r>
            <a:r>
              <a:rPr lang="ru-RU" sz="2400" dirty="0" err="1" smtClean="0"/>
              <a:t>пгт</a:t>
            </a:r>
            <a:r>
              <a:rPr lang="ru-RU" sz="2400" dirty="0" smtClean="0"/>
              <a:t>. Новомихайловский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55576" y="332656"/>
            <a:ext cx="6788224" cy="387358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latin typeface="+mj-lt"/>
              </a:rPr>
              <a:t>Проектная деятельность по теме : </a:t>
            </a:r>
            <a:endParaRPr lang="ru-RU" b="1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+mj-lt"/>
              </a:rPr>
              <a:t>«</a:t>
            </a:r>
            <a:r>
              <a:rPr lang="ru-RU" b="1" dirty="0" smtClean="0">
                <a:latin typeface="+mj-lt"/>
              </a:rPr>
              <a:t>Механизмы и формы взаимодействия семьи и ДОУ, направленного на развитие ребенка»</a:t>
            </a:r>
            <a:endParaRPr lang="ru-RU" b="1" dirty="0" smtClean="0">
              <a:latin typeface="+mj-lt"/>
            </a:endParaRPr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7884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/>
              <a:t>Формы работы с родителями: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•</a:t>
            </a:r>
            <a:r>
              <a:rPr lang="ru-RU" b="1" dirty="0"/>
              <a:t> </a:t>
            </a:r>
            <a:r>
              <a:rPr lang="ru-RU" dirty="0"/>
              <a:t>педагогическая гостиная;</a:t>
            </a:r>
          </a:p>
          <a:p>
            <a:pPr marL="0" indent="0">
              <a:buNone/>
            </a:pPr>
            <a:r>
              <a:rPr lang="ru-RU" dirty="0"/>
              <a:t>• консультации, беседы;</a:t>
            </a:r>
          </a:p>
          <a:p>
            <a:pPr marL="0" indent="0">
              <a:buNone/>
            </a:pPr>
            <a:r>
              <a:rPr lang="ru-RU" dirty="0"/>
              <a:t>• развлечения, праздники;</a:t>
            </a:r>
          </a:p>
          <a:p>
            <a:pPr marL="0" indent="0">
              <a:buNone/>
            </a:pPr>
            <a:r>
              <a:rPr lang="ru-RU" dirty="0"/>
              <a:t>• открытые занятия;</a:t>
            </a:r>
          </a:p>
          <a:p>
            <a:pPr marL="0" indent="0">
              <a:buNone/>
            </a:pPr>
            <a:r>
              <a:rPr lang="ru-RU" dirty="0"/>
              <a:t>• дни открытых дверей;</a:t>
            </a:r>
          </a:p>
          <a:p>
            <a:pPr marL="0" indent="0">
              <a:buNone/>
            </a:pPr>
            <a:r>
              <a:rPr lang="ru-RU" dirty="0"/>
              <a:t>• родительские собрания;</a:t>
            </a:r>
          </a:p>
          <a:p>
            <a:pPr marL="0" indent="0">
              <a:buNone/>
            </a:pPr>
            <a:r>
              <a:rPr lang="ru-RU" dirty="0"/>
              <a:t>• практикумы;</a:t>
            </a:r>
          </a:p>
          <a:p>
            <a:pPr marL="0" indent="0">
              <a:buNone/>
            </a:pPr>
            <a:r>
              <a:rPr lang="ru-RU" dirty="0"/>
              <a:t>• прогулки, экскурсии;</a:t>
            </a:r>
          </a:p>
          <a:p>
            <a:pPr marL="0" indent="0">
              <a:buNone/>
            </a:pPr>
            <a:r>
              <a:rPr lang="ru-RU" dirty="0"/>
              <a:t>• папки-передвижки, фотовыставки, выставки детских работ;</a:t>
            </a:r>
          </a:p>
          <a:p>
            <a:pPr marL="0" indent="0">
              <a:buNone/>
            </a:pPr>
            <a:r>
              <a:rPr lang="ru-RU" dirty="0"/>
              <a:t>• обобщение опыта семейного воспитания.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774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3878144" cy="822602"/>
          </a:xfrm>
        </p:spPr>
        <p:txBody>
          <a:bodyPr/>
          <a:lstStyle/>
          <a:p>
            <a:r>
              <a:rPr lang="ru-RU" dirty="0" smtClean="0"/>
              <a:t>Коллекция из бабушкиного сундучка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517299"/>
            <a:ext cx="3840062" cy="2775797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647302" y="476672"/>
            <a:ext cx="3346704" cy="894610"/>
          </a:xfrm>
        </p:spPr>
        <p:txBody>
          <a:bodyPr/>
          <a:lstStyle/>
          <a:p>
            <a:r>
              <a:rPr lang="ru-RU" dirty="0" smtClean="0"/>
              <a:t>Белая олимпиада 2014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240359" cy="28083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2081168"/>
          </a:xfrm>
        </p:spPr>
        <p:txBody>
          <a:bodyPr/>
          <a:lstStyle/>
          <a:p>
            <a:r>
              <a:rPr lang="ru-RU" dirty="0" smtClean="0"/>
              <a:t>Выставки творческих работ детей и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549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Быт жителей </a:t>
            </a:r>
            <a:r>
              <a:rPr lang="ru-RU" dirty="0"/>
              <a:t>К</a:t>
            </a:r>
            <a:r>
              <a:rPr lang="ru-RU" dirty="0" smtClean="0"/>
              <a:t>убани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8276" y="1476140"/>
            <a:ext cx="2808314" cy="2825601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Кубанская хата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15269"/>
            <a:ext cx="3346450" cy="277782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372168"/>
            <a:ext cx="8064896" cy="1649120"/>
          </a:xfrm>
        </p:spPr>
        <p:txBody>
          <a:bodyPr/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«Наша Родина – Кубань»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767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Спортивный досуг «Семья – здоровый образ жизни»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9" y="1214956"/>
            <a:ext cx="3721681" cy="279010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13" y="1214134"/>
            <a:ext cx="3719700" cy="2790930"/>
          </a:xfrm>
        </p:spPr>
      </p:pic>
    </p:spTree>
    <p:extLst>
      <p:ext uri="{BB962C8B-B14F-4D97-AF65-F5344CB8AC3E}">
        <p14:creationId xmlns:p14="http://schemas.microsoft.com/office/powerpoint/2010/main" val="2540718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Развлечение «А ну ка, папы!»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8" y="1214956"/>
            <a:ext cx="3817731" cy="286211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13" y="1214134"/>
            <a:ext cx="3815670" cy="2862938"/>
          </a:xfrm>
        </p:spPr>
      </p:pic>
    </p:spTree>
    <p:extLst>
      <p:ext uri="{BB962C8B-B14F-4D97-AF65-F5344CB8AC3E}">
        <p14:creationId xmlns:p14="http://schemas.microsoft.com/office/powerpoint/2010/main" val="4101513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00175"/>
            <a:ext cx="2276905" cy="30369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14839"/>
            <a:ext cx="3455368" cy="30043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«День матери»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759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родителей в проведении занятий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07" y="954362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3933607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372168"/>
            <a:ext cx="7406208" cy="1721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Анализ проведенной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704856" cy="38735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35</a:t>
            </a:r>
            <a:r>
              <a:rPr lang="ru-RU" dirty="0"/>
              <a:t>% родителей регулярно участвуют в планировании образовательного процесса,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95</a:t>
            </a:r>
            <a:r>
              <a:rPr lang="ru-RU" dirty="0"/>
              <a:t>% семей принимают активное участие в организации образовательной деятельности, до 70% в оценке результатов.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100</a:t>
            </a:r>
            <a:r>
              <a:rPr lang="ru-RU" dirty="0"/>
              <a:t>% родителей посещают родительские собрания, активно участвуют в праздниках и развлечениях, проектной деятельности.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По </a:t>
            </a:r>
            <a:r>
              <a:rPr lang="ru-RU" dirty="0"/>
              <a:t>результатам повторной диагностики в группе нет родителей – наблюдателей;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на </a:t>
            </a:r>
            <a:r>
              <a:rPr lang="ru-RU" dirty="0"/>
              <a:t>30% увеличилось число родителей – лидеров;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до </a:t>
            </a:r>
            <a:r>
              <a:rPr lang="ru-RU" dirty="0"/>
              <a:t>67% выросло количество родителей – исполнителей.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498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8748464" cy="44973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Федеральные государственные требования к структуре основной общеобразовательной программы дошкольного образования ориентируют педагогов на взаимодействие с родителями, а именно: устанавливают, что родители должны участвовать в реализации образовательной программы детского сада, в создании условий для полноценного и своевременного развития ребенка в дошкольном возрасте, чтобы не упустить важнейший период в развитии его личности. Родители должны быть активными участниками образовательного процесса, участниками всех проектов, независимо от того, какая деятельность в них доминирует, а не просто сторонними наблюдателями.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5206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Актуальность выбора проблемы: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7056784" cy="3888432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/>
              <a:t>Родители зачастую испытывают определенные трудности в том, что не могут найти достаточно свободного времени для занятий с детьми </a:t>
            </a:r>
            <a:r>
              <a:rPr lang="ru-RU" sz="7200" b="1" dirty="0" smtClean="0"/>
              <a:t>дома, бывают </a:t>
            </a:r>
            <a:r>
              <a:rPr lang="ru-RU" sz="7200" b="1" dirty="0"/>
              <a:t>не уверены в своих возможностях. </a:t>
            </a:r>
            <a:endParaRPr lang="ru-RU" sz="7200" b="1" dirty="0" smtClean="0"/>
          </a:p>
          <a:p>
            <a:r>
              <a:rPr lang="ru-RU" sz="7200" b="1" dirty="0" smtClean="0"/>
              <a:t>Мы </a:t>
            </a:r>
            <a:r>
              <a:rPr lang="ru-RU" sz="7200" b="1" dirty="0"/>
              <a:t>часто сталкиваемся с позицией самоустранения многих родителей от решения вопросов </a:t>
            </a:r>
            <a:r>
              <a:rPr lang="ru-RU" sz="7200" b="1" dirty="0" smtClean="0"/>
              <a:t>воспитания детей</a:t>
            </a:r>
            <a:r>
              <a:rPr lang="ru-RU" sz="7200" b="1" dirty="0"/>
              <a:t>. </a:t>
            </a:r>
            <a:endParaRPr lang="ru-RU" sz="7200" b="1" dirty="0" smtClean="0"/>
          </a:p>
          <a:p>
            <a:r>
              <a:rPr lang="ru-RU" sz="7200" b="1" dirty="0"/>
              <a:t> Определенная часть родителей, занятая повседневными житейскими заботами, воспринимает дошкольный период как время, не требующее от них особых воспитательных </a:t>
            </a:r>
            <a:r>
              <a:rPr lang="ru-RU" sz="7200" b="1" dirty="0" smtClean="0"/>
              <a:t>усилий.</a:t>
            </a:r>
          </a:p>
          <a:p>
            <a:r>
              <a:rPr lang="ru-RU" sz="7200" b="1" dirty="0" smtClean="0"/>
              <a:t>С </a:t>
            </a:r>
            <a:r>
              <a:rPr lang="ru-RU" sz="7200" b="1" dirty="0"/>
              <a:t>другой стороны сами сотрудники дошкольных учреждений берут на себя все заботы о воспитании и обучении детей, забывая, что и родители должны проявлять заинтересованность в общении с педагогическим коллективом учреждения</a:t>
            </a:r>
            <a:r>
              <a:rPr lang="ru-RU" sz="3300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07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36815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/>
              <a:t>Проект реализуется в</a:t>
            </a:r>
            <a:r>
              <a:rPr lang="ru-RU" dirty="0"/>
              <a:t> </a:t>
            </a:r>
            <a:r>
              <a:rPr lang="ru-RU" b="1" dirty="0"/>
              <a:t>три этапа: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828092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I.</a:t>
            </a:r>
            <a:r>
              <a:rPr lang="ru-RU" sz="1400" b="1" u="sng" dirty="0"/>
              <a:t>  </a:t>
            </a:r>
            <a:r>
              <a:rPr lang="ru-RU" sz="1400" b="1" i="1" u="sng" dirty="0"/>
              <a:t>Подготовительный этап </a:t>
            </a:r>
            <a:r>
              <a:rPr lang="ru-RU" sz="1400" b="1" dirty="0"/>
              <a:t>(1 месяц – сентябрь) </a:t>
            </a:r>
            <a:r>
              <a:rPr lang="ru-RU" sz="1400" b="1" dirty="0" smtClean="0"/>
              <a:t> </a:t>
            </a:r>
          </a:p>
          <a:p>
            <a:r>
              <a:rPr lang="ru-RU" sz="1400" b="1" dirty="0" smtClean="0"/>
              <a:t>мини-педсовет “Детский сад и семья”; </a:t>
            </a:r>
          </a:p>
          <a:p>
            <a:r>
              <a:rPr lang="ru-RU" sz="1400" b="1" dirty="0" smtClean="0"/>
              <a:t>опрос-диагностика </a:t>
            </a:r>
            <a:r>
              <a:rPr lang="ru-RU" sz="1400" b="1" dirty="0"/>
              <a:t>родителей на предмет социального заказа;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обсуждение общих вопросов на родительском собрании, связанных с организацией </a:t>
            </a:r>
            <a:r>
              <a:rPr lang="ru-RU" sz="1400" b="1" dirty="0" smtClean="0"/>
              <a:t>работы;</a:t>
            </a:r>
            <a:endParaRPr lang="ru-RU" sz="1400" b="1" dirty="0"/>
          </a:p>
          <a:p>
            <a:r>
              <a:rPr lang="ru-RU" sz="1400" b="1" dirty="0" smtClean="0"/>
              <a:t>составление </a:t>
            </a:r>
            <a:r>
              <a:rPr lang="ru-RU" sz="1400" b="1" dirty="0"/>
              <a:t>перспективного плана мероприятий, подготовка к проведению мероприятий;</a:t>
            </a:r>
          </a:p>
          <a:p>
            <a:pPr marL="0" indent="0">
              <a:buNone/>
            </a:pPr>
            <a:r>
              <a:rPr lang="ru-RU" sz="1400" b="1" dirty="0"/>
              <a:t>II</a:t>
            </a:r>
            <a:r>
              <a:rPr lang="ru-RU" sz="1400" b="1" i="1" dirty="0"/>
              <a:t>. </a:t>
            </a:r>
            <a:r>
              <a:rPr lang="ru-RU" sz="1400" b="1" i="1" u="sng" dirty="0"/>
              <a:t>Основной этап </a:t>
            </a:r>
            <a:r>
              <a:rPr lang="ru-RU" sz="1400" b="1" dirty="0"/>
              <a:t>(октябрь– апрель).</a:t>
            </a:r>
          </a:p>
          <a:p>
            <a:pPr marL="0" indent="0">
              <a:buNone/>
            </a:pPr>
            <a:r>
              <a:rPr lang="ru-RU" sz="1400" b="1" dirty="0"/>
              <a:t>В ходе основного этапа реализации проекта в ДОУ проводятся различные мероприятия с привлечением родителей. Необходимо отметить, что тематика </a:t>
            </a:r>
            <a:r>
              <a:rPr lang="ru-RU" sz="1400" b="1" dirty="0" smtClean="0"/>
              <a:t>мероприятий варьируется </a:t>
            </a:r>
            <a:r>
              <a:rPr lang="ru-RU" sz="1400" b="1" dirty="0"/>
              <a:t>в зависимости от социального запроса родителей.</a:t>
            </a:r>
          </a:p>
          <a:p>
            <a:pPr marL="0" indent="0">
              <a:buNone/>
            </a:pPr>
            <a:r>
              <a:rPr lang="ru-RU" sz="1400" b="1" dirty="0"/>
              <a:t>III. </a:t>
            </a:r>
            <a:r>
              <a:rPr lang="ru-RU" sz="1400" b="1" i="1" u="sng" dirty="0"/>
              <a:t>Заключительный этап </a:t>
            </a:r>
            <a:r>
              <a:rPr lang="ru-RU" sz="1400" b="1" dirty="0"/>
              <a:t>(1 месяц - май)</a:t>
            </a:r>
          </a:p>
          <a:p>
            <a:r>
              <a:rPr lang="ru-RU" sz="1400" b="1" dirty="0"/>
              <a:t>Подготовка к презентации.</a:t>
            </a:r>
          </a:p>
          <a:p>
            <a:r>
              <a:rPr lang="ru-RU" sz="1400" b="1" dirty="0"/>
              <a:t>Презентация проекта на общем родительском собрании ДОУ (педагоги-родители). </a:t>
            </a:r>
          </a:p>
          <a:p>
            <a:r>
              <a:rPr lang="ru-RU" sz="1400" b="1" dirty="0"/>
              <a:t>Награждение участников проекта в различных номинациях.</a:t>
            </a:r>
          </a:p>
          <a:p>
            <a:r>
              <a:rPr lang="ru-RU" sz="1400" b="1" dirty="0"/>
              <a:t>Анкетирование на предмет уточнения уровня удовлетворенности взаимодействием семьи и ДОУ. </a:t>
            </a:r>
          </a:p>
          <a:p>
            <a:r>
              <a:rPr lang="ru-RU" sz="1400" b="1" dirty="0"/>
              <a:t>Подведение итогов работы над проектом, определение перспектив.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665731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7618040" cy="543346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b="1" i="1" u="sng" dirty="0" smtClean="0"/>
              <a:t>Вид </a:t>
            </a:r>
            <a:r>
              <a:rPr lang="ru-RU" b="1" i="1" u="sng" dirty="0"/>
              <a:t>проекта</a:t>
            </a:r>
            <a:r>
              <a:rPr lang="ru-RU" b="1" dirty="0"/>
              <a:t>:</a:t>
            </a:r>
            <a:r>
              <a:rPr lang="ru-RU" dirty="0"/>
              <a:t> информационный, практико-ориентированный, открытый.</a:t>
            </a:r>
          </a:p>
          <a:p>
            <a:pPr lvl="1"/>
            <a:r>
              <a:rPr lang="ru-RU" b="1" i="1" u="sng" dirty="0" smtClean="0"/>
              <a:t>Участники </a:t>
            </a:r>
            <a:r>
              <a:rPr lang="ru-RU" b="1" i="1" u="sng" dirty="0"/>
              <a:t>проекта</a:t>
            </a:r>
            <a:r>
              <a:rPr lang="ru-RU" b="1" dirty="0"/>
              <a:t>:</a:t>
            </a:r>
            <a:r>
              <a:rPr lang="ru-RU" dirty="0"/>
              <a:t> педагоги ДОУ, воспитанники и их родители.</a:t>
            </a:r>
          </a:p>
          <a:p>
            <a:pPr lvl="1"/>
            <a:r>
              <a:rPr lang="ru-RU" b="1" i="1" u="sng" dirty="0"/>
              <a:t>Продолжительность</a:t>
            </a:r>
            <a:r>
              <a:rPr lang="ru-RU" b="1" dirty="0"/>
              <a:t>:</a:t>
            </a:r>
            <a:r>
              <a:rPr lang="ru-RU" dirty="0"/>
              <a:t> краткосрочный.</a:t>
            </a:r>
          </a:p>
          <a:p>
            <a:pPr lvl="1"/>
            <a:r>
              <a:rPr lang="ru-RU" b="1" i="1" u="sng" dirty="0"/>
              <a:t>Сроки реализации</a:t>
            </a:r>
            <a:r>
              <a:rPr lang="ru-RU" dirty="0"/>
              <a:t>: сентябрь 2013 г. – май 2014 г.</a:t>
            </a:r>
          </a:p>
          <a:p>
            <a:pPr lvl="1"/>
            <a:r>
              <a:rPr lang="ru-RU" b="1" i="1" u="sng" dirty="0"/>
              <a:t>Условия реализации</a:t>
            </a:r>
            <a:r>
              <a:rPr lang="ru-RU" b="1" dirty="0"/>
              <a:t>:</a:t>
            </a:r>
            <a:r>
              <a:rPr lang="ru-RU" dirty="0"/>
              <a:t> детский сад - “открытая система” воспитания, обеспечивающая физическое, психическое, эмоциональное благополучие детства в условиях семьи и детского сада.</a:t>
            </a:r>
            <a:r>
              <a:rPr lang="ru-RU" b="1" dirty="0"/>
              <a:t> </a:t>
            </a:r>
            <a:endParaRPr lang="ru-RU" dirty="0"/>
          </a:p>
          <a:p>
            <a:pPr lvl="1"/>
            <a:r>
              <a:rPr lang="ru-RU" b="1" i="1" u="sng" dirty="0"/>
              <a:t>Среда реализации</a:t>
            </a:r>
            <a:r>
              <a:rPr lang="ru-RU" b="1" dirty="0"/>
              <a:t>: </a:t>
            </a:r>
            <a:r>
              <a:rPr lang="ru-RU" dirty="0"/>
              <a:t>развивающая предметно- пространственная среда, развивающие виды деятельности</a:t>
            </a:r>
            <a:r>
              <a:rPr lang="ru-RU" dirty="0" smtClean="0"/>
              <a:t>.</a:t>
            </a:r>
          </a:p>
          <a:p>
            <a:pPr lvl="1"/>
            <a:r>
              <a:rPr lang="ru-RU" b="1" i="1" u="sng" dirty="0"/>
              <a:t>Проблема</a:t>
            </a:r>
            <a:r>
              <a:rPr lang="ru-RU" b="1" dirty="0"/>
              <a:t>:</a:t>
            </a:r>
            <a:r>
              <a:rPr lang="ru-RU" dirty="0"/>
              <a:t> творческое взаимодействие родителей и педагогов, ориентированное на личностное развитие детей. </a:t>
            </a:r>
          </a:p>
          <a:p>
            <a:pPr lvl="1"/>
            <a:r>
              <a:rPr lang="ru-RU" b="1" i="1" u="sng" dirty="0"/>
              <a:t>Цель проекта</a:t>
            </a:r>
            <a:r>
              <a:rPr lang="ru-RU" b="1" dirty="0"/>
              <a:t>:</a:t>
            </a:r>
            <a:r>
              <a:rPr lang="ru-RU" dirty="0"/>
              <a:t> создание эффективных условий взаимодействия ДОУ, социума и семьи, ориентированного на личностное развитие детей.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615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Для достижения поставленной цели необходимо решение следующих</a:t>
            </a:r>
            <a:r>
              <a:rPr lang="ru-RU" sz="3200" dirty="0"/>
              <a:t> </a:t>
            </a:r>
            <a:r>
              <a:rPr lang="ru-RU" sz="3200" b="1" dirty="0"/>
              <a:t>задач: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изучить потребности родителей в образовательных услугах для перспективы в развитии учреждения, содержание работы и форм организации;</a:t>
            </a:r>
          </a:p>
          <a:p>
            <a:r>
              <a:rPr lang="ru-RU" dirty="0" smtClean="0"/>
              <a:t>организовать </a:t>
            </a:r>
            <a:r>
              <a:rPr lang="ru-RU" dirty="0"/>
              <a:t>просвещение родителей с целью повышения их правовой и педагогической культуры;</a:t>
            </a:r>
          </a:p>
          <a:p>
            <a:r>
              <a:rPr lang="ru-RU" dirty="0" smtClean="0"/>
              <a:t>разработать </a:t>
            </a:r>
            <a:r>
              <a:rPr lang="ru-RU" dirty="0"/>
              <a:t>содержания, форм и методов интегрирования ценностно-значимых педагогических компонентов работы с семьей;</a:t>
            </a:r>
          </a:p>
          <a:p>
            <a:r>
              <a:rPr lang="ru-RU" dirty="0" smtClean="0"/>
              <a:t> </a:t>
            </a:r>
            <a:r>
              <a:rPr lang="ru-RU" dirty="0"/>
              <a:t>развивать креативные способности детей и родителей в совместной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173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Предполагаемый результат реализации проекта: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04664"/>
            <a:ext cx="7272808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sz="2600" dirty="0"/>
              <a:t>отсутствие формализма в организации работы с семьей;</a:t>
            </a:r>
          </a:p>
          <a:p>
            <a:pPr marL="0" indent="0">
              <a:buNone/>
            </a:pPr>
            <a:r>
              <a:rPr lang="ru-RU" sz="2600" dirty="0"/>
              <a:t>• динамика уровня компетентности педагогов и родителей по вопросам взаимодействия и воспитания детей;</a:t>
            </a:r>
          </a:p>
          <a:p>
            <a:pPr marL="0" indent="0">
              <a:buNone/>
            </a:pPr>
            <a:r>
              <a:rPr lang="ru-RU" sz="2600" dirty="0"/>
              <a:t>• увеличение охвата родителей разнообразными формами сотрудничества;</a:t>
            </a:r>
          </a:p>
          <a:p>
            <a:pPr marL="0" indent="0">
              <a:buNone/>
            </a:pPr>
            <a:r>
              <a:rPr lang="ru-RU" sz="2600" dirty="0"/>
              <a:t>• учет социального запроса (интересов, нужд, потребностей) родителей в планировании работы учреждения;</a:t>
            </a:r>
          </a:p>
          <a:p>
            <a:pPr marL="0" indent="0">
              <a:buNone/>
            </a:pPr>
            <a:r>
              <a:rPr lang="ru-RU" sz="2600" dirty="0"/>
              <a:t>• выявление, обобщение, распространение передового педагогического опыта взаимодействия с семьей, передового опыта семейного воспитания;</a:t>
            </a:r>
          </a:p>
          <a:p>
            <a:pPr marL="0" indent="0">
              <a:buNone/>
            </a:pPr>
            <a:r>
              <a:rPr lang="ru-RU" sz="2600" dirty="0"/>
              <a:t>• осознание коллективом и родителями доминирующей роли семейного воспитания и роли дошкольного учреждения как “ помощника” семьи в воспитании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410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136815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Гипотеза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9362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 участие родителей в планировании совместной деятельности; </a:t>
            </a:r>
          </a:p>
          <a:p>
            <a:r>
              <a:rPr lang="ru-RU" dirty="0"/>
              <a:t>- переход родителей от роли пассивных наблюдателей к активному участию в сотрудничестве с ДОУ;</a:t>
            </a:r>
          </a:p>
          <a:p>
            <a:r>
              <a:rPr lang="ru-RU" dirty="0"/>
              <a:t>- правильно формировать педагогическую компетентность родителей в вопросах воспитания детей;</a:t>
            </a:r>
          </a:p>
          <a:p>
            <a:r>
              <a:rPr lang="ru-RU" dirty="0"/>
              <a:t>- создание оптимально комфортной среды развития ребенка через согласование позиций семьи и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5266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22160" cy="1512168"/>
          </a:xfrm>
        </p:spPr>
        <p:txBody>
          <a:bodyPr/>
          <a:lstStyle/>
          <a:p>
            <a:r>
              <a:rPr lang="ru-RU" sz="1400" dirty="0"/>
              <a:t>Просветительское (представление информации для повышения психолого-педагогической, правовой культуры родителей);</a:t>
            </a:r>
          </a:p>
          <a:p>
            <a:endParaRPr lang="ru-RU" sz="1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5" y="1916832"/>
            <a:ext cx="2818313" cy="2474616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7302" y="404664"/>
            <a:ext cx="3885138" cy="1296144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Практически-действенное </a:t>
            </a:r>
            <a:r>
              <a:rPr lang="ru-RU" sz="1400" dirty="0"/>
              <a:t>(повышение заинтересованности родителей в выполнении общего дела, проявлении творческих </a:t>
            </a:r>
            <a:r>
              <a:rPr lang="ru-RU" sz="1400" dirty="0" smtClean="0"/>
              <a:t>способностей)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/>
              <a:t>Направления деятельности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916832"/>
            <a:ext cx="3346450" cy="2448272"/>
          </a:xfrm>
        </p:spPr>
      </p:pic>
    </p:spTree>
    <p:extLst>
      <p:ext uri="{BB962C8B-B14F-4D97-AF65-F5344CB8AC3E}">
        <p14:creationId xmlns:p14="http://schemas.microsoft.com/office/powerpoint/2010/main" val="495910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702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Муниципальное бюджетное дошкольное образовательное учреждение детский сад комбинированного вида № 10 «Ромашка» пгт. Новомихайловский</vt:lpstr>
      <vt:lpstr>Презентация PowerPoint</vt:lpstr>
      <vt:lpstr>Актуальность выбора проблемы:</vt:lpstr>
      <vt:lpstr>Проект реализуется в три этапа:  </vt:lpstr>
      <vt:lpstr>Презентация PowerPoint</vt:lpstr>
      <vt:lpstr>Для достижения поставленной цели необходимо решение следующих задач: </vt:lpstr>
      <vt:lpstr>Предполагаемый результат реализации проекта: </vt:lpstr>
      <vt:lpstr>Гипотеза проекта</vt:lpstr>
      <vt:lpstr>Направления деятельности: </vt:lpstr>
      <vt:lpstr>Формы работы с родителями:  </vt:lpstr>
      <vt:lpstr>Выставки творческих работ детей и родителей</vt:lpstr>
      <vt:lpstr>Проект  «Наша Родина – Кубань»</vt:lpstr>
      <vt:lpstr>Спортивный досуг «Семья – здоровый образ жизни»</vt:lpstr>
      <vt:lpstr>Развлечение «А ну ка, папы!»</vt:lpstr>
      <vt:lpstr>Праздник «День матери»</vt:lpstr>
      <vt:lpstr>Участие родителей в проведении занятий</vt:lpstr>
      <vt:lpstr>Анализ проведенной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 10 «Ромашка» пгт. Новомихайловский</dc:title>
  <dc:creator>bel.79@mail.ru</dc:creator>
  <cp:lastModifiedBy>bel.79@mail.ru</cp:lastModifiedBy>
  <cp:revision>18</cp:revision>
  <dcterms:created xsi:type="dcterms:W3CDTF">2014-05-26T18:21:12Z</dcterms:created>
  <dcterms:modified xsi:type="dcterms:W3CDTF">2014-05-27T14:37:20Z</dcterms:modified>
</cp:coreProperties>
</file>