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4" autoAdjust="0"/>
  </p:normalViewPr>
  <p:slideViewPr>
    <p:cSldViewPr>
      <p:cViewPr varScale="1">
        <p:scale>
          <a:sx n="75" d="100"/>
          <a:sy n="75" d="100"/>
        </p:scale>
        <p:origin x="-338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6FD3-E7F0-4CC2-ADD2-1DDD8F46CC2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B6342-005D-44E0-85C8-9C15E791D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543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6342-005D-44E0-85C8-9C15E791D1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772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6342-005D-44E0-85C8-9C15E791D1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картинки к здоровьесберегающим технологиям на уроках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4716016"/>
            <a:ext cx="5964726" cy="395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Применение личностно- ориентированного подхода здоровье-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сберегающих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технологий на уроках в условиях реализации ФГОС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41782" y="539552"/>
            <a:ext cx="5829300" cy="1656184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Котова Лариса Михайловна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МКОУ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Локтенская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ООШ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8" descr="D:\Мои документы\Шаблоны ppt\globus.gif"/>
          <p:cNvPicPr>
            <a:picLocks noChangeAspect="1" noChangeArrowheads="1"/>
          </p:cNvPicPr>
          <p:nvPr/>
        </p:nvPicPr>
        <p:blipFill>
          <a:blip r:embed="rId4" cstate="print">
            <a:lum contrast="-10000"/>
          </a:blip>
          <a:srcRect/>
          <a:stretch>
            <a:fillRect/>
          </a:stretch>
        </p:blipFill>
        <p:spPr bwMode="auto">
          <a:xfrm>
            <a:off x="278109" y="628722"/>
            <a:ext cx="1613036" cy="14482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="" xmlns:p14="http://schemas.microsoft.com/office/powerpoint/2010/main" val="31521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60648" y="323528"/>
            <a:ext cx="6336704" cy="86410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600" dirty="0"/>
              <a:t>Основной целью новых стандартов /ФГОС/ является личность самого ребенка и происходящие с ним в процессе обучения изменения в период обучения в школе. Формирование здорового образа жизни должно проходить непрерывно и целенаправленно.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 smtClean="0"/>
              <a:t>ФГОС впервые определяет такую составляющую, как здоровье школьников, в качестве одного из важнейших результатов образования, сохранение и укрепление здоровья – в качестве одного из направления деятельности школы.</a:t>
            </a:r>
          </a:p>
          <a:p>
            <a:pPr>
              <a:lnSpc>
                <a:spcPct val="70000"/>
              </a:lnSpc>
              <a:buNone/>
              <a:tabLst>
                <a:tab pos="1341438" algn="l"/>
              </a:tabLst>
            </a:pPr>
            <a:endParaRPr lang="ru-RU" sz="2600" dirty="0" smtClean="0"/>
          </a:p>
        </p:txBody>
      </p:sp>
      <p:sp>
        <p:nvSpPr>
          <p:cNvPr id="5" name="Загнутый угол 4"/>
          <p:cNvSpPr/>
          <p:nvPr/>
        </p:nvSpPr>
        <p:spPr>
          <a:xfrm>
            <a:off x="332656" y="4067944"/>
            <a:ext cx="6192688" cy="2016224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6">
                    <a:lumMod val="25000"/>
                  </a:schemeClr>
                </a:solidFill>
              </a:rPr>
              <a:t>Цель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</a:rPr>
              <a:t> моей педагогической деятельности в рамках      заявленной темы:</a:t>
            </a:r>
          </a:p>
          <a:p>
            <a:pPr marL="0" lvl="1" indent="0">
              <a:lnSpc>
                <a:spcPct val="150000"/>
              </a:lnSpc>
              <a:buSzPct val="80000"/>
              <a:buNone/>
            </a:pP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познавательного интереса  к обучению через применение личностно-ориентированного подхода </a:t>
            </a:r>
            <a:r>
              <a:rPr lang="ru-RU" sz="1600" dirty="0" err="1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здорвьесберегающих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технологий 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332656" y="6084168"/>
            <a:ext cx="6336704" cy="2847231"/>
          </a:xfrm>
          <a:prstGeom prst="foldedCorne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buNone/>
              <a:tabLst>
                <a:tab pos="1341438" algn="l"/>
              </a:tabLst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  <a:tabLst>
                <a:tab pos="1341438" algn="l"/>
              </a:tabLst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  <a:tabLst>
                <a:tab pos="1341438" algn="l"/>
              </a:tabLst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>
              <a:lnSpc>
                <a:spcPct val="110000"/>
              </a:lnSpc>
              <a:buNone/>
              <a:tabLst>
                <a:tab pos="1341438" algn="l"/>
              </a:tabLs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условия проведения образовательного процесса (соблюдение норм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СанПиНа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70000"/>
              </a:lnSpc>
              <a:buNone/>
              <a:tabLst>
                <a:tab pos="1341438" algn="l"/>
              </a:tabLst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1341438" algn="l"/>
              </a:tabLs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Изучить  и применять личностно-ориентированные </a:t>
            </a:r>
          </a:p>
          <a:p>
            <a:pPr>
              <a:buNone/>
              <a:tabLst>
                <a:tab pos="1341438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технологии, способствующие развитию  познавательного  интереса  </a:t>
            </a:r>
          </a:p>
          <a:p>
            <a:pPr>
              <a:buNone/>
              <a:tabLst>
                <a:tab pos="1341438" algn="l"/>
              </a:tabLst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1341438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Создать на уроках максимально комфортные  условия, </a:t>
            </a:r>
          </a:p>
          <a:p>
            <a:pPr>
              <a:buNone/>
              <a:tabLst>
                <a:tab pos="1341438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способствующие развитию познавательного  интереса </a:t>
            </a:r>
          </a:p>
          <a:p>
            <a:pPr>
              <a:buNone/>
              <a:tabLst>
                <a:tab pos="1341438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5303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539552"/>
            <a:ext cx="6137910" cy="81369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 своей работе использую следующие способы решения проблемы сохранения здоровья детей: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технологии предполагают такое обучение, при котором учащиеся не устают,  продуктивность их работы возрастает.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Среди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здоровьесберегающих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технологий можно особо выделить технологии личностно-ориентированного обучения, учитывающие особенности каждого ученика, направленные на возможно более полное раскрытие его потенциала.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332656" y="1403648"/>
            <a:ext cx="6192688" cy="3816424"/>
          </a:xfrm>
          <a:prstGeom prst="foldedCorne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поддержание  в кабинете обоснованных санитарно-гигиенических условий, от чистоты и освещенности до дизайна;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грамотное построение уроков с использованием в их процессе оздоровительных мероприятий, строгая дозировка учебной нагрузки;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психологически комфортной среды в процессе обучения;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использование современных педагогических технологий в процессе обучения.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3720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4355976"/>
            <a:ext cx="6137910" cy="432048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32" y="467544"/>
            <a:ext cx="6398468" cy="439248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600" dirty="0" smtClean="0"/>
              <a:t>Личностно-ориентированное </a:t>
            </a:r>
            <a:r>
              <a:rPr lang="ru-RU" sz="1600" dirty="0"/>
              <a:t>обучение предполагает использование разнообразных форм и методов организации учебной деятельности </a:t>
            </a:r>
            <a:r>
              <a:rPr lang="ru-RU" sz="1600" dirty="0" err="1"/>
              <a:t>здоровьесберегающей</a:t>
            </a:r>
            <a:r>
              <a:rPr lang="ru-RU" sz="1600" dirty="0"/>
              <a:t> </a:t>
            </a:r>
            <a:r>
              <a:rPr lang="ru-RU" sz="1600" dirty="0" smtClean="0"/>
              <a:t>направленности:</a:t>
            </a:r>
          </a:p>
          <a:p>
            <a:pPr lvl="0">
              <a:buNone/>
            </a:pPr>
            <a:endParaRPr lang="ru-RU" sz="1600" b="1" dirty="0" smtClean="0"/>
          </a:p>
          <a:p>
            <a:pPr lvl="0">
              <a:buNone/>
            </a:pPr>
            <a:endParaRPr lang="ru-RU" sz="1600" b="1" dirty="0" smtClean="0"/>
          </a:p>
          <a:p>
            <a:pPr lvl="0"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dirty="0" smtClean="0"/>
              <a:t>В основе метода проектов лежит развитие познавательных, творческих интересов учащихся, умений самостоятельно конструировать свои знания, умений ориентироваться в информационном пространстве. </a:t>
            </a:r>
          </a:p>
          <a:p>
            <a:pPr>
              <a:buNone/>
            </a:pPr>
            <a:r>
              <a:rPr lang="ru-RU" sz="1600" dirty="0" smtClean="0"/>
              <a:t>Этот метод органично сочетается с методом обучения в сотрудничестве, проблемным и исследовательским методами  обучения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ru-RU" sz="1600" dirty="0"/>
          </a:p>
        </p:txBody>
      </p:sp>
      <p:pic>
        <p:nvPicPr>
          <p:cNvPr id="1027" name="Picture 3" descr="C:\Users\123\Desktop\фото Л.М\SAM_69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4644008"/>
            <a:ext cx="3332976" cy="249973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0648" y="7164288"/>
            <a:ext cx="3384550" cy="1440160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«Своими руками»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Урок обществознания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123\Desktop\фото Л.М\SAM_6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7032" y="6228184"/>
            <a:ext cx="2852923" cy="2139692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3861048" y="4499992"/>
            <a:ext cx="2771775" cy="144016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Школа географа-следопыта.</a:t>
            </a:r>
          </a:p>
        </p:txBody>
      </p:sp>
      <p:sp>
        <p:nvSpPr>
          <p:cNvPr id="8" name="Овал 7"/>
          <p:cNvSpPr/>
          <p:nvPr/>
        </p:nvSpPr>
        <p:spPr>
          <a:xfrm>
            <a:off x="332656" y="1763688"/>
            <a:ext cx="38164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Метод проектов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44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SAM_7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211960"/>
            <a:ext cx="3168352" cy="2376264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9552"/>
            <a:ext cx="6515100" cy="2232248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pPr fontAlgn="base">
              <a:lnSpc>
                <a:spcPct val="110000"/>
              </a:lnSpc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fontAlgn="base">
              <a:lnSpc>
                <a:spcPct val="110000"/>
              </a:lnSpc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        Для рациональной организации учебной деятельности </a:t>
            </a:r>
          </a:p>
          <a:p>
            <a:pPr fontAlgn="base">
              <a:lnSpc>
                <a:spcPct val="110000"/>
              </a:lnSpc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    учащихся  использую  на уроках видеоматериалы,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цоры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, так как это способствует развитию дискуссий, стимулирует познавательный интерес учащихся;  обеспечивается индивидуальный  и дифференцированный  подход  в процессе обучения.   </a:t>
            </a:r>
          </a:p>
        </p:txBody>
      </p:sp>
      <p:sp>
        <p:nvSpPr>
          <p:cNvPr id="4" name="Овал 3"/>
          <p:cNvSpPr/>
          <p:nvPr/>
        </p:nvSpPr>
        <p:spPr>
          <a:xfrm>
            <a:off x="476672" y="467544"/>
            <a:ext cx="4117577" cy="756096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Использование ИКТ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32656" y="2843808"/>
            <a:ext cx="6264696" cy="1872208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Компьютер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уроке позволяет реализовать в обучении современные технологии, помогающее решать насущные задачи активизации познавательной деятельности и развития нестандартного, творческого мышления учащихся в сочетании с мероприятиями, направленными на охрану физического и психического здоровья школьников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0648" y="5652120"/>
            <a:ext cx="3384550" cy="900112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dirty="0" err="1" smtClean="0">
                <a:solidFill>
                  <a:srgbClr val="C00000"/>
                </a:solidFill>
              </a:rPr>
              <a:t>Физминутки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887800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600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положительно влияют на деятельность мозга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сердечно - сосудистую  и дыхательную системы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улучшают кровоснабжение внутренних органов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улучшают работоспособность нервной системы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помогают снижению  умственного переутомления</a:t>
            </a:r>
            <a:r>
              <a:rPr lang="ru-RU" sz="1800" b="1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b="1" dirty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05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фото Л.М\SAM_7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928" y="2555776"/>
            <a:ext cx="3816424" cy="286231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0648" y="467544"/>
            <a:ext cx="6254452" cy="5823528"/>
          </a:xfrm>
        </p:spPr>
        <p:txBody>
          <a:bodyPr>
            <a:norm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физкультминуткам:</a:t>
            </a:r>
            <a:endParaRPr lang="ru-RU" sz="1600" b="1" i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Комплексы подбираются в зависимости от вида урока, его содержания.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Проводятся на начальном этапе утомления.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Упражнения должны быть разнообразны.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Предпочтение нужно отдавать упражнениям  для утомлённых групп мышц.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0" y="2627784"/>
            <a:ext cx="2528367" cy="792163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Гимнастика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глаз</a:t>
            </a:r>
          </a:p>
        </p:txBody>
      </p:sp>
      <p:sp>
        <p:nvSpPr>
          <p:cNvPr id="6" name="Овал 5"/>
          <p:cNvSpPr/>
          <p:nvPr/>
        </p:nvSpPr>
        <p:spPr>
          <a:xfrm>
            <a:off x="1988840" y="2339752"/>
            <a:ext cx="3024510" cy="828105"/>
          </a:xfrm>
          <a:prstGeom prst="ellipse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кистей  рук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707904"/>
            <a:ext cx="4464586" cy="93610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нарушения  осанки</a:t>
            </a:r>
          </a:p>
        </p:txBody>
      </p:sp>
      <p:sp>
        <p:nvSpPr>
          <p:cNvPr id="8" name="Овал 7"/>
          <p:cNvSpPr/>
          <p:nvPr/>
        </p:nvSpPr>
        <p:spPr>
          <a:xfrm>
            <a:off x="4005064" y="4644008"/>
            <a:ext cx="2852936" cy="122421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Дыхательные упражнения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0" y="4644008"/>
            <a:ext cx="4176712" cy="1079500"/>
          </a:xfrm>
          <a:prstGeom prst="ellipse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улучшения мозгового кровообращения</a:t>
            </a:r>
          </a:p>
        </p:txBody>
      </p:sp>
      <p:sp>
        <p:nvSpPr>
          <p:cNvPr id="10" name="Овал 9"/>
          <p:cNvSpPr/>
          <p:nvPr/>
        </p:nvSpPr>
        <p:spPr>
          <a:xfrm>
            <a:off x="4265712" y="2123728"/>
            <a:ext cx="2592288" cy="972120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гимнастика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одержимое 9"/>
          <p:cNvSpPr txBox="1">
            <a:spLocks/>
          </p:cNvSpPr>
          <p:nvPr/>
        </p:nvSpPr>
        <p:spPr>
          <a:xfrm>
            <a:off x="476672" y="6156176"/>
            <a:ext cx="3816424" cy="864096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 cap="flat" cmpd="sng" algn="ctr">
            <a:solidFill>
              <a:srgbClr val="33754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2880" tIns="91440" anchor="ctr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музыкотерапия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5" name="Рисунок 3" descr="j042811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7825" y="6084168"/>
            <a:ext cx="221017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32656" y="6588224"/>
            <a:ext cx="51845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Использую музыку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 оформления фона занятий и сопровождения моментов урока.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Музыка влияет на человека через ритм, которому подчинены все функции организма: ритмично бьется сердце, дышат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легкие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23\Desktop\SAM_7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984" y="755576"/>
            <a:ext cx="3313295" cy="2736304"/>
          </a:xfrm>
          <a:prstGeom prst="rect">
            <a:avLst/>
          </a:prstGeom>
          <a:noFill/>
        </p:spPr>
      </p:pic>
      <p:sp>
        <p:nvSpPr>
          <p:cNvPr id="9" name="Загнутый угол 8"/>
          <p:cNvSpPr/>
          <p:nvPr/>
        </p:nvSpPr>
        <p:spPr>
          <a:xfrm>
            <a:off x="332656" y="4283968"/>
            <a:ext cx="6192688" cy="1008112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" charset="0"/>
              </a:rPr>
              <a:t>Обсуждение того, что получилось, а что – нет, в чём были ошибки, как они были исправлены.</a:t>
            </a:r>
          </a:p>
        </p:txBody>
      </p:sp>
      <p:sp>
        <p:nvSpPr>
          <p:cNvPr id="11" name="Овал 10"/>
          <p:cNvSpPr/>
          <p:nvPr/>
        </p:nvSpPr>
        <p:spPr>
          <a:xfrm>
            <a:off x="404664" y="611560"/>
            <a:ext cx="3384550" cy="900112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цветотерапия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2656" y="1619672"/>
            <a:ext cx="46085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Зелёный цвет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– </a:t>
            </a:r>
            <a:r>
              <a:rPr lang="ru-RU" sz="1600" dirty="0" smtClean="0">
                <a:latin typeface="Arial" charset="0"/>
              </a:rPr>
              <a:t>создаёт чувство лёгкости и успокоенности; помогает сконцентрироваться; помогает сохранять зрение </a:t>
            </a:r>
            <a:r>
              <a:rPr lang="ru-RU" sz="1600" dirty="0" smtClean="0">
                <a:latin typeface="Arial" charset="0"/>
              </a:rPr>
              <a:t>Работоспособность </a:t>
            </a:r>
            <a:r>
              <a:rPr lang="ru-RU" sz="1600" dirty="0" smtClean="0">
                <a:latin typeface="Arial" charset="0"/>
              </a:rPr>
              <a:t>детей выше при зелёной гамме цветов</a:t>
            </a:r>
            <a:r>
              <a:rPr lang="ru-RU" sz="1600" dirty="0" smtClean="0">
                <a:latin typeface="Arial" charset="0"/>
              </a:rPr>
              <a:t>. От цвета бумаги </a:t>
            </a:r>
            <a:r>
              <a:rPr lang="ru-RU" sz="1600" dirty="0" smtClean="0">
                <a:latin typeface="Arial" charset="0"/>
              </a:rPr>
              <a:t>изменяется даже </a:t>
            </a:r>
            <a:r>
              <a:rPr lang="ru-RU" sz="1600" dirty="0" smtClean="0">
                <a:latin typeface="Arial" charset="0"/>
              </a:rPr>
              <a:t>число верных </a:t>
            </a:r>
            <a:r>
              <a:rPr lang="ru-RU" sz="1600" dirty="0" smtClean="0">
                <a:latin typeface="Arial" charset="0"/>
              </a:rPr>
              <a:t>ответов.</a:t>
            </a:r>
          </a:p>
          <a:p>
            <a:r>
              <a:rPr lang="ru-RU" sz="1600" dirty="0" smtClean="0">
                <a:latin typeface="Arial" charset="0"/>
              </a:rPr>
              <a:t>Например, на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зелёной </a:t>
            </a:r>
            <a:r>
              <a:rPr lang="ru-RU" sz="1600" dirty="0" smtClean="0">
                <a:latin typeface="Arial" charset="0"/>
              </a:rPr>
              <a:t>бумаге число верных ответов увеличивается на </a:t>
            </a:r>
            <a:r>
              <a:rPr lang="ru-RU" sz="1600" dirty="0" smtClean="0">
                <a:latin typeface="Arial" charset="0"/>
              </a:rPr>
              <a:t>20%</a:t>
            </a:r>
            <a:endParaRPr lang="ru-RU" sz="1600" dirty="0" smtClean="0">
              <a:latin typeface="Arial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24744" y="3707904"/>
            <a:ext cx="4104456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Рефлексия</a:t>
            </a: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17046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Загнутый угол 17"/>
          <p:cNvSpPr/>
          <p:nvPr/>
        </p:nvSpPr>
        <p:spPr>
          <a:xfrm>
            <a:off x="332656" y="5508104"/>
            <a:ext cx="6192688" cy="3096344"/>
          </a:xfrm>
          <a:prstGeom prst="foldedCorner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Благодаря 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использованию современных личностно-ориентированных технологий оказывается возможным обеспечить наиболее комфортные условия каждому ученику, учесть индивидуальные особенности каждого ребенка, а следовательно, минимизировать негативные факторы, которые могли бы нанести вред его здоровью.</a:t>
            </a:r>
          </a:p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 У детей появляется мотивация к учебной деятельности: интерес к знаниям, интерес к изучаемому материалу.</a:t>
            </a:r>
          </a:p>
          <a:p>
            <a:pPr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4">
      <a:dk1>
        <a:sysClr val="windowText" lastClr="000000"/>
      </a:dk1>
      <a:lt1>
        <a:sysClr val="window" lastClr="FFFFFF"/>
      </a:lt1>
      <a:dk2>
        <a:srgbClr val="66822D"/>
      </a:dk2>
      <a:lt2>
        <a:srgbClr val="D8F2AB"/>
      </a:lt2>
      <a:accent1>
        <a:srgbClr val="D9F3AC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D9F3AC"/>
      </a:accent6>
      <a:hlink>
        <a:srgbClr val="408080"/>
      </a:hlink>
      <a:folHlink>
        <a:srgbClr val="5EAEAE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457</TotalTime>
  <Words>530</Words>
  <Application>Microsoft Office PowerPoint</Application>
  <PresentationFormat>Экран (4:3)</PresentationFormat>
  <Paragraphs>92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Применение личностно- ориентированного подхода здоровье- сберегающих технологий на уроках в условиях реализации ФГОС</vt:lpstr>
      <vt:lpstr>Слайд 2</vt:lpstr>
      <vt:lpstr>Слайд 3</vt:lpstr>
      <vt:lpstr>    </vt:lpstr>
      <vt:lpstr> положительно влияют на деятельность мозга      сердечно - сосудистую  и дыхательную системы улучшают кровоснабжение внутренних органов  улучшают работоспособность нервной системы помогают снижению  умственного переутомления </vt:lpstr>
      <vt:lpstr>Упражнения для профилактики нарушения  осанки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123</cp:lastModifiedBy>
  <cp:revision>53</cp:revision>
  <dcterms:created xsi:type="dcterms:W3CDTF">2016-01-23T10:04:44Z</dcterms:created>
  <dcterms:modified xsi:type="dcterms:W3CDTF">2016-02-10T07:21:52Z</dcterms:modified>
</cp:coreProperties>
</file>