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0" r:id="rId4"/>
    <p:sldId id="259" r:id="rId5"/>
    <p:sldId id="263" r:id="rId6"/>
    <p:sldId id="265" r:id="rId7"/>
    <p:sldId id="266" r:id="rId8"/>
    <p:sldId id="267" r:id="rId9"/>
    <p:sldId id="264" r:id="rId10"/>
    <p:sldId id="269" r:id="rId11"/>
    <p:sldId id="270" r:id="rId12"/>
    <p:sldId id="272" r:id="rId13"/>
    <p:sldId id="275" r:id="rId14"/>
    <p:sldId id="276" r:id="rId15"/>
    <p:sldId id="279" r:id="rId16"/>
    <p:sldId id="280" r:id="rId17"/>
    <p:sldId id="282" r:id="rId18"/>
    <p:sldId id="284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121A4-F2A4-4B98-BE71-0D65CA06DB77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406D1-027C-4571-BD15-5BB91F55B2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4682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406D1-027C-4571-BD15-5BB91F55B22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382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6.xml"/><Relationship Id="rId18" Type="http://schemas.openxmlformats.org/officeDocument/2006/relationships/slide" Target="slide8.xml"/><Relationship Id="rId26" Type="http://schemas.openxmlformats.org/officeDocument/2006/relationships/slide" Target="slide16.xml"/><Relationship Id="rId3" Type="http://schemas.openxmlformats.org/officeDocument/2006/relationships/slide" Target="slide5.xml"/><Relationship Id="rId21" Type="http://schemas.openxmlformats.org/officeDocument/2006/relationships/slide" Target="slide19.xml"/><Relationship Id="rId7" Type="http://schemas.openxmlformats.org/officeDocument/2006/relationships/slide" Target="slide11.xml"/><Relationship Id="rId12" Type="http://schemas.openxmlformats.org/officeDocument/2006/relationships/slide" Target="slide24.xml"/><Relationship Id="rId17" Type="http://schemas.openxmlformats.org/officeDocument/2006/relationships/slide" Target="slide7.xml"/><Relationship Id="rId25" Type="http://schemas.openxmlformats.org/officeDocument/2006/relationships/slide" Target="slide15.xml"/><Relationship Id="rId2" Type="http://schemas.openxmlformats.org/officeDocument/2006/relationships/notesSlide" Target="../notesSlides/notesSlide1.xml"/><Relationship Id="rId16" Type="http://schemas.openxmlformats.org/officeDocument/2006/relationships/slide" Target="slide9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23.xml"/><Relationship Id="rId24" Type="http://schemas.openxmlformats.org/officeDocument/2006/relationships/slide" Target="slide17.xml"/><Relationship Id="rId5" Type="http://schemas.openxmlformats.org/officeDocument/2006/relationships/slide" Target="slide3.xml"/><Relationship Id="rId15" Type="http://schemas.openxmlformats.org/officeDocument/2006/relationships/slide" Target="slide6.xml"/><Relationship Id="rId23" Type="http://schemas.openxmlformats.org/officeDocument/2006/relationships/slide" Target="slide22.xml"/><Relationship Id="rId10" Type="http://schemas.openxmlformats.org/officeDocument/2006/relationships/slide" Target="slide25.xml"/><Relationship Id="rId19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slide" Target="slide14.xml"/><Relationship Id="rId14" Type="http://schemas.openxmlformats.org/officeDocument/2006/relationships/slide" Target="slide4.xml"/><Relationship Id="rId22" Type="http://schemas.openxmlformats.org/officeDocument/2006/relationships/slide" Target="slide20.xml"/><Relationship Id="rId27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3040" y="1428736"/>
            <a:ext cx="8640960" cy="293921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Своя игра</a:t>
            </a:r>
            <a:b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b="1" u="sng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Великая отечественная война</a:t>
            </a:r>
            <a:endParaRPr lang="ru-RU" sz="6600" b="1" u="sng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3504" y="5000636"/>
            <a:ext cx="4014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истории и обществознания</a:t>
            </a:r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 Марина Николаевна</a:t>
            </a:r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Федоровская МБОУ СОШ № 1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3571900" cy="71438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Сражения 40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643182"/>
            <a:ext cx="5829312" cy="3714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Битва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на небольшом участке местности с обеих сторон участвовало 1200 танков, артиллерия и авиация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/>
          </a:p>
        </p:txBody>
      </p:sp>
      <p:sp>
        <p:nvSpPr>
          <p:cNvPr id="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9722" y="5929330"/>
            <a:ext cx="1184278" cy="76200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714356"/>
            <a:ext cx="3214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Битва под Прохоровкой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(Курская битва)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0" descr="watermark_3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714356"/>
            <a:ext cx="3000396" cy="17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3894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4214842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Военные операции 10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2357430"/>
            <a:ext cx="7929618" cy="3471873"/>
          </a:xfrm>
        </p:spPr>
        <p:txBody>
          <a:bodyPr/>
          <a:lstStyle/>
          <a:p>
            <a:pPr marL="0" indent="0"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называется стратегический план захвата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германскими войсками СССР?</a:t>
            </a:r>
            <a:endParaRPr lang="ru-RU" sz="4000" dirty="0"/>
          </a:p>
        </p:txBody>
      </p:sp>
      <p:sp>
        <p:nvSpPr>
          <p:cNvPr id="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9722" y="5929330"/>
            <a:ext cx="1184278" cy="76200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928670"/>
            <a:ext cx="27176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«Барбаросса»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0" descr="watermark_3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785794"/>
            <a:ext cx="3000396" cy="17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639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3429024" cy="11430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Военные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операции 20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786058"/>
            <a:ext cx="5572164" cy="29289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называется белорусская наступательная операция (22 июня – 29 августа 1944г.)?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9722" y="5929330"/>
            <a:ext cx="1184278" cy="76200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1428736"/>
            <a:ext cx="2560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«Багратион»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0" descr="watermark_3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857232"/>
            <a:ext cx="3000396" cy="17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3395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4757742" cy="11430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Военные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операции 30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643182"/>
            <a:ext cx="7786742" cy="3614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называется одна из крупнейших операций партизан по одновременному массовому разрушению железнодорожных коммуникаций врага</a:t>
            </a:r>
            <a:r>
              <a:rPr lang="ru-RU" sz="4000" dirty="0"/>
              <a:t>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9722" y="5929330"/>
            <a:ext cx="1184278" cy="76200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1071546"/>
            <a:ext cx="2357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«Рельсовая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0" descr="watermark_3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857232"/>
            <a:ext cx="3000396" cy="17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9751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071546"/>
            <a:ext cx="3500462" cy="11430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Военные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операции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928934"/>
            <a:ext cx="8358246" cy="2286016"/>
          </a:xfrm>
        </p:spPr>
        <p:txBody>
          <a:bodyPr>
            <a:noAutofit/>
          </a:bodyPr>
          <a:lstStyle/>
          <a:p>
            <a:pPr marL="0" indent="447675" algn="just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называется наступательная операция немецко-фашистских войск в сентябре – ноябре 1941г. с целью захвата Москвы?</a:t>
            </a:r>
          </a:p>
          <a:p>
            <a:pPr marL="0" indent="0">
              <a:buNone/>
            </a:pPr>
            <a:endParaRPr lang="ru-RU" sz="4000" dirty="0"/>
          </a:p>
        </p:txBody>
      </p:sp>
      <p:sp>
        <p:nvSpPr>
          <p:cNvPr id="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9722" y="5929330"/>
            <a:ext cx="1184278" cy="76200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86512" y="1000108"/>
            <a:ext cx="24706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«Тайфун»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0" descr="watermark_3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857232"/>
            <a:ext cx="3143272" cy="17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1237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3786214" cy="1143008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Исторические 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понятия 10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3143248"/>
            <a:ext cx="7072362" cy="2928958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Уничтожение или преследование людей по расовым, этническим, религиозным мотивам.</a:t>
            </a:r>
            <a:endParaRPr lang="ru-RU" dirty="0"/>
          </a:p>
        </p:txBody>
      </p:sp>
      <p:sp>
        <p:nvSpPr>
          <p:cNvPr id="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9722" y="5929330"/>
            <a:ext cx="1184278" cy="76200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57950" y="1357298"/>
            <a:ext cx="2101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Геноцид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0" descr="watermark_3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052736"/>
            <a:ext cx="3143272" cy="17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480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000108"/>
            <a:ext cx="4900618" cy="1368412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Исторические  понятия 20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43182"/>
            <a:ext cx="7858148" cy="3757626"/>
          </a:xfrm>
        </p:spPr>
        <p:txBody>
          <a:bodyPr>
            <a:normAutofit/>
          </a:bodyPr>
          <a:lstStyle/>
          <a:p>
            <a:pPr marL="1588" indent="-1588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Призыв в вооруженные силы военнообязанных, находившихся в запасе, пополнение воинских частей и создание на их основе новых военных формирований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9722" y="5929330"/>
            <a:ext cx="1184278" cy="76200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1357298"/>
            <a:ext cx="340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20638" algn="ctr"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Мобилизация</a:t>
            </a:r>
          </a:p>
        </p:txBody>
      </p:sp>
      <p:pic>
        <p:nvPicPr>
          <p:cNvPr id="6" name="Picture 10" descr="watermark_3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857232"/>
            <a:ext cx="3929090" cy="17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91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421481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Исторические 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понятия 30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28868"/>
            <a:ext cx="8358214" cy="4214842"/>
          </a:xfrm>
        </p:spPr>
        <p:txBody>
          <a:bodyPr>
            <a:noAutofit/>
          </a:bodyPr>
          <a:lstStyle/>
          <a:p>
            <a:pPr marL="1588" indent="-1588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Целенаправленное перебазирование населения, оборудования промышленных и сельскохозяйственных предприятий, продуктов питания, материальных и духовных ценностей из мест, которым угрожает оккупация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9722" y="5929330"/>
            <a:ext cx="1184278" cy="76200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1285860"/>
            <a:ext cx="2785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Эвакуация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6" name="Picture 10" descr="watermark_3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785794"/>
            <a:ext cx="3143272" cy="17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035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071546"/>
            <a:ext cx="3543296" cy="1296974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Исторические  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понятия 40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3071810"/>
            <a:ext cx="6000760" cy="3571876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Добровольный участник вооруженной борьбы на занятой противником территории</a:t>
            </a:r>
            <a:endParaRPr lang="ru-RU" sz="4000" dirty="0"/>
          </a:p>
        </p:txBody>
      </p:sp>
      <p:sp>
        <p:nvSpPr>
          <p:cNvPr id="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9722" y="5929330"/>
            <a:ext cx="1184278" cy="76200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1714488"/>
            <a:ext cx="2423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Партизан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0" descr="watermark_3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857232"/>
            <a:ext cx="3143272" cy="17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2104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2214578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Даты 10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714620"/>
            <a:ext cx="6143668" cy="1785950"/>
          </a:xfrm>
        </p:spPr>
        <p:txBody>
          <a:bodyPr>
            <a:noAutofit/>
          </a:bodyPr>
          <a:lstStyle/>
          <a:p>
            <a:pPr marL="1588" indent="20638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Великой Отечественной войны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43636" y="1428736"/>
            <a:ext cx="18907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июня</a:t>
            </a: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1941 года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0" descr="watermark_30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214422"/>
            <a:ext cx="3000396" cy="17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9722" y="5929330"/>
            <a:ext cx="1184278" cy="76200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538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0" y="928670"/>
            <a:ext cx="2857488" cy="8636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Исторические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9517" y="1847985"/>
            <a:ext cx="2857488" cy="8636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Сражения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0" y="2786058"/>
            <a:ext cx="2857488" cy="8636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Военные операции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0" y="3714752"/>
            <a:ext cx="2857488" cy="935038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Исторические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понятия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00760" y="928670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Arial" pitchFamily="34" charset="0"/>
              </a:rPr>
              <a:t>30</a:t>
            </a: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0" y="4714884"/>
            <a:ext cx="2857488" cy="1006476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0" y="5786454"/>
            <a:ext cx="2857488" cy="1071546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Орден и медали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71802" y="928670"/>
            <a:ext cx="1223962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23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72000" y="928670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20</a:t>
            </a:r>
          </a:p>
        </p:txBody>
      </p:sp>
      <p:sp>
        <p:nvSpPr>
          <p:cNvPr id="1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29520" y="928670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Arial" pitchFamily="34" charset="0"/>
              </a:rPr>
              <a:t>30</a:t>
            </a:r>
          </a:p>
        </p:txBody>
      </p:sp>
      <p:sp>
        <p:nvSpPr>
          <p:cNvPr id="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00760" y="1928802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Arial" pitchFamily="34" charset="0"/>
              </a:rPr>
              <a:t>30</a:t>
            </a:r>
          </a:p>
        </p:txBody>
      </p:sp>
      <p:sp>
        <p:nvSpPr>
          <p:cNvPr id="17" name="AutoShap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71802" y="1928802"/>
            <a:ext cx="1223962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8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72000" y="1928802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20</a:t>
            </a:r>
          </a:p>
        </p:txBody>
      </p:sp>
      <p:sp>
        <p:nvSpPr>
          <p:cNvPr id="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29520" y="1928802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Arial" pitchFamily="34" charset="0"/>
              </a:rPr>
              <a:t>30</a:t>
            </a:r>
          </a:p>
        </p:txBody>
      </p:sp>
      <p:sp>
        <p:nvSpPr>
          <p:cNvPr id="2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15750" y="2868974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hlinkClick r:id="rId6" action="ppaction://hlinksldjump"/>
              </a:rPr>
              <a:t>30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5" name="AutoShap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86792" y="2868974"/>
            <a:ext cx="1223962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hlinkClick r:id="rId7" action="ppaction://hlinksldjump"/>
              </a:rPr>
              <a:t>10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6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86990" y="2868974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hlinkClick r:id="rId8" action="ppaction://hlinksldjump"/>
              </a:rPr>
              <a:t>20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44510" y="2868974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hlinkClick r:id="rId9" action="ppaction://hlinksldjump"/>
              </a:rPr>
              <a:t>40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8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00760" y="3929066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Arial" pitchFamily="34" charset="0"/>
              </a:rPr>
              <a:t>30</a:t>
            </a:r>
          </a:p>
        </p:txBody>
      </p:sp>
      <p:sp>
        <p:nvSpPr>
          <p:cNvPr id="29" name="AutoShap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71802" y="3929066"/>
            <a:ext cx="1223962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30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72000" y="3929066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20</a:t>
            </a:r>
          </a:p>
        </p:txBody>
      </p:sp>
      <p:sp>
        <p:nvSpPr>
          <p:cNvPr id="3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29520" y="3929066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Arial" pitchFamily="34" charset="0"/>
              </a:rPr>
              <a:t>30</a:t>
            </a:r>
          </a:p>
        </p:txBody>
      </p:sp>
      <p:sp>
        <p:nvSpPr>
          <p:cNvPr id="32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00760" y="4929198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Arial" pitchFamily="34" charset="0"/>
              </a:rPr>
              <a:t>30</a:t>
            </a:r>
          </a:p>
        </p:txBody>
      </p:sp>
      <p:sp>
        <p:nvSpPr>
          <p:cNvPr id="33" name="AutoShap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71802" y="4929198"/>
            <a:ext cx="1223962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34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72000" y="4929198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20</a:t>
            </a:r>
          </a:p>
        </p:txBody>
      </p:sp>
      <p:sp>
        <p:nvSpPr>
          <p:cNvPr id="3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29520" y="4929198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Arial" pitchFamily="34" charset="0"/>
              </a:rPr>
              <a:t>30</a:t>
            </a:r>
          </a:p>
        </p:txBody>
      </p:sp>
      <p:sp>
        <p:nvSpPr>
          <p:cNvPr id="36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07089" y="5830244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hlinkClick r:id="rId10" action="ppaction://hlinksldjump"/>
              </a:rPr>
              <a:t>30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7" name="AutoShap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78131" y="5830244"/>
            <a:ext cx="1223962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hlinkClick r:id="rId11" action="ppaction://hlinksldjump"/>
              </a:rPr>
              <a:t>10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8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78329" y="5830244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hlinkClick r:id="rId12" action="ppaction://hlinksldjump"/>
              </a:rPr>
              <a:t>20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35849" y="5830244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hlinkClick r:id="rId13" action="ppaction://hlinksldjump"/>
              </a:rPr>
              <a:t>40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4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00760" y="857232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hlinkClick r:id="rId3" action="ppaction://hlinksldjump"/>
              </a:rPr>
              <a:t>30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41" name="AutoShap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71802" y="857232"/>
            <a:ext cx="1223962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hlinkClick r:id="rId5" action="ppaction://hlinksldjump"/>
              </a:rPr>
              <a:t>10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42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72000" y="857232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hlinkClick r:id="rId14" action="ppaction://hlinksldjump"/>
              </a:rPr>
              <a:t>20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29520" y="857232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hlinkClick r:id="rId15" action="ppaction://hlinksldjump"/>
              </a:rPr>
              <a:t>40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4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00760" y="1857364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hlinkClick r:id="rId16" action="ppaction://hlinksldjump"/>
              </a:rPr>
              <a:t>30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45" name="AutoShap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71802" y="1857364"/>
            <a:ext cx="1223962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hlinkClick r:id="rId17" action="ppaction://hlinksldjump"/>
              </a:rPr>
              <a:t>10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46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72000" y="1857364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hlinkClick r:id="rId18" action="ppaction://hlinksldjump"/>
              </a:rPr>
              <a:t>20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29520" y="1857364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hlinkClick r:id="rId19" action="ppaction://hlinksldjump"/>
              </a:rPr>
              <a:t>40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48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00760" y="4857760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hlinkClick r:id="rId20" action="ppaction://hlinksldjump"/>
              </a:rPr>
              <a:t>30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49" name="AutoShap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71802" y="4857760"/>
            <a:ext cx="1223962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hlinkClick r:id="rId21" action="ppaction://hlinksldjump"/>
              </a:rPr>
              <a:t>10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50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72000" y="4857760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hlinkClick r:id="rId22" action="ppaction://hlinksldjump"/>
              </a:rPr>
              <a:t>20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29520" y="4857760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hlinkClick r:id="rId23" action="ppaction://hlinksldjump"/>
              </a:rPr>
              <a:t>40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52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00760" y="3857628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hlinkClick r:id="rId24" action="ppaction://hlinksldjump"/>
              </a:rPr>
              <a:t>30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53" name="AutoShap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71802" y="3857628"/>
            <a:ext cx="1223962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hlinkClick r:id="rId25" action="ppaction://hlinksldjump"/>
              </a:rPr>
              <a:t>10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54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72000" y="3857628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hlinkClick r:id="rId26" action="ppaction://hlinksldjump"/>
              </a:rPr>
              <a:t>20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5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29520" y="3857628"/>
            <a:ext cx="1223963" cy="865187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hlinkClick r:id="rId27" action="ppaction://hlinksldjump"/>
              </a:rPr>
              <a:t>40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2471726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Даты 20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000372"/>
            <a:ext cx="6072230" cy="15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Победы над фашистской Германией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1357298"/>
            <a:ext cx="18907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мая </a:t>
            </a: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1945 года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0" descr="watermark_30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857232"/>
            <a:ext cx="3000396" cy="17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9722" y="5929330"/>
            <a:ext cx="1184278" cy="76200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2428892" cy="11430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Даты 30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143248"/>
            <a:ext cx="7143800" cy="2328866"/>
          </a:xfrm>
        </p:spPr>
        <p:txBody>
          <a:bodyPr>
            <a:normAutofit/>
          </a:bodyPr>
          <a:lstStyle/>
          <a:p>
            <a:pPr marL="1588" indent="20638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контрнаступления Красной Армии под Москвой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1357298"/>
            <a:ext cx="23168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5-6 декабря</a:t>
            </a: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1941 год</a:t>
            </a:r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6" name="Picture 10" descr="watermark_30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000108"/>
            <a:ext cx="3000396" cy="17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9722" y="5929330"/>
            <a:ext cx="1184278" cy="76200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2214578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Даты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286124"/>
            <a:ext cx="5429288" cy="104298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Сталинградская битва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1214422"/>
            <a:ext cx="40840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июля 1942 –       </a:t>
            </a: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 февраля 1943 года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0" descr="watermark_30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857232"/>
            <a:ext cx="400052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9722" y="5929330"/>
            <a:ext cx="1184278" cy="76200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4857784" cy="11430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Ордена и медали 10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3214686"/>
            <a:ext cx="4714876" cy="1500198"/>
          </a:xfrm>
        </p:spPr>
        <p:txBody>
          <a:bodyPr/>
          <a:lstStyle/>
          <a:p>
            <a:pPr marL="1588" indent="20638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Орден, учрежденный    6 апреля 1930 г.</a:t>
            </a:r>
            <a:endParaRPr lang="ru-RU" dirty="0"/>
          </a:p>
        </p:txBody>
      </p:sp>
      <p:sp>
        <p:nvSpPr>
          <p:cNvPr id="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9722" y="5929330"/>
            <a:ext cx="1184278" cy="76200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5" name="Picture 5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4143404" cy="41434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72132" y="1142984"/>
            <a:ext cx="318766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 </a:t>
            </a: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Красной Звезды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0" descr="watermark_300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857232"/>
            <a:ext cx="3071834" cy="17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857232"/>
            <a:ext cx="5214974" cy="63184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Ордена и медали 20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3643314"/>
            <a:ext cx="4857752" cy="2197097"/>
          </a:xfrm>
        </p:spPr>
        <p:txBody>
          <a:bodyPr>
            <a:normAutofit/>
          </a:bodyPr>
          <a:lstStyle/>
          <a:p>
            <a:pPr marL="1588" indent="20638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Орден, учрежденный 20 мая 1942г. </a:t>
            </a:r>
          </a:p>
          <a:p>
            <a:pPr marL="1588" indent="20638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и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ll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степени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9722" y="5929330"/>
            <a:ext cx="1184278" cy="76200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6" name="Picture 5" descr="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2"/>
            <a:ext cx="4143404" cy="49292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86380" y="1142984"/>
            <a:ext cx="30023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 </a:t>
            </a: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Отечественной</a:t>
            </a: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войны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1571612"/>
            <a:ext cx="4071966" cy="4724400"/>
          </a:xfrm>
          <a:prstGeom prst="rect">
            <a:avLst/>
          </a:prstGeom>
          <a:noFill/>
        </p:spPr>
      </p:pic>
      <p:pic>
        <p:nvPicPr>
          <p:cNvPr id="9" name="Picture 10" descr="watermark_300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857232"/>
            <a:ext cx="3357586" cy="17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4043362" cy="98903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Ордена и медали 30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3714752"/>
            <a:ext cx="4786314" cy="11430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Орден, учрежденный  8 ноября 1943 г.</a:t>
            </a:r>
          </a:p>
          <a:p>
            <a:pPr>
              <a:buNone/>
            </a:pPr>
            <a:endParaRPr lang="ru-RU" sz="3600" dirty="0"/>
          </a:p>
        </p:txBody>
      </p:sp>
      <p:sp>
        <p:nvSpPr>
          <p:cNvPr id="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9722" y="5929330"/>
            <a:ext cx="1184278" cy="76200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6" name="Picture 5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4140200" cy="46942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5008" y="1428736"/>
            <a:ext cx="2500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 «Победа»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0" descr="watermark_300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857232"/>
            <a:ext cx="3000396" cy="17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4643438" cy="92869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Ордена и медали 40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4000504"/>
            <a:ext cx="5429288" cy="1285884"/>
          </a:xfrm>
        </p:spPr>
        <p:txBody>
          <a:bodyPr>
            <a:normAutofit fontScale="77500" lnSpcReduction="20000"/>
          </a:bodyPr>
          <a:lstStyle/>
          <a:p>
            <a:pPr marL="1588" indent="20638">
              <a:buNone/>
            </a:pPr>
            <a:r>
              <a:rPr lang="ru-RU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Медаль, учрежденная 9 июня 1945г.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3000364" cy="47863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628" y="1428736"/>
            <a:ext cx="377462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Медаль «За взятие </a:t>
            </a: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Берлина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3000364" cy="4714908"/>
          </a:xfrm>
          <a:prstGeom prst="rect">
            <a:avLst/>
          </a:prstGeom>
          <a:noFill/>
        </p:spPr>
      </p:pic>
      <p:pic>
        <p:nvPicPr>
          <p:cNvPr id="9" name="Picture 10" descr="watermark_300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857232"/>
            <a:ext cx="3643338" cy="17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9May_2.jpg"/>
          <p:cNvPicPr>
            <a:picLocks noChangeAspect="1" noChangeArrowheads="1"/>
          </p:cNvPicPr>
          <p:nvPr/>
        </p:nvPicPr>
        <p:blipFill>
          <a:blip r:embed="rId2" cstate="print">
            <a:lum bright="15000" contrast="6000"/>
          </a:blip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 algn="ctr">
              <a:buNone/>
            </a:pPr>
            <a:endParaRPr lang="ru-RU" sz="48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ДНЕМ ПОБЕДЫ</a:t>
            </a:r>
          </a:p>
          <a:p>
            <a:pPr algn="ctr">
              <a:buNone/>
            </a:pP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4071934" cy="107157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Исторические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деятели 10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9058" y="2000240"/>
            <a:ext cx="4757742" cy="466741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3000" b="1" dirty="0" smtClean="0"/>
              <a:t>Политический и государственный деятель СССР. </a:t>
            </a:r>
          </a:p>
          <a:p>
            <a:pPr marL="0" indent="0">
              <a:buNone/>
            </a:pPr>
            <a:r>
              <a:rPr lang="ru-RU" sz="3000" b="1" dirty="0" smtClean="0"/>
              <a:t>С 30 мая 1941г. председатель Государственного комитета обороны СССР, с 8 августа 1941 по сентябрь 1945г. Верховный Главнокомандующий Вооруженными Силами СССР</a:t>
            </a:r>
            <a:endParaRPr lang="ru-RU" sz="3000" b="1" dirty="0"/>
          </a:p>
        </p:txBody>
      </p:sp>
      <p:pic>
        <p:nvPicPr>
          <p:cNvPr id="4" name="Picture 4" descr="1,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6"/>
            <a:ext cx="3717925" cy="4524372"/>
          </a:xfrm>
          <a:prstGeom prst="rect">
            <a:avLst/>
          </a:prstGeom>
          <a:noFill/>
        </p:spPr>
      </p:pic>
      <p:sp>
        <p:nvSpPr>
          <p:cNvPr id="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9722" y="5929330"/>
            <a:ext cx="1184278" cy="76200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642918"/>
            <a:ext cx="36433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Иосиф </a:t>
            </a:r>
          </a:p>
          <a:p>
            <a:pPr algn="ctr">
              <a:buNone/>
            </a:pPr>
            <a:r>
              <a:rPr lang="ru-RU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Виссарионович </a:t>
            </a:r>
          </a:p>
          <a:p>
            <a:pPr algn="ctr">
              <a:buNone/>
            </a:pPr>
            <a:r>
              <a:rPr lang="ru-RU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Сталин</a:t>
            </a:r>
          </a:p>
        </p:txBody>
      </p:sp>
      <p:pic>
        <p:nvPicPr>
          <p:cNvPr id="10" name="Picture 10" descr="watermark_300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500042"/>
            <a:ext cx="3143272" cy="17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368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071546"/>
            <a:ext cx="3571868" cy="92869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Исторические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деятели 20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0430" y="2285992"/>
            <a:ext cx="4257676" cy="457200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Маршал Советского Союза, четырежды герой Советского Союза. Один из руководителей обороны Ленинграда, Москвы и разгрома немецких войск под Москвой. 24 июня 1945г. Принимал Парад Победы в Москве</a:t>
            </a:r>
            <a:r>
              <a:rPr lang="ru-RU" sz="2800" dirty="0" smtClean="0"/>
              <a:t>.</a:t>
            </a:r>
          </a:p>
        </p:txBody>
      </p:sp>
      <p:pic>
        <p:nvPicPr>
          <p:cNvPr id="8" name="Picture 4" descr="2,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3429024" cy="4640872"/>
          </a:xfrm>
          <a:prstGeom prst="rect">
            <a:avLst/>
          </a:prstGeom>
          <a:noFill/>
        </p:spPr>
      </p:pic>
      <p:sp>
        <p:nvSpPr>
          <p:cNvPr id="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9722" y="5929330"/>
            <a:ext cx="1184278" cy="76200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642918"/>
            <a:ext cx="34002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defRPr/>
            </a:pPr>
            <a:r>
              <a:rPr lang="ru-RU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Жуков</a:t>
            </a:r>
          </a:p>
          <a:p>
            <a:pPr marL="342900" lvl="0" indent="-342900" algn="ctr">
              <a:defRPr/>
            </a:pPr>
            <a:r>
              <a:rPr lang="ru-RU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Георгий</a:t>
            </a:r>
          </a:p>
          <a:p>
            <a:pPr marL="342900" lvl="0" indent="-342900" algn="ctr">
              <a:defRPr/>
            </a:pPr>
            <a:r>
              <a:rPr lang="ru-RU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Константинович</a:t>
            </a:r>
            <a:endParaRPr lang="ru-RU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watermark_300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571480"/>
            <a:ext cx="3429024" cy="17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3686172" cy="106047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Исторические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деятели 30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786182" y="2357430"/>
            <a:ext cx="4864129" cy="43005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indent="14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Маршал Советского Союза, дважды герой Советского Союза. В 1942-1944гг. координировал действия ряда фронтов во время Сталинградской и Курской битв, при освобождении Донбасса, Крыма, при проведении Белорусской операции «Багратион».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5,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3748057" cy="4656134"/>
          </a:xfrm>
          <a:prstGeom prst="rect">
            <a:avLst/>
          </a:prstGeom>
          <a:noFill/>
        </p:spPr>
      </p:pic>
      <p:sp>
        <p:nvSpPr>
          <p:cNvPr id="6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9722" y="5929330"/>
            <a:ext cx="1184278" cy="76200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714356"/>
            <a:ext cx="3071818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4288" algn="ctr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</a:t>
            </a:r>
          </a:p>
          <a:p>
            <a:pPr lvl="0" indent="14288" algn="ctr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Михайлович Василевский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0" descr="watermark_300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642918"/>
            <a:ext cx="3143272" cy="17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3400420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Исторические 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деятели 40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714744" y="2500306"/>
            <a:ext cx="5143536" cy="4186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14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Маршал Советского Союза, дважды герой Советского Союза. В Великую Отечественную войну командующий 1-го и 2-го Белорусских фронтов.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8,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3683000" cy="4681536"/>
          </a:xfrm>
          <a:prstGeom prst="rect">
            <a:avLst/>
          </a:prstGeom>
          <a:noFill/>
        </p:spPr>
      </p:pic>
      <p:sp>
        <p:nvSpPr>
          <p:cNvPr id="6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9722" y="5929330"/>
            <a:ext cx="1184278" cy="76200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7143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Константин </a:t>
            </a:r>
          </a:p>
          <a:p>
            <a:pPr marL="342900" lvl="0" indent="-342900"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Константинович </a:t>
            </a:r>
          </a:p>
          <a:p>
            <a:pPr marL="342900" lvl="0" indent="-342900"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Рокоссовский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0" descr="watermark_300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714356"/>
            <a:ext cx="385767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3929058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Сражения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3429000"/>
            <a:ext cx="8286808" cy="3000396"/>
          </a:xfrm>
        </p:spPr>
        <p:txBody>
          <a:bodyPr>
            <a:normAutofit/>
          </a:bodyPr>
          <a:lstStyle/>
          <a:p>
            <a:pPr marL="0" indent="17463">
              <a:buNone/>
            </a:pPr>
            <a:r>
              <a:rPr lang="ru-RU" sz="4000" b="1" dirty="0" smtClean="0">
                <a:latin typeface="+mj-lt"/>
              </a:rPr>
              <a:t>Этот памятник Сталинградской битвы называют «главной высотой России»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9722" y="5929330"/>
            <a:ext cx="1184278" cy="76200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1214422"/>
            <a:ext cx="25180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Мамаев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Курган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6" descr="watermark_3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214422"/>
            <a:ext cx="257176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165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3857620" cy="78581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Сражения 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3286124"/>
            <a:ext cx="7858180" cy="2643206"/>
          </a:xfrm>
        </p:spPr>
        <p:txBody>
          <a:bodyPr/>
          <a:lstStyle/>
          <a:p>
            <a:pPr marL="88900" indent="17463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Этот российский город-герой отважно защищали и в смутное время, и от войск Наполеона, и в 1941 г. Назовите его.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9722" y="5929330"/>
            <a:ext cx="1184278" cy="76200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29274" y="1500174"/>
            <a:ext cx="2481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Смоленск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6" descr="watermark_3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071546"/>
            <a:ext cx="2643206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762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1628775"/>
            <a:ext cx="8915400" cy="4924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9722" y="5929330"/>
            <a:ext cx="1184278" cy="76200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857232"/>
            <a:ext cx="3643306" cy="714380"/>
          </a:xfrm>
        </p:spPr>
        <p:txBody>
          <a:bodyPr>
            <a:normAutofit fontScale="90000"/>
          </a:bodyPr>
          <a:lstStyle/>
          <a:p>
            <a:pPr indent="360363" algn="l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Сражения 30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3071810"/>
            <a:ext cx="7715304" cy="3286148"/>
          </a:xfrm>
        </p:spPr>
        <p:txBody>
          <a:bodyPr/>
          <a:lstStyle/>
          <a:p>
            <a:pPr marL="0" indent="17463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 подвиги, совершенные в этой битве, 2438 солдат, офицеров и генералов удостоены звания Героя Советского Союза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98924" y="1214422"/>
            <a:ext cx="29989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Форсирование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Днепра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2" name="Picture 6" descr="watermark_3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928670"/>
            <a:ext cx="285752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566</Words>
  <Application>Microsoft Office PowerPoint</Application>
  <PresentationFormat>Экран (4:3)</PresentationFormat>
  <Paragraphs>152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Своя игра Великая отечественная война</vt:lpstr>
      <vt:lpstr>Слайд 2</vt:lpstr>
      <vt:lpstr>Исторические  деятели 10</vt:lpstr>
      <vt:lpstr>Исторические  деятели 20</vt:lpstr>
      <vt:lpstr>Исторические  деятели 30</vt:lpstr>
      <vt:lpstr>Исторические  деятели 40</vt:lpstr>
      <vt:lpstr>Сражения 10</vt:lpstr>
      <vt:lpstr>Сражения 20</vt:lpstr>
      <vt:lpstr>Сражения 30</vt:lpstr>
      <vt:lpstr>Сражения 40</vt:lpstr>
      <vt:lpstr>Военные операции 10</vt:lpstr>
      <vt:lpstr>Военные операции 20</vt:lpstr>
      <vt:lpstr>Военные  операции 30</vt:lpstr>
      <vt:lpstr>Военные  операции 40</vt:lpstr>
      <vt:lpstr>Исторические  понятия 10</vt:lpstr>
      <vt:lpstr>Исторические  понятия 20</vt:lpstr>
      <vt:lpstr>Исторические   понятия 30</vt:lpstr>
      <vt:lpstr>Исторические   понятия 40</vt:lpstr>
      <vt:lpstr>Даты 10</vt:lpstr>
      <vt:lpstr>Даты 20</vt:lpstr>
      <vt:lpstr>Даты 30</vt:lpstr>
      <vt:lpstr>Даты 40</vt:lpstr>
      <vt:lpstr>Ордена и медали 10</vt:lpstr>
      <vt:lpstr>Ордена и медали 20</vt:lpstr>
      <vt:lpstr>Ордена и медали 30</vt:lpstr>
      <vt:lpstr>Ордена и медали 40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Марина</cp:lastModifiedBy>
  <cp:revision>54</cp:revision>
  <dcterms:created xsi:type="dcterms:W3CDTF">2015-04-19T15:51:03Z</dcterms:created>
  <dcterms:modified xsi:type="dcterms:W3CDTF">2016-06-18T12:32:29Z</dcterms:modified>
</cp:coreProperties>
</file>