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6" r:id="rId3"/>
    <p:sldMasterId id="2147483684" r:id="rId4"/>
    <p:sldMasterId id="2147483692" r:id="rId5"/>
    <p:sldMasterId id="2147483700" r:id="rId6"/>
  </p:sld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3C3E-A6F5-4A97-A35E-C168879743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333D-8B60-443E-8BE9-0249E27713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9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E72A-ABF2-42D7-8988-B75F1E1274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2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193-E96F-404E-AD98-06BA0182DE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4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7258-6980-400E-A7C6-68DE99607C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13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92B-7BA1-4118-827D-9379ACA523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2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3C3E-A6F5-4A97-A35E-C168879743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08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74F-AC28-4202-BE6B-3052CCD9A9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8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333D-8B60-443E-8BE9-0249E27713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15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E72A-ABF2-42D7-8988-B75F1E1274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66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193-E96F-404E-AD98-06BA0182DE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5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74F-AC28-4202-BE6B-3052CCD9A9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43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7258-6980-400E-A7C6-68DE99607C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31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92B-7BA1-4118-827D-9379ACA523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8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3C3E-A6F5-4A97-A35E-C168879743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94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74F-AC28-4202-BE6B-3052CCD9A9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93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333D-8B60-443E-8BE9-0249E27713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69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E72A-ABF2-42D7-8988-B75F1E1274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49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193-E96F-404E-AD98-06BA0182DE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57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7258-6980-400E-A7C6-68DE99607C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73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92B-7BA1-4118-827D-9379ACA523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97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3C3E-A6F5-4A97-A35E-C168879743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333D-8B60-443E-8BE9-0249E27713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809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74F-AC28-4202-BE6B-3052CCD9A9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0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333D-8B60-443E-8BE9-0249E27713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76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E72A-ABF2-42D7-8988-B75F1E1274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63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193-E96F-404E-AD98-06BA0182DE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440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7258-6980-400E-A7C6-68DE99607C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3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92B-7BA1-4118-827D-9379ACA523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37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3C3E-A6F5-4A97-A35E-C168879743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544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74F-AC28-4202-BE6B-3052CCD9A9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074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b861062e1437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441950"/>
            <a:ext cx="176371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333D-8B60-443E-8BE9-0249E27713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4274-81FC-4161-8FBA-72911B2F95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507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E72A-ABF2-42D7-8988-B75F1E1274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5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5" descr="e5cf2d10abe1974a9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81638"/>
            <a:ext cx="15462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E72A-ABF2-42D7-8988-B75F1E1274B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E20-27C7-4528-B3D4-C15FCBF6F7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976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193-E96F-404E-AD98-06BA0182DE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682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7258-6980-400E-A7C6-68DE99607C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25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92B-7BA1-4118-827D-9379ACA523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0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3193-E96F-404E-AD98-06BA0182DE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D6AD-6F7E-40C8-A852-3350974525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8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7258-6980-400E-A7C6-68DE99607C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4E29-3A9B-4FDC-8DF9-3BF68329E8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0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92B-7BA1-4118-827D-9379ACA523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5E96-03AF-4E0F-A219-66E36DB2CB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8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3C3E-A6F5-4A97-A35E-C168879743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332-D290-4250-B0BE-C7DF319E9D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0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rgbClr val="92D050">
            <a:alpha val="7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e3e9b00d15bcbc580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362575"/>
            <a:ext cx="12969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74F-AC28-4202-BE6B-3052CCD9A9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D919-9142-496A-9D1F-A057CFD29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4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7.png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1.png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261D6F-2774-4F6C-874C-F81B9395F8E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1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261D6F-2774-4F6C-874C-F81B9395F8E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7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261D6F-2774-4F6C-874C-F81B9395F8E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7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261D6F-2774-4F6C-874C-F81B9395F8E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261D6F-2774-4F6C-874C-F81B9395F8E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15"/>
          <p:cNvGrpSpPr>
            <a:grpSpLocks/>
          </p:cNvGrpSpPr>
          <p:nvPr userDrawn="1"/>
        </p:nvGrpSpPr>
        <p:grpSpPr bwMode="auto">
          <a:xfrm>
            <a:off x="323850" y="3429000"/>
            <a:ext cx="1439863" cy="1247775"/>
            <a:chOff x="323528" y="3429000"/>
            <a:chExt cx="1440160" cy="1248138"/>
          </a:xfrm>
        </p:grpSpPr>
        <p:pic>
          <p:nvPicPr>
            <p:cNvPr id="1038" name="Рисунок 13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717032"/>
              <a:ext cx="864096" cy="960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Рисунок 14" descr="babochkia-500.gif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3429000"/>
              <a:ext cx="792088" cy="765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7" name="Группа 10"/>
          <p:cNvGrpSpPr>
            <a:grpSpLocks/>
          </p:cNvGrpSpPr>
          <p:nvPr userDrawn="1"/>
        </p:nvGrpSpPr>
        <p:grpSpPr bwMode="auto">
          <a:xfrm>
            <a:off x="323850" y="4221163"/>
            <a:ext cx="2144713" cy="2636837"/>
            <a:chOff x="1043608" y="4221088"/>
            <a:chExt cx="2144514" cy="2636912"/>
          </a:xfrm>
        </p:grpSpPr>
        <p:pic>
          <p:nvPicPr>
            <p:cNvPr id="1036" name="Рисунок 7" descr="e3e9b00d15bcbc5802.jpg"/>
            <p:cNvPicPr>
              <a:picLocks noChangeAspect="1"/>
            </p:cNvPicPr>
            <p:nvPr userDrawn="1"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4383561"/>
              <a:ext cx="2144514" cy="2474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Рисунок 8" descr="a1c9f1b1b13b.jpg"/>
            <p:cNvPicPr>
              <a:picLocks noChangeAspect="1"/>
            </p:cNvPicPr>
            <p:nvPr userDrawn="1"/>
          </p:nvPicPr>
          <p:blipFill>
            <a:blip r:embed="rId12">
              <a:clrChange>
                <a:clrFrom>
                  <a:srgbClr val="FEFBFD"/>
                </a:clrFrom>
                <a:clrTo>
                  <a:srgbClr val="FEFB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6626" y="4221088"/>
              <a:ext cx="967781" cy="1048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8" name="Рисунок 9" descr="b861062e1437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84763"/>
            <a:ext cx="20304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1" descr="e5cf2d10abe1974a9d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13325"/>
            <a:ext cx="1835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6" descr="3399018-e1093bc93b80ae9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09825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261D6F-2774-4F6C-874C-F81B9395F8E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03.07.2016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6987B-0EA7-4881-B402-09C72E9DE98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5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3987" cy="1727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Подвижная игра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2636838"/>
            <a:ext cx="6296025" cy="30019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Методика проведения в группах ясельного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73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Особым образом должен подаваться сигнал на окончание игровых действий в новой игре: желательно, чтобы он проходил в три этапа</a:t>
            </a:r>
          </a:p>
          <a:p>
            <a:pPr marL="0" indent="0">
              <a:buNone/>
            </a:pPr>
            <a:r>
              <a:rPr lang="ru-RU" dirty="0" smtClean="0"/>
              <a:t>1.	Уточнение изменения действий (кот проснулся)</a:t>
            </a:r>
          </a:p>
          <a:p>
            <a:pPr marL="0" indent="0">
              <a:buNone/>
            </a:pPr>
            <a:r>
              <a:rPr lang="ru-RU" dirty="0" smtClean="0"/>
              <a:t>2.	Как необходимо отреагировать (убегать)</a:t>
            </a:r>
          </a:p>
          <a:p>
            <a:pPr marL="0" indent="0">
              <a:buNone/>
            </a:pPr>
            <a:r>
              <a:rPr lang="ru-RU" dirty="0" smtClean="0"/>
              <a:t>3.	Непосредственно сигнал (мяу)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72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800" dirty="0">
                <a:ea typeface="Calibri"/>
                <a:cs typeface="Times New Roman"/>
              </a:rPr>
              <a:t>Педагогическая оценка только положительная, каждый малыш должен быть в позиции выигрыша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  <a:t>Главное правило подвижной игры- </a:t>
            </a:r>
            <a:r>
              <a:rPr lang="ru-RU" sz="2800" dirty="0">
                <a:ea typeface="Calibri"/>
                <a:cs typeface="Times New Roman"/>
              </a:rPr>
              <a:t>движения выполняемые в ходе игры должны быть хорошо усвоенные детьми и разучены воспитателем во время физкультурного занятия и в индивидуальной работе в режимном моменте, т.е. находиться на третьем этапе освоения движения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83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«Лохматый пес»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ru-RU" sz="4000" dirty="0">
                <a:solidFill>
                  <a:srgbClr val="002060"/>
                </a:solidFill>
              </a:rPr>
              <a:t>п</a:t>
            </a:r>
            <a:r>
              <a:rPr lang="ru-RU" sz="4000" dirty="0" smtClean="0">
                <a:solidFill>
                  <a:srgbClr val="002060"/>
                </a:solidFill>
              </a:rPr>
              <a:t>ример игры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3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Слышен стук в дверь.</a:t>
            </a:r>
          </a:p>
          <a:p>
            <a:pPr marL="0" indent="0">
              <a:buNone/>
            </a:pPr>
            <a:r>
              <a:rPr lang="ru-RU" dirty="0" smtClean="0"/>
              <a:t>•	Воспитатель: «Кто там?»  вносит игрушку лохматого щенка.  «Посмотрите , кто к нам пришел в гости.  Какой веселый и лохматый!  Посмотрите, какие добрые у него глазки, мягкая шерсть.  Его зовут Дружок.  Хотите поиграть с Дружком?» /этапы №№2,3,4,5,10/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64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Тогда заходите в домик( шнур с завязанными бантиками раскладывается на одной стороне комнаты). Дети встают – каждый сзади бантика. Молодцы! /этапы №№5,6,7,10/</a:t>
            </a:r>
          </a:p>
          <a:p>
            <a:pPr marL="0" indent="0">
              <a:buNone/>
            </a:pPr>
            <a:r>
              <a:rPr lang="ru-RU" dirty="0" smtClean="0"/>
              <a:t>•	А Дружок пошел к себе в домик( воспитатель переходит в противоположенную часть комнаты на расстояние 2,5 метра, ставит стул и сажает щенка на стул).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5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Воспитатель переходит к домику детей. «Выходите дети из домика».</a:t>
            </a:r>
          </a:p>
          <a:p>
            <a:pPr marL="0" indent="0">
              <a:buNone/>
            </a:pPr>
            <a:r>
              <a:rPr lang="ru-RU" dirty="0" smtClean="0"/>
              <a:t>•	Воспитатель : «Вот сидит лохматый пес, в лапы свой уткнувши нос. Очень тихо он сидит , не то дремлет, не то спит. Подойдем к нему , разбудим, и посмотрим что-то будет. (воспитатель в это время мелкими шагами двигается в сторону собаки, активизируя жестами и мимикой детей на такие же действия) /этапы №№5.9,10/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145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sz="2800" dirty="0" smtClean="0"/>
              <a:t>Посмотрите, Дружок проснулся! /первый этап сигнала к окончанию игры/</a:t>
            </a:r>
          </a:p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sz="2800" dirty="0" smtClean="0"/>
              <a:t>Убегайте! /2 этап сигнала на окончания игры/</a:t>
            </a:r>
          </a:p>
          <a:p>
            <a:pPr marL="0" indent="0">
              <a:buNone/>
            </a:pPr>
            <a:r>
              <a:rPr lang="ru-RU" dirty="0" smtClean="0"/>
              <a:t>•	</a:t>
            </a:r>
            <a:r>
              <a:rPr lang="ru-RU" sz="2800" dirty="0" smtClean="0"/>
              <a:t>«Гав-гав-гав!» / 3 этап сигнала на окончания игры/ , /этапы №№5,11/</a:t>
            </a:r>
          </a:p>
          <a:p>
            <a:pPr marL="0" indent="0">
              <a:buNone/>
            </a:pPr>
            <a:r>
              <a:rPr lang="ru-RU" sz="2800" dirty="0" smtClean="0"/>
              <a:t>•	Дети бегут в свой домик, воспитатель имитирует ловлю .</a:t>
            </a:r>
          </a:p>
          <a:p>
            <a:pPr marL="0" indent="0">
              <a:buNone/>
            </a:pPr>
            <a:r>
              <a:rPr lang="ru-RU" sz="2800" dirty="0" smtClean="0"/>
              <a:t>•	- Молодцы, все дети убежали от Дружка! /этапы №№5,11/</a:t>
            </a:r>
          </a:p>
          <a:p>
            <a:pPr marL="0" indent="0">
              <a:buNone/>
            </a:pPr>
            <a:r>
              <a:rPr lang="ru-RU" sz="2800" dirty="0" smtClean="0"/>
              <a:t>•	Воспитатель: «Хотите еще поиграть ?» игра повторяется 2-3 раз.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99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1" y="2420888"/>
            <a:ext cx="8535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Желаю удачи !</a:t>
            </a:r>
          </a:p>
        </p:txBody>
      </p:sp>
    </p:spTree>
    <p:extLst>
      <p:ext uri="{BB962C8B-B14F-4D97-AF65-F5344CB8AC3E}">
        <p14:creationId xmlns:p14="http://schemas.microsoft.com/office/powerpoint/2010/main" val="254802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smtClean="0">
                <a:ea typeface="Calibri" pitchFamily="34" charset="0"/>
                <a:cs typeface="Times New Roman" pitchFamily="18" charset="0"/>
              </a:rPr>
              <a:t/>
            </a:r>
            <a:br>
              <a:rPr lang="ru-RU" smtClean="0">
                <a:ea typeface="Calibri" pitchFamily="34" charset="0"/>
                <a:cs typeface="Times New Roman" pitchFamily="18" charset="0"/>
              </a:rPr>
            </a:br>
            <a:r>
              <a:rPr lang="ru-RU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Этапы проведения подвижной игры</a:t>
            </a:r>
            <a:br>
              <a:rPr lang="ru-RU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</a:b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1800" b="1" smtClean="0"/>
              <a:t>/этапы проведения не зависят от ее вида, сложности и возрастной принадлежности/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1.Выбор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2.Создание интереса детей к игре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3.Сбор на игру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4.Организация играющих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5.Объяснения правил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6.Распределение  ролей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7.Разметка площадки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8.Раздача инвентаря и атрибутов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 9.Сигнал на начало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10.Проведение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 11.Сигнал на окончание игры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1800" b="1" smtClean="0"/>
              <a:t>              12.Педагогический анализ игры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sz="1800" b="1" smtClean="0"/>
              <a:t>Последовательность этапов может меняться, но нельзя нарушать последовательность №№9,10,11,12.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906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594600" cy="51482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Классификация подвижных игр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755650" y="1916113"/>
            <a:ext cx="7739063" cy="2490787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FF0000"/>
                </a:solidFill>
              </a:rPr>
              <a:t> на игры с правилами и спортивные игры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FF0000"/>
                </a:solidFill>
              </a:rPr>
              <a:t> по степени активности/уровню мышечного напряжения/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ru-RU" sz="2800" smtClean="0">
                <a:solidFill>
                  <a:srgbClr val="FF0000"/>
                </a:solidFill>
              </a:rPr>
              <a:t> по основным видам движения/ в программе Васильевой М.А./</a:t>
            </a:r>
          </a:p>
        </p:txBody>
      </p:sp>
    </p:spTree>
    <p:extLst>
      <p:ext uri="{BB962C8B-B14F-4D97-AF65-F5344CB8AC3E}">
        <p14:creationId xmlns:p14="http://schemas.microsoft.com/office/powerpoint/2010/main" val="41027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4213" y="1081088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FF0000"/>
                </a:solidFill>
              </a:rPr>
              <a:t>По степени активности</a:t>
            </a: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2484438" y="2349500"/>
            <a:ext cx="4572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ru-RU" sz="400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Высокой 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"/>
            </a:pPr>
            <a:r>
              <a:rPr lang="ru-RU" sz="400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Средней </a:t>
            </a:r>
          </a:p>
          <a:p>
            <a:pPr marL="342900" indent="-342900" fontAlgn="base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"/>
            </a:pPr>
            <a:r>
              <a:rPr lang="ru-RU" sz="400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Малой</a:t>
            </a:r>
          </a:p>
        </p:txBody>
      </p:sp>
    </p:spTree>
    <p:extLst>
      <p:ext uri="{BB962C8B-B14F-4D97-AF65-F5344CB8AC3E}">
        <p14:creationId xmlns:p14="http://schemas.microsoft.com/office/powerpoint/2010/main" val="406932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400"/>
          </a:xfrm>
        </p:spPr>
        <p:txBody>
          <a:bodyPr/>
          <a:lstStyle/>
          <a:p>
            <a:pPr marL="342900" indent="-342900" eaLnBrk="1" hangingPunct="1">
              <a:buFontTx/>
              <a:buChar char="•"/>
            </a:pPr>
            <a:r>
              <a:rPr lang="ru-RU" sz="2400" b="1" smtClean="0">
                <a:solidFill>
                  <a:srgbClr val="FF0000"/>
                </a:solidFill>
              </a:rPr>
              <a:t>Большая подвижность- </a:t>
            </a:r>
            <a:r>
              <a:rPr lang="ru-RU" sz="2400" b="1" smtClean="0"/>
              <a:t>участвует вся группа мышц: бег, прыжки ( «Ловишки», «Пятнашки»). Подвижную игру с высокой степени активности нельзя проводить в тот день, если в сетке занятий стоит физкультурное занятие.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2420938"/>
            <a:ext cx="3956050" cy="37052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Средняя подвижность-</a:t>
            </a:r>
            <a:r>
              <a:rPr lang="ru-RU" sz="2400" b="1" smtClean="0"/>
              <a:t>активно участвует вся группа мышц, но характер движений относительно спокойный: ходьба, передача предметов.</a:t>
            </a: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9220" name="Содержимое 3"/>
          <p:cNvSpPr>
            <a:spLocks noGrp="1"/>
          </p:cNvSpPr>
          <p:nvPr>
            <p:ph sz="half" idx="2"/>
          </p:nvPr>
        </p:nvSpPr>
        <p:spPr>
          <a:xfrm>
            <a:off x="4716463" y="2492375"/>
            <a:ext cx="3970337" cy="36337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Малой активности-</a:t>
            </a:r>
            <a:r>
              <a:rPr lang="ru-RU" sz="2400" b="1" smtClean="0"/>
              <a:t>движения выполняются в медленном темпе, к тому же интенсивность их не значительная: игра с ходьбой, игры на внимание.</a:t>
            </a:r>
            <a:endParaRPr lang="ru-RU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 программе Васильевой А.В.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 От рождения до школы»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1556792"/>
            <a:ext cx="4572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/По основным видам движения/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 err="1">
                <a:solidFill>
                  <a:srgbClr val="002060"/>
                </a:solidFill>
              </a:rPr>
              <a:t>Подлезание</a:t>
            </a:r>
            <a:endParaRPr lang="ru-RU" sz="2400" dirty="0">
              <a:solidFill>
                <a:srgbClr val="00206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Лазанье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Бег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Ходьба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Метание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Игры с мячом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Прыжки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Сюжетная игра</a:t>
            </a:r>
          </a:p>
        </p:txBody>
      </p:sp>
    </p:spTree>
    <p:extLst>
      <p:ext uri="{BB962C8B-B14F-4D97-AF65-F5344CB8AC3E}">
        <p14:creationId xmlns:p14="http://schemas.microsoft.com/office/powerpoint/2010/main" val="19933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Игры с правилами и спортивные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Сюжетные игры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Бессюжетные игры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Бессюжетные игры с использованием определенных предметов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Игровые упражнения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Игры-забавы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Игры с элементами соревнований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58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Особенности методики разучивания подвижной игры в первой младшей группе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790090"/>
            <a:ext cx="604867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Все этапы подвижной игры должны проходить параллельно  с пунктом №10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Никаких предварительных объяснений перед проигрыванием игры не проводится т.к. в этом возрасте преобладает наглядно-действенное мышление.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Воспитатель готовит площадку для игры, создавая игровую ситуацию, атрибуты для каждого игрока</a:t>
            </a:r>
          </a:p>
        </p:txBody>
      </p:sp>
    </p:spTree>
    <p:extLst>
      <p:ext uri="{BB962C8B-B14F-4D97-AF65-F5344CB8AC3E}">
        <p14:creationId xmlns:p14="http://schemas.microsoft.com/office/powerpoint/2010/main" val="42145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7788" y="1484784"/>
            <a:ext cx="7526235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Начинается игра с сюрпризного момента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Атрибуты раздаются в момент обозначения ролей, контролируя равномерное распределение детей на площадке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Сигналы в игре подаются в характере сюжета, действия воспитатель выполняет совместно с детьми, поясняя их.</a:t>
            </a:r>
          </a:p>
        </p:txBody>
      </p:sp>
    </p:spTree>
    <p:extLst>
      <p:ext uri="{BB962C8B-B14F-4D97-AF65-F5344CB8AC3E}">
        <p14:creationId xmlns:p14="http://schemas.microsoft.com/office/powerpoint/2010/main" val="104179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389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1_Тема Office</vt:lpstr>
      <vt:lpstr>Тема Office</vt:lpstr>
      <vt:lpstr>2_Тема Office</vt:lpstr>
      <vt:lpstr>3_Тема Office</vt:lpstr>
      <vt:lpstr>4_Тема Office</vt:lpstr>
      <vt:lpstr>5_Тема Office</vt:lpstr>
      <vt:lpstr>Подвижная игра</vt:lpstr>
      <vt:lpstr> Этапы проведения подвижной игры </vt:lpstr>
      <vt:lpstr>Классификация подвижных игр</vt:lpstr>
      <vt:lpstr>По степени активности</vt:lpstr>
      <vt:lpstr>Большая подвижность- участвует вся группа мышц: бег, прыжки ( «Ловишки», «Пятнашки»). Подвижную игру с высокой степени активности нельзя проводить в тот день, если в сетке занятий стоит физкультурное занятие.</vt:lpstr>
      <vt:lpstr>По программе Васильевой А.В.  « От рождения до школы»</vt:lpstr>
      <vt:lpstr>Игры с правилами и спортивные игры</vt:lpstr>
      <vt:lpstr>Особенности методики разучивания подвижной игры в первой младшей группе</vt:lpstr>
      <vt:lpstr>Презентация PowerPoint</vt:lpstr>
      <vt:lpstr>Презентация PowerPoint</vt:lpstr>
      <vt:lpstr>Презентация PowerPoint</vt:lpstr>
      <vt:lpstr>«Лохматый пес»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Подвижная игра</dc:title>
  <dc:creator>1</dc:creator>
  <cp:lastModifiedBy>1</cp:lastModifiedBy>
  <cp:revision>4</cp:revision>
  <dcterms:created xsi:type="dcterms:W3CDTF">2016-07-03T07:21:52Z</dcterms:created>
  <dcterms:modified xsi:type="dcterms:W3CDTF">2016-07-03T08:34:19Z</dcterms:modified>
</cp:coreProperties>
</file>