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95" r:id="rId3"/>
    <p:sldId id="310" r:id="rId4"/>
    <p:sldId id="311" r:id="rId5"/>
    <p:sldId id="338" r:id="rId6"/>
    <p:sldId id="339" r:id="rId7"/>
    <p:sldId id="322" r:id="rId8"/>
    <p:sldId id="334" r:id="rId9"/>
    <p:sldId id="315" r:id="rId10"/>
    <p:sldId id="313" r:id="rId11"/>
    <p:sldId id="314" r:id="rId12"/>
    <p:sldId id="323" r:id="rId13"/>
    <p:sldId id="279" r:id="rId14"/>
    <p:sldId id="283" r:id="rId15"/>
    <p:sldId id="294" r:id="rId16"/>
    <p:sldId id="282" r:id="rId17"/>
    <p:sldId id="281" r:id="rId18"/>
    <p:sldId id="284" r:id="rId19"/>
    <p:sldId id="296" r:id="rId20"/>
    <p:sldId id="305" r:id="rId21"/>
    <p:sldId id="297" r:id="rId22"/>
    <p:sldId id="293" r:id="rId23"/>
    <p:sldId id="286" r:id="rId24"/>
    <p:sldId id="287" r:id="rId25"/>
    <p:sldId id="288" r:id="rId26"/>
    <p:sldId id="289" r:id="rId27"/>
    <p:sldId id="304" r:id="rId28"/>
    <p:sldId id="302" r:id="rId29"/>
    <p:sldId id="308" r:id="rId30"/>
    <p:sldId id="259" r:id="rId31"/>
    <p:sldId id="325" r:id="rId32"/>
    <p:sldId id="299" r:id="rId33"/>
    <p:sldId id="321" r:id="rId34"/>
    <p:sldId id="336" r:id="rId35"/>
    <p:sldId id="326" r:id="rId36"/>
    <p:sldId id="329" r:id="rId37"/>
    <p:sldId id="331" r:id="rId38"/>
    <p:sldId id="332" r:id="rId39"/>
    <p:sldId id="337" r:id="rId40"/>
    <p:sldId id="317" r:id="rId41"/>
    <p:sldId id="328" r:id="rId42"/>
    <p:sldId id="333" r:id="rId43"/>
    <p:sldId id="32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05E7-9E9E-4282-A03D-F30545A56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6C534-DF5E-443B-AED5-763597ED1E9C}" type="datetimeFigureOut">
              <a:rPr lang="ru-RU" smtClean="0"/>
              <a:pPr/>
              <a:t>06.07.2016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C9CB-C497-4141-B9CB-05E4D34390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content.foto.mail.ru/mail/juliya-1984/_guestbook/i-33.jp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gif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Улыбка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Улыбкой дверь отворите в пути,</a:t>
            </a:r>
            <a:endParaRPr lang="ru-RU" dirty="0" smtClean="0"/>
          </a:p>
          <a:p>
            <a:r>
              <a:rPr lang="ru-RU" b="1" dirty="0" smtClean="0"/>
              <a:t>Улыбку нельзя удержать взаперти.</a:t>
            </a:r>
            <a:endParaRPr lang="ru-RU" dirty="0" smtClean="0"/>
          </a:p>
          <a:p>
            <a:r>
              <a:rPr lang="ru-RU" b="1" dirty="0" smtClean="0"/>
              <a:t>Улыбка – цветок, расцветет на устах.</a:t>
            </a:r>
            <a:endParaRPr lang="ru-RU" dirty="0" smtClean="0"/>
          </a:p>
          <a:p>
            <a:r>
              <a:rPr lang="ru-RU" b="1" dirty="0" smtClean="0"/>
              <a:t>Улыбка прогонит и злобу, и страх</a:t>
            </a:r>
            <a:endParaRPr lang="ru-RU" dirty="0" smtClean="0"/>
          </a:p>
          <a:p>
            <a:r>
              <a:rPr lang="ru-RU" b="1" dirty="0" smtClean="0"/>
              <a:t>Улыбка как дождик веселый, как мяч,</a:t>
            </a:r>
            <a:endParaRPr lang="ru-RU" dirty="0" smtClean="0"/>
          </a:p>
          <a:p>
            <a:r>
              <a:rPr lang="ru-RU" b="1" dirty="0" smtClean="0"/>
              <a:t>Его не догонишь – отправимся вскачь,</a:t>
            </a:r>
            <a:endParaRPr lang="ru-RU" dirty="0" smtClean="0"/>
          </a:p>
          <a:p>
            <a:r>
              <a:rPr lang="ru-RU" b="1" dirty="0" smtClean="0"/>
              <a:t>Улыбка, как сон, и она, как мечта.</a:t>
            </a:r>
            <a:endParaRPr lang="ru-RU" dirty="0" smtClean="0"/>
          </a:p>
          <a:p>
            <a:r>
              <a:rPr lang="ru-RU" b="1" dirty="0" smtClean="0"/>
              <a:t>Улыбка поутру по-детски чиста.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3" descr="Картинка 159 из 1536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Путь к доброте -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820472" cy="1872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нелегкий, долгий, на котором человека ожидают взлеты и падения, спуски и подъемы, чередование добра и зла.</a:t>
            </a:r>
            <a:r>
              <a:rPr lang="ru-RU" sz="4400" b="1" i="1" dirty="0" smtClean="0">
                <a:solidFill>
                  <a:srgbClr val="800080"/>
                </a:solidFill>
              </a:rPr>
              <a:t> </a:t>
            </a:r>
            <a:endParaRPr lang="ru-RU" i="1" dirty="0"/>
          </a:p>
        </p:txBody>
      </p:sp>
      <p:pic>
        <p:nvPicPr>
          <p:cNvPr id="4" name="Picture 2" descr="F:\1281341266_620748_59_862_artfile_ru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2852936"/>
            <a:ext cx="4067944" cy="4005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51520" y="3212976"/>
            <a:ext cx="48245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Прикоснись ко мне добротой,</a:t>
            </a:r>
            <a:endParaRPr lang="ru-RU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болезни смоет волной,</a:t>
            </a:r>
            <a:endParaRPr lang="ru-RU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печаль обойдет стороной,</a:t>
            </a:r>
            <a:endParaRPr lang="ru-RU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Озарится душа красотой…</a:t>
            </a:r>
            <a:endParaRPr lang="ru-RU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Доктор добрых наук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 же такое доброта?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8892480" cy="547260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«Доброта- </a:t>
            </a:r>
            <a:r>
              <a:rPr lang="ru-RU" b="1" dirty="0" smtClean="0"/>
              <a:t>всё положительное, хорошее, полезное, красивое, доброе»</a:t>
            </a:r>
            <a:endParaRPr lang="ru-RU" b="1" u="sng" dirty="0" smtClean="0"/>
          </a:p>
          <a:p>
            <a:r>
              <a:rPr lang="ru-RU" dirty="0" smtClean="0"/>
              <a:t> «</a:t>
            </a:r>
            <a:r>
              <a:rPr lang="ru-RU" b="1" dirty="0" smtClean="0">
                <a:solidFill>
                  <a:srgbClr val="FF0000"/>
                </a:solidFill>
              </a:rPr>
              <a:t>Доброта</a:t>
            </a:r>
            <a:r>
              <a:rPr lang="ru-RU" dirty="0" smtClean="0"/>
              <a:t> – </a:t>
            </a:r>
            <a:r>
              <a:rPr lang="ru-RU" b="1" dirty="0" smtClean="0"/>
              <a:t>это отзывчивость, душевное расположение к людям, стремление делать добро другим»</a:t>
            </a:r>
          </a:p>
          <a:p>
            <a:endParaRPr lang="ru-RU" dirty="0"/>
          </a:p>
        </p:txBody>
      </p:sp>
      <p:pic>
        <p:nvPicPr>
          <p:cNvPr id="4" name="Picture 2" descr="C:\Users\1\Desktop\0a255865313b4ebca8a1d5ef7d3560a0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24544" y="3429000"/>
            <a:ext cx="3429000" cy="3429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300192" y="3212976"/>
            <a:ext cx="2542752" cy="3312368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286125" y="2357438"/>
            <a:ext cx="2857500" cy="92868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Доброта </a:t>
            </a:r>
          </a:p>
        </p:txBody>
      </p:sp>
      <p:sp>
        <p:nvSpPr>
          <p:cNvPr id="3" name="Овал 2"/>
          <p:cNvSpPr/>
          <p:nvPr/>
        </p:nvSpPr>
        <p:spPr>
          <a:xfrm>
            <a:off x="2857500" y="571500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Счастье 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63" y="3071813"/>
            <a:ext cx="2571750" cy="6429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Семья </a:t>
            </a:r>
          </a:p>
        </p:txBody>
      </p:sp>
      <p:sp>
        <p:nvSpPr>
          <p:cNvPr id="5" name="Овал 4"/>
          <p:cNvSpPr/>
          <p:nvPr/>
        </p:nvSpPr>
        <p:spPr>
          <a:xfrm>
            <a:off x="357188" y="4143375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Ласка </a:t>
            </a:r>
          </a:p>
        </p:txBody>
      </p:sp>
      <p:sp>
        <p:nvSpPr>
          <p:cNvPr id="7" name="Овал 6"/>
          <p:cNvSpPr/>
          <p:nvPr/>
        </p:nvSpPr>
        <p:spPr>
          <a:xfrm>
            <a:off x="3143250" y="4000500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Улыбка </a:t>
            </a:r>
          </a:p>
        </p:txBody>
      </p:sp>
      <p:sp>
        <p:nvSpPr>
          <p:cNvPr id="8" name="Овал 7"/>
          <p:cNvSpPr/>
          <p:nvPr/>
        </p:nvSpPr>
        <p:spPr>
          <a:xfrm>
            <a:off x="2928938" y="5715000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Красота </a:t>
            </a:r>
          </a:p>
        </p:txBody>
      </p:sp>
      <p:sp>
        <p:nvSpPr>
          <p:cNvPr id="9" name="Овал 8"/>
          <p:cNvSpPr/>
          <p:nvPr/>
        </p:nvSpPr>
        <p:spPr>
          <a:xfrm>
            <a:off x="5929313" y="5572125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Смех </a:t>
            </a:r>
          </a:p>
        </p:txBody>
      </p:sp>
      <p:sp>
        <p:nvSpPr>
          <p:cNvPr id="10" name="Овал 9"/>
          <p:cNvSpPr/>
          <p:nvPr/>
        </p:nvSpPr>
        <p:spPr>
          <a:xfrm>
            <a:off x="6215063" y="3000375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Любовь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072188" y="2000250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00"/>
                </a:solidFill>
              </a:rPr>
              <a:t>Веселье </a:t>
            </a:r>
          </a:p>
        </p:txBody>
      </p:sp>
      <p:sp>
        <p:nvSpPr>
          <p:cNvPr id="12" name="Овал 11"/>
          <p:cNvSpPr/>
          <p:nvPr/>
        </p:nvSpPr>
        <p:spPr>
          <a:xfrm>
            <a:off x="6215063" y="4572000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Праздник </a:t>
            </a:r>
          </a:p>
        </p:txBody>
      </p:sp>
      <p:sp>
        <p:nvSpPr>
          <p:cNvPr id="13" name="Овал 12"/>
          <p:cNvSpPr/>
          <p:nvPr/>
        </p:nvSpPr>
        <p:spPr>
          <a:xfrm>
            <a:off x="5357813" y="785813"/>
            <a:ext cx="3571875" cy="6429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Отзывчивость </a:t>
            </a:r>
          </a:p>
        </p:txBody>
      </p:sp>
      <p:sp>
        <p:nvSpPr>
          <p:cNvPr id="14" name="Овал 13"/>
          <p:cNvSpPr/>
          <p:nvPr/>
        </p:nvSpPr>
        <p:spPr>
          <a:xfrm>
            <a:off x="2714625" y="1500188"/>
            <a:ext cx="3071813" cy="6429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00"/>
                </a:solidFill>
              </a:rPr>
              <a:t>Душевность </a:t>
            </a:r>
          </a:p>
        </p:txBody>
      </p:sp>
      <p:sp>
        <p:nvSpPr>
          <p:cNvPr id="15" name="Овал 14"/>
          <p:cNvSpPr/>
          <p:nvPr/>
        </p:nvSpPr>
        <p:spPr>
          <a:xfrm>
            <a:off x="285750" y="857250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Тепло </a:t>
            </a:r>
          </a:p>
        </p:txBody>
      </p:sp>
      <p:sp>
        <p:nvSpPr>
          <p:cNvPr id="16" name="Овал 15"/>
          <p:cNvSpPr/>
          <p:nvPr/>
        </p:nvSpPr>
        <p:spPr>
          <a:xfrm>
            <a:off x="285750" y="1928813"/>
            <a:ext cx="2571750" cy="64293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Мама </a:t>
            </a:r>
          </a:p>
        </p:txBody>
      </p:sp>
      <p:sp>
        <p:nvSpPr>
          <p:cNvPr id="17" name="Овал 16"/>
          <p:cNvSpPr/>
          <p:nvPr/>
        </p:nvSpPr>
        <p:spPr>
          <a:xfrm>
            <a:off x="285750" y="5429250"/>
            <a:ext cx="2571750" cy="642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FF00"/>
                </a:solidFill>
              </a:rPr>
              <a:t>Жизнь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А как вы думаете, где живет доброта?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наших сердцах, наших словах и  наших делах, поступках!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4"/>
          <p:cNvPicPr/>
          <p:nvPr/>
        </p:nvPicPr>
        <p:blipFill>
          <a:blip r:embed="rId2" cstate="print"/>
          <a:srcRect t="25664" r="77040" b="38938"/>
          <a:stretch>
            <a:fillRect/>
          </a:stretch>
        </p:blipFill>
        <p:spPr bwMode="auto">
          <a:xfrm>
            <a:off x="395536" y="2636912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"/>
          <p:cNvPicPr/>
          <p:nvPr/>
        </p:nvPicPr>
        <p:blipFill>
          <a:blip r:embed="rId2" cstate="print"/>
          <a:srcRect l="18744" t="67556" r="59054" b="3556"/>
          <a:stretch>
            <a:fillRect/>
          </a:stretch>
        </p:blipFill>
        <p:spPr bwMode="auto">
          <a:xfrm>
            <a:off x="6804248" y="2204864"/>
            <a:ext cx="212372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"/>
          <p:cNvPicPr/>
          <p:nvPr/>
        </p:nvPicPr>
        <p:blipFill>
          <a:blip r:embed="rId2" cstate="print"/>
          <a:srcRect l="25120" r="52100" b="73840"/>
          <a:stretch>
            <a:fillRect/>
          </a:stretch>
        </p:blipFill>
        <p:spPr bwMode="auto">
          <a:xfrm>
            <a:off x="4283968" y="2132856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4"/>
          <p:cNvPicPr/>
          <p:nvPr/>
        </p:nvPicPr>
        <p:blipFill>
          <a:blip r:embed="rId2" cstate="print"/>
          <a:srcRect l="26892" t="29194" r="51857" b="37104"/>
          <a:stretch>
            <a:fillRect/>
          </a:stretch>
        </p:blipFill>
        <p:spPr bwMode="auto">
          <a:xfrm>
            <a:off x="2267744" y="4005064"/>
            <a:ext cx="216024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Какого человека можно назвать добрым?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Добрый человек </a:t>
            </a:r>
            <a:r>
              <a:rPr lang="ru-RU" dirty="0" smtClean="0"/>
              <a:t>– это тот, кто любит людей и животных,  который  готов в трудную      минуту прийти на помощь                                                                          </a:t>
            </a:r>
            <a:r>
              <a:rPr lang="ru-RU" b="1" dirty="0" smtClean="0">
                <a:solidFill>
                  <a:srgbClr val="FF0000"/>
                </a:solidFill>
              </a:rPr>
              <a:t>Добрый человек  </a:t>
            </a:r>
            <a:r>
              <a:rPr lang="ru-RU" dirty="0" smtClean="0"/>
              <a:t>любит природу и бережёт её.      </a:t>
            </a:r>
          </a:p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Добрый человек </a:t>
            </a:r>
            <a:r>
              <a:rPr lang="ru-RU" dirty="0" smtClean="0"/>
              <a:t>любит птиц и зверей, помогает им выжить в зимнюю стужу.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Добрый человек </a:t>
            </a:r>
            <a:r>
              <a:rPr lang="ru-RU" dirty="0" smtClean="0"/>
              <a:t>старается быть аккуратным, быть вежливым и внимательным в общении с друзьями и взрослыми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/>
              <a:t>Что для вас есть «ЗЛО»?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u="sng" dirty="0" smtClean="0"/>
              <a:t>Зло - нечто дурное, вредное</a:t>
            </a:r>
            <a:endParaRPr lang="ru-RU" dirty="0"/>
          </a:p>
        </p:txBody>
      </p:sp>
      <p:pic>
        <p:nvPicPr>
          <p:cNvPr id="4" name="Рисунок 3" descr="4"/>
          <p:cNvPicPr/>
          <p:nvPr/>
        </p:nvPicPr>
        <p:blipFill>
          <a:blip r:embed="rId2" cstate="print"/>
          <a:srcRect l="52648" t="33831" r="30562" b="36318"/>
          <a:stretch>
            <a:fillRect/>
          </a:stretch>
        </p:blipFill>
        <p:spPr bwMode="auto">
          <a:xfrm>
            <a:off x="0" y="1628800"/>
            <a:ext cx="23042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"/>
          <p:cNvPicPr/>
          <p:nvPr/>
        </p:nvPicPr>
        <p:blipFill>
          <a:blip r:embed="rId2" cstate="print"/>
          <a:srcRect t="63014" r="88251" b="5023"/>
          <a:stretch>
            <a:fillRect/>
          </a:stretch>
        </p:blipFill>
        <p:spPr bwMode="auto">
          <a:xfrm>
            <a:off x="6372200" y="908720"/>
            <a:ext cx="25922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-7-638.jpg"/>
          <p:cNvPicPr>
            <a:picLocks noChangeAspect="1" noChangeArrowheads="1"/>
          </p:cNvPicPr>
          <p:nvPr/>
        </p:nvPicPr>
        <p:blipFill>
          <a:blip r:embed="rId3" cstate="print"/>
          <a:srcRect l="35850" t="14189" r="34281" b="49792"/>
          <a:stretch>
            <a:fillRect/>
          </a:stretch>
        </p:blipFill>
        <p:spPr bwMode="auto">
          <a:xfrm>
            <a:off x="3419872" y="1772816"/>
            <a:ext cx="3089244" cy="2719046"/>
          </a:xfrm>
          <a:prstGeom prst="rect">
            <a:avLst/>
          </a:prstGeom>
          <a:noFill/>
        </p:spPr>
      </p:pic>
      <p:pic>
        <p:nvPicPr>
          <p:cNvPr id="7" name="Picture 2" descr="C:\Users\USER\Desktop\-7-638.jpg"/>
          <p:cNvPicPr>
            <a:picLocks noChangeAspect="1" noChangeArrowheads="1"/>
          </p:cNvPicPr>
          <p:nvPr/>
        </p:nvPicPr>
        <p:blipFill>
          <a:blip r:embed="rId3" cstate="print"/>
          <a:srcRect l="1593" t="48024" r="64150" b="20323"/>
          <a:stretch>
            <a:fillRect/>
          </a:stretch>
        </p:blipFill>
        <p:spPr bwMode="auto">
          <a:xfrm>
            <a:off x="0" y="4077072"/>
            <a:ext cx="4123445" cy="2780928"/>
          </a:xfrm>
          <a:prstGeom prst="rect">
            <a:avLst/>
          </a:prstGeom>
          <a:noFill/>
        </p:spPr>
      </p:pic>
      <p:pic>
        <p:nvPicPr>
          <p:cNvPr id="8" name="Picture 2" descr="C:\Users\USER\Desktop\-7-638.jpg"/>
          <p:cNvPicPr>
            <a:picLocks noChangeAspect="1" noChangeArrowheads="1"/>
          </p:cNvPicPr>
          <p:nvPr/>
        </p:nvPicPr>
        <p:blipFill>
          <a:blip r:embed="rId3" cstate="print"/>
          <a:srcRect l="35053" t="14189" r="37134" b="50884"/>
          <a:stretch>
            <a:fillRect/>
          </a:stretch>
        </p:blipFill>
        <p:spPr bwMode="auto">
          <a:xfrm>
            <a:off x="4716016" y="4283944"/>
            <a:ext cx="2808312" cy="2574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C000">
                <a:alpha val="40000"/>
              </a:srgbClr>
            </a:glow>
          </a:effectLst>
        </p:spPr>
      </p:pic>
      <p:sp>
        <p:nvSpPr>
          <p:cNvPr id="6" name="Блок-схема: ручное управление 5"/>
          <p:cNvSpPr/>
          <p:nvPr/>
        </p:nvSpPr>
        <p:spPr>
          <a:xfrm rot="5149519">
            <a:off x="6394924" y="961845"/>
            <a:ext cx="940074" cy="3096943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грубый</a:t>
            </a:r>
          </a:p>
        </p:txBody>
      </p:sp>
      <p:sp>
        <p:nvSpPr>
          <p:cNvPr id="7" name="Блок-схема: ручное управление 6"/>
          <p:cNvSpPr/>
          <p:nvPr/>
        </p:nvSpPr>
        <p:spPr>
          <a:xfrm rot="6787211">
            <a:off x="5966751" y="2145228"/>
            <a:ext cx="910351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101600">
              <a:srgbClr val="FFFF00">
                <a:alpha val="6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злой</a:t>
            </a:r>
          </a:p>
        </p:txBody>
      </p:sp>
      <p:sp>
        <p:nvSpPr>
          <p:cNvPr id="8" name="Блок-схема: ручное управление 7"/>
          <p:cNvSpPr/>
          <p:nvPr/>
        </p:nvSpPr>
        <p:spPr>
          <a:xfrm rot="8332417">
            <a:off x="5334529" y="3072635"/>
            <a:ext cx="857256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жестокость</a:t>
            </a:r>
          </a:p>
        </p:txBody>
      </p:sp>
      <p:sp>
        <p:nvSpPr>
          <p:cNvPr id="9" name="Блок-схема: ручное управление 8"/>
          <p:cNvSpPr/>
          <p:nvPr/>
        </p:nvSpPr>
        <p:spPr>
          <a:xfrm rot="10262169">
            <a:off x="4217877" y="3621211"/>
            <a:ext cx="857256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грустный</a:t>
            </a:r>
          </a:p>
        </p:txBody>
      </p:sp>
      <p:sp>
        <p:nvSpPr>
          <p:cNvPr id="10" name="Блок-схема: ручное управление 9"/>
          <p:cNvSpPr/>
          <p:nvPr/>
        </p:nvSpPr>
        <p:spPr>
          <a:xfrm rot="3452047">
            <a:off x="5666712" y="-301733"/>
            <a:ext cx="882412" cy="2910098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C0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жадный</a:t>
            </a:r>
          </a:p>
        </p:txBody>
      </p:sp>
      <p:sp>
        <p:nvSpPr>
          <p:cNvPr id="11" name="Блок-схема: ручное управление 10"/>
          <p:cNvSpPr/>
          <p:nvPr/>
        </p:nvSpPr>
        <p:spPr>
          <a:xfrm rot="10800000">
            <a:off x="3143240" y="3643314"/>
            <a:ext cx="857256" cy="281784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обман</a:t>
            </a:r>
          </a:p>
        </p:txBody>
      </p:sp>
      <p:sp>
        <p:nvSpPr>
          <p:cNvPr id="12" name="Блок-схема: ручное управление 11"/>
          <p:cNvSpPr/>
          <p:nvPr/>
        </p:nvSpPr>
        <p:spPr>
          <a:xfrm rot="11570490">
            <a:off x="1867772" y="3479413"/>
            <a:ext cx="857256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горе</a:t>
            </a:r>
          </a:p>
        </p:txBody>
      </p:sp>
      <p:sp>
        <p:nvSpPr>
          <p:cNvPr id="13" name="Блок-схема: ручное управление 12"/>
          <p:cNvSpPr/>
          <p:nvPr/>
        </p:nvSpPr>
        <p:spPr>
          <a:xfrm rot="13012121">
            <a:off x="771512" y="2900369"/>
            <a:ext cx="857256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вражда</a:t>
            </a:r>
          </a:p>
        </p:txBody>
      </p:sp>
      <p:sp>
        <p:nvSpPr>
          <p:cNvPr id="15" name="Блок-схема: ручное управление 14"/>
          <p:cNvSpPr/>
          <p:nvPr/>
        </p:nvSpPr>
        <p:spPr>
          <a:xfrm rot="15889478">
            <a:off x="618913" y="1907353"/>
            <a:ext cx="532434" cy="1729283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Блок-схема: ручное управление 15"/>
          <p:cNvSpPr/>
          <p:nvPr/>
        </p:nvSpPr>
        <p:spPr>
          <a:xfrm rot="18322376">
            <a:off x="998005" y="215938"/>
            <a:ext cx="634623" cy="1899602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Блок-схема: ручное управление 16"/>
          <p:cNvSpPr/>
          <p:nvPr/>
        </p:nvSpPr>
        <p:spPr>
          <a:xfrm rot="20719268">
            <a:off x="2583303" y="-174806"/>
            <a:ext cx="476933" cy="1280386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Блок-схема: ручное управление 17"/>
          <p:cNvSpPr/>
          <p:nvPr/>
        </p:nvSpPr>
        <p:spPr>
          <a:xfrm rot="2270954">
            <a:off x="3986657" y="54533"/>
            <a:ext cx="670620" cy="1453034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Блок-схема: ручное управление 18"/>
          <p:cNvSpPr/>
          <p:nvPr/>
        </p:nvSpPr>
        <p:spPr>
          <a:xfrm rot="3452047">
            <a:off x="5666712" y="-301734"/>
            <a:ext cx="882412" cy="2910098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щедрый</a:t>
            </a:r>
          </a:p>
        </p:txBody>
      </p:sp>
      <p:sp>
        <p:nvSpPr>
          <p:cNvPr id="20" name="Блок-схема: ручное управление 19"/>
          <p:cNvSpPr/>
          <p:nvPr/>
        </p:nvSpPr>
        <p:spPr>
          <a:xfrm rot="5149519">
            <a:off x="6323486" y="1033283"/>
            <a:ext cx="940074" cy="3096943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ласковый</a:t>
            </a:r>
          </a:p>
        </p:txBody>
      </p:sp>
      <p:sp>
        <p:nvSpPr>
          <p:cNvPr id="21" name="Блок-схема: ручное управление 20"/>
          <p:cNvSpPr/>
          <p:nvPr/>
        </p:nvSpPr>
        <p:spPr>
          <a:xfrm rot="6787211">
            <a:off x="6038190" y="2265496"/>
            <a:ext cx="910351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101600">
              <a:srgbClr val="FFFF00">
                <a:alpha val="6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добрый</a:t>
            </a:r>
          </a:p>
        </p:txBody>
      </p:sp>
      <p:sp>
        <p:nvSpPr>
          <p:cNvPr id="22" name="Блок-схема: ручное управление 21"/>
          <p:cNvSpPr/>
          <p:nvPr/>
        </p:nvSpPr>
        <p:spPr>
          <a:xfrm rot="8332417">
            <a:off x="5297531" y="3059714"/>
            <a:ext cx="857256" cy="2962248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нежность</a:t>
            </a:r>
          </a:p>
        </p:txBody>
      </p:sp>
      <p:sp>
        <p:nvSpPr>
          <p:cNvPr id="23" name="Блок-схема: ручное управление 22"/>
          <p:cNvSpPr/>
          <p:nvPr/>
        </p:nvSpPr>
        <p:spPr>
          <a:xfrm rot="10262169">
            <a:off x="4146440" y="3692649"/>
            <a:ext cx="857256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веселый</a:t>
            </a:r>
          </a:p>
        </p:txBody>
      </p:sp>
      <p:sp>
        <p:nvSpPr>
          <p:cNvPr id="24" name="Блок-схема: ручное управление 23"/>
          <p:cNvSpPr/>
          <p:nvPr/>
        </p:nvSpPr>
        <p:spPr>
          <a:xfrm rot="10800000">
            <a:off x="3143240" y="3500438"/>
            <a:ext cx="857256" cy="281784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правда</a:t>
            </a:r>
          </a:p>
        </p:txBody>
      </p:sp>
      <p:sp>
        <p:nvSpPr>
          <p:cNvPr id="25" name="Блок-схема: ручное управление 24"/>
          <p:cNvSpPr/>
          <p:nvPr/>
        </p:nvSpPr>
        <p:spPr>
          <a:xfrm rot="11570490">
            <a:off x="1804872" y="3488768"/>
            <a:ext cx="857256" cy="2838424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счастье</a:t>
            </a:r>
          </a:p>
        </p:txBody>
      </p:sp>
      <p:sp>
        <p:nvSpPr>
          <p:cNvPr id="26" name="Блок-схема: ручное управление 25"/>
          <p:cNvSpPr/>
          <p:nvPr/>
        </p:nvSpPr>
        <p:spPr>
          <a:xfrm rot="13012121">
            <a:off x="771511" y="2900369"/>
            <a:ext cx="857256" cy="2857520"/>
          </a:xfrm>
          <a:prstGeom prst="flowChartManualOperation">
            <a:avLst/>
          </a:prstGeom>
          <a:solidFill>
            <a:srgbClr val="FFCC00"/>
          </a:solidFill>
          <a:ln>
            <a:solidFill>
              <a:srgbClr val="FF6600"/>
            </a:solidFill>
          </a:ln>
          <a:effectLst>
            <a:glow rad="228600">
              <a:srgbClr val="FFFF00">
                <a:alpha val="40000"/>
              </a:srgb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дружба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74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обро картинки\4af61f2353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2438" y="-381000"/>
            <a:ext cx="10048876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User\Desktop\добро картинки\4af61f2353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387424"/>
            <a:ext cx="10048876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hello_html_m175d9b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33450" y="404664"/>
            <a:ext cx="10077450" cy="755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612068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3429000"/>
            <a:ext cx="3707904" cy="2808312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Monotype Corsiva" pitchFamily="66" charset="0"/>
              </a:rPr>
              <a:t>Волшебный клубок</a:t>
            </a:r>
            <a:endParaRPr lang="ru-RU" sz="5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Picture 2" descr="F:\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188640"/>
            <a:ext cx="4320480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Зло</a:t>
            </a:r>
            <a:endParaRPr lang="ru-RU" sz="6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496944" cy="6093296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Зависть</a:t>
            </a:r>
          </a:p>
          <a:p>
            <a:r>
              <a:rPr lang="ru-RU" sz="2400" b="1" dirty="0" smtClean="0"/>
              <a:t> Жадность</a:t>
            </a:r>
          </a:p>
          <a:p>
            <a:r>
              <a:rPr lang="ru-RU" sz="2400" b="1" dirty="0" smtClean="0"/>
              <a:t> Грубость</a:t>
            </a:r>
          </a:p>
          <a:p>
            <a:r>
              <a:rPr lang="ru-RU" sz="2400" b="1" dirty="0" smtClean="0"/>
              <a:t>Предательство</a:t>
            </a:r>
          </a:p>
          <a:p>
            <a:r>
              <a:rPr lang="ru-RU" sz="2400" b="1" dirty="0" smtClean="0"/>
              <a:t> Война</a:t>
            </a:r>
          </a:p>
          <a:p>
            <a:r>
              <a:rPr lang="ru-RU" sz="2400" b="1" dirty="0" smtClean="0"/>
              <a:t> Ложь</a:t>
            </a:r>
          </a:p>
          <a:p>
            <a:r>
              <a:rPr lang="ru-RU" sz="2400" b="1" dirty="0" smtClean="0"/>
              <a:t> Безразличие </a:t>
            </a:r>
          </a:p>
          <a:p>
            <a:r>
              <a:rPr lang="ru-RU" sz="2400" b="1" dirty="0" smtClean="0"/>
              <a:t>   Агрессивность </a:t>
            </a:r>
          </a:p>
          <a:p>
            <a:r>
              <a:rPr lang="ru-RU" sz="2400" b="1" dirty="0" smtClean="0"/>
              <a:t>Ненависть </a:t>
            </a:r>
          </a:p>
          <a:p>
            <a:r>
              <a:rPr lang="ru-RU" sz="2400" b="1" dirty="0" smtClean="0"/>
              <a:t>Равнодушие  </a:t>
            </a:r>
          </a:p>
          <a:p>
            <a:r>
              <a:rPr lang="ru-RU" sz="2400" b="1" dirty="0" smtClean="0"/>
              <a:t> Хамство    </a:t>
            </a:r>
          </a:p>
          <a:p>
            <a:r>
              <a:rPr lang="ru-RU" sz="2400" b="1" dirty="0" smtClean="0"/>
              <a:t>Эгоизм </a:t>
            </a:r>
          </a:p>
          <a:p>
            <a:r>
              <a:rPr lang="ru-RU" sz="2400" b="1" dirty="0" smtClean="0"/>
              <a:t>Обман </a:t>
            </a:r>
          </a:p>
          <a:p>
            <a:r>
              <a:rPr lang="ru-RU" sz="2400" b="1" dirty="0" smtClean="0"/>
              <a:t>Неуважение </a:t>
            </a:r>
          </a:p>
          <a:p>
            <a:endParaRPr lang="ru-RU" sz="2000" b="1" dirty="0"/>
          </a:p>
        </p:txBody>
      </p:sp>
      <p:pic>
        <p:nvPicPr>
          <p:cNvPr id="1026" name="Picture 2" descr="C:\Users\USER\Desktop\картинки\1241588249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88640"/>
            <a:ext cx="2940724" cy="2664296"/>
          </a:xfrm>
          <a:prstGeom prst="rect">
            <a:avLst/>
          </a:prstGeom>
          <a:noFill/>
        </p:spPr>
      </p:pic>
      <p:pic>
        <p:nvPicPr>
          <p:cNvPr id="5" name="Picture 2" descr="C:\Users\USER\Desktop\hello_html_576d51d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0806" y="3789040"/>
            <a:ext cx="443243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Добро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Милосердие</a:t>
            </a:r>
          </a:p>
          <a:p>
            <a:r>
              <a:rPr lang="ru-RU" sz="2400" b="1" dirty="0" smtClean="0"/>
              <a:t>Любовь </a:t>
            </a:r>
          </a:p>
          <a:p>
            <a:r>
              <a:rPr lang="ru-RU" sz="2400" b="1" dirty="0" smtClean="0"/>
              <a:t> Сострадание</a:t>
            </a:r>
          </a:p>
          <a:p>
            <a:r>
              <a:rPr lang="ru-RU" sz="2400" b="1" dirty="0" smtClean="0"/>
              <a:t> Сочувствие</a:t>
            </a:r>
          </a:p>
          <a:p>
            <a:r>
              <a:rPr lang="ru-RU" sz="2400" b="1" dirty="0" smtClean="0"/>
              <a:t> Сопереживание </a:t>
            </a:r>
          </a:p>
          <a:p>
            <a:r>
              <a:rPr lang="ru-RU" sz="2400" b="1" dirty="0" smtClean="0"/>
              <a:t>Забота</a:t>
            </a:r>
          </a:p>
          <a:p>
            <a:r>
              <a:rPr lang="ru-RU" sz="2400" b="1" dirty="0" smtClean="0"/>
              <a:t>Готовность прийти на   помощь     Справедливость  </a:t>
            </a:r>
          </a:p>
          <a:p>
            <a:r>
              <a:rPr lang="ru-RU" sz="2400" b="1" dirty="0" smtClean="0"/>
              <a:t>  Бескорыстие  </a:t>
            </a:r>
          </a:p>
          <a:p>
            <a:r>
              <a:rPr lang="ru-RU" sz="2400" b="1" dirty="0" smtClean="0"/>
              <a:t> Добрый </a:t>
            </a:r>
          </a:p>
          <a:p>
            <a:r>
              <a:rPr lang="ru-RU" sz="2400" b="1" dirty="0" smtClean="0"/>
              <a:t> Вежливый  </a:t>
            </a:r>
          </a:p>
          <a:p>
            <a:r>
              <a:rPr lang="ru-RU" sz="2400" b="1" dirty="0" smtClean="0"/>
              <a:t>Честный</a:t>
            </a:r>
          </a:p>
          <a:p>
            <a:r>
              <a:rPr lang="ru-RU" sz="2400" b="1" dirty="0" smtClean="0"/>
              <a:t>Жизнерадостный   </a:t>
            </a:r>
          </a:p>
          <a:p>
            <a:r>
              <a:rPr lang="ru-RU" sz="2400" b="1" dirty="0" smtClean="0"/>
              <a:t>Аккуратный  </a:t>
            </a:r>
          </a:p>
          <a:p>
            <a:r>
              <a:rPr lang="ru-RU" sz="2400" b="1" dirty="0" smtClean="0"/>
              <a:t>Внимательный </a:t>
            </a:r>
            <a:endParaRPr lang="ru-RU" sz="2400" b="1" dirty="0"/>
          </a:p>
        </p:txBody>
      </p:sp>
      <p:pic>
        <p:nvPicPr>
          <p:cNvPr id="2050" name="Picture 2" descr="C:\Users\USER\Desktop\картинки\cc12cc5eee2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8418" y="1"/>
            <a:ext cx="2355582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Помощь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  <a:r>
              <a:rPr lang="ru-RU" b="1" i="1" dirty="0" smtClean="0"/>
              <a:t>желательный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добр</a:t>
            </a:r>
            <a:r>
              <a:rPr lang="ru-RU" b="1" i="1" dirty="0" smtClean="0"/>
              <a:t>одетельный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добр</a:t>
            </a:r>
            <a:r>
              <a:rPr lang="ru-RU" b="1" i="1" dirty="0" smtClean="0"/>
              <a:t>одушный </a:t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  <a:r>
              <a:rPr lang="ru-RU" b="1" i="1" dirty="0" smtClean="0"/>
              <a:t>совестный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  <a:r>
              <a:rPr lang="ru-RU" b="1" i="1" dirty="0" smtClean="0"/>
              <a:t>сердечный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  <a:r>
              <a:rPr lang="ru-RU" b="1" i="1" dirty="0" smtClean="0"/>
              <a:t>порядочный</a:t>
            </a:r>
          </a:p>
          <a:p>
            <a:r>
              <a:rPr lang="ru-RU" b="1" i="1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  <a:r>
              <a:rPr lang="ru-RU" b="1" i="1" dirty="0" smtClean="0"/>
              <a:t>нравный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</a:p>
          <a:p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  <a:r>
              <a:rPr lang="ru-RU" b="1" i="1" dirty="0" smtClean="0"/>
              <a:t>та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добро</a:t>
            </a:r>
            <a:r>
              <a:rPr lang="ru-RU" b="1" i="1" dirty="0" smtClean="0"/>
              <a:t>детель.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3" descr="C:\Users\User\Desktop\добро картинки\0_7330b_e60f137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37333" cy="494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3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487"/>
            <a:ext cx="6912768" cy="677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551b4f7201813.png"/>
          <p:cNvPicPr>
            <a:picLocks noChangeAspect="1" noChangeArrowheads="1"/>
          </p:cNvPicPr>
          <p:nvPr/>
        </p:nvPicPr>
        <p:blipFill>
          <a:blip r:embed="rId2" cstate="print"/>
          <a:srcRect l="11438" r="11043" b="17168"/>
          <a:stretch>
            <a:fillRect/>
          </a:stretch>
        </p:blipFill>
        <p:spPr bwMode="auto">
          <a:xfrm>
            <a:off x="-1" y="0"/>
            <a:ext cx="9117703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gxc2qph2uwm_med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85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66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Правила доброты</a:t>
            </a:r>
            <a:b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 smtClean="0"/>
              <a:t>Улыбаться</a:t>
            </a:r>
          </a:p>
          <a:p>
            <a:r>
              <a:rPr lang="ru-RU" sz="8600" b="1" dirty="0" smtClean="0"/>
              <a:t>Помогать слабым, больным, маленьким, попавшим в беду;</a:t>
            </a:r>
          </a:p>
          <a:p>
            <a:pPr lvl="0"/>
            <a:r>
              <a:rPr lang="ru-RU" sz="8600" b="1" dirty="0" smtClean="0"/>
              <a:t>Прощать ошибки других;</a:t>
            </a:r>
          </a:p>
          <a:p>
            <a:pPr lvl="0"/>
            <a:r>
              <a:rPr lang="ru-RU" sz="8600" b="1" dirty="0" smtClean="0"/>
              <a:t>Не жадничать;</a:t>
            </a:r>
          </a:p>
          <a:p>
            <a:pPr lvl="0"/>
            <a:r>
              <a:rPr lang="ru-RU" sz="8600" b="1" dirty="0" smtClean="0"/>
              <a:t>Не завидовать;</a:t>
            </a:r>
          </a:p>
          <a:p>
            <a:pPr lvl="0"/>
            <a:r>
              <a:rPr lang="ru-RU" sz="8600" b="1" dirty="0" smtClean="0"/>
              <a:t>Жалеть других.</a:t>
            </a:r>
          </a:p>
          <a:p>
            <a:pPr lvl="0"/>
            <a:r>
              <a:rPr lang="ru-RU" sz="8600" b="1" dirty="0" smtClean="0"/>
              <a:t>Помогай другу в беде.</a:t>
            </a:r>
          </a:p>
          <a:p>
            <a:pPr lvl="0"/>
            <a:r>
              <a:rPr lang="ru-RU" sz="8600" b="1" dirty="0" smtClean="0"/>
              <a:t>Умей с другом разделить радость.</a:t>
            </a:r>
          </a:p>
          <a:p>
            <a:pPr lvl="0"/>
            <a:r>
              <a:rPr lang="ru-RU" sz="8600" b="1" dirty="0" smtClean="0"/>
              <a:t>Не смейся над недостатками друга.</a:t>
            </a:r>
          </a:p>
          <a:p>
            <a:pPr lvl="0"/>
            <a:r>
              <a:rPr lang="ru-RU" sz="8600" b="1" dirty="0" smtClean="0"/>
              <a:t>Останови друга, если он делает что-то плохое.</a:t>
            </a:r>
          </a:p>
          <a:p>
            <a:pPr lvl="0"/>
            <a:r>
              <a:rPr lang="ru-RU" sz="8600" b="1" dirty="0" smtClean="0"/>
              <a:t>Умей принять помощь, совет.</a:t>
            </a:r>
          </a:p>
          <a:p>
            <a:pPr lvl="0"/>
            <a:r>
              <a:rPr lang="ru-RU" sz="8600" b="1" dirty="0" smtClean="0"/>
              <a:t>Не обманывай друга.</a:t>
            </a:r>
          </a:p>
          <a:p>
            <a:pPr lvl="0"/>
            <a:r>
              <a:rPr lang="ru-RU" sz="8600" b="1" dirty="0" smtClean="0"/>
              <a:t>Относись к другу как к себе.</a:t>
            </a:r>
          </a:p>
          <a:p>
            <a:endParaRPr lang="ru-RU" dirty="0"/>
          </a:p>
        </p:txBody>
      </p:sp>
      <p:pic>
        <p:nvPicPr>
          <p:cNvPr id="6" name="Picture 2" descr="C:\Users\USER\Desktop\картинки\КАРТИНКИ 1\leopold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717032"/>
            <a:ext cx="2400490" cy="2952327"/>
          </a:xfrm>
          <a:prstGeom prst="rect">
            <a:avLst/>
          </a:prstGeom>
          <a:noFill/>
        </p:spPr>
      </p:pic>
      <p:pic>
        <p:nvPicPr>
          <p:cNvPr id="7" name="Picture 2" descr="C:\Users\User\Desktop\добро картинки\shutterstock_5826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00808"/>
            <a:ext cx="3020830" cy="201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«Доброта, что солнце»! </a:t>
            </a:r>
          </a:p>
        </p:txBody>
      </p:sp>
      <p:pic>
        <p:nvPicPr>
          <p:cNvPr id="19459" name="Picture 3" descr="podaro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124744"/>
            <a:ext cx="3184098" cy="2554511"/>
          </a:xfrm>
        </p:spPr>
      </p:pic>
      <p:pic>
        <p:nvPicPr>
          <p:cNvPr id="19460" name="Picture 4" descr="опе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5" y="1137025"/>
            <a:ext cx="2808311" cy="2755241"/>
          </a:xfrm>
        </p:spPr>
      </p:pic>
      <p:pic>
        <p:nvPicPr>
          <p:cNvPr id="19461" name="Picture 5" descr="вместе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561" y="3903663"/>
            <a:ext cx="3123828" cy="2670814"/>
          </a:xfrm>
        </p:spPr>
      </p:pic>
      <p:pic>
        <p:nvPicPr>
          <p:cNvPr id="19462" name="Picture 6" descr="0,,954936_1,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561117" y="4005262"/>
            <a:ext cx="3283972" cy="2592090"/>
          </a:xfrm>
        </p:spPr>
      </p:pic>
      <p:pic>
        <p:nvPicPr>
          <p:cNvPr id="19463" name="Picture 7" descr="solna24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3738" y="2043113"/>
            <a:ext cx="26765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lad2(1)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841" y="0"/>
            <a:ext cx="688554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BatangChe" pitchFamily="49" charset="-127"/>
              </a:rPr>
              <a:t>Наши цели</a:t>
            </a:r>
            <a:endParaRPr lang="ru-RU" b="1" dirty="0">
              <a:solidFill>
                <a:srgbClr val="FF0000"/>
              </a:solidFill>
              <a:latin typeface="Arial Black" pitchFamily="34" charset="0"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Понимать важность вежливого отношения к окружающим людям, своим близким.</a:t>
            </a:r>
          </a:p>
          <a:p>
            <a:r>
              <a:rPr lang="ru-RU" dirty="0" smtClean="0"/>
              <a:t>Стремиться   совершать добрые дела.</a:t>
            </a:r>
          </a:p>
          <a:p>
            <a:r>
              <a:rPr lang="ru-RU" dirty="0" smtClean="0"/>
              <a:t>Уметь различать добро и зло.</a:t>
            </a:r>
          </a:p>
          <a:p>
            <a:r>
              <a:rPr lang="ru-RU" dirty="0" smtClean="0"/>
              <a:t>Познакомиться с новыми добрыми словами </a:t>
            </a:r>
          </a:p>
          <a:p>
            <a:pPr>
              <a:buNone/>
            </a:pPr>
            <a:r>
              <a:rPr lang="ru-RU" dirty="0" smtClean="0"/>
              <a:t>и использовать их в  жизни.</a:t>
            </a:r>
          </a:p>
          <a:p>
            <a:r>
              <a:rPr lang="ru-RU" dirty="0" smtClean="0"/>
              <a:t>Учиться дарить тепло и доброту.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556792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Я</a:t>
            </a:r>
            <a:r>
              <a:rPr lang="ru-RU" sz="5400" b="1" dirty="0" smtClean="0">
                <a:solidFill>
                  <a:srgbClr val="FF0000"/>
                </a:solidFill>
              </a:rPr>
              <a:t/>
            </a:r>
            <a:br>
              <a:rPr lang="ru-RU" sz="5400" b="1" dirty="0" smtClean="0">
                <a:solidFill>
                  <a:srgbClr val="FF0000"/>
                </a:solidFill>
              </a:rPr>
            </a:b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- заботливый</a:t>
            </a:r>
            <a:endParaRPr lang="ru-RU" dirty="0" smtClean="0"/>
          </a:p>
          <a:p>
            <a:r>
              <a:rPr lang="ru-RU" b="1" dirty="0" smtClean="0"/>
              <a:t>- ласковый</a:t>
            </a:r>
            <a:endParaRPr lang="ru-RU" dirty="0" smtClean="0"/>
          </a:p>
          <a:p>
            <a:r>
              <a:rPr lang="ru-RU" b="1" dirty="0" smtClean="0"/>
              <a:t>- хороший</a:t>
            </a:r>
            <a:endParaRPr lang="ru-RU" dirty="0" smtClean="0"/>
          </a:p>
          <a:p>
            <a:r>
              <a:rPr lang="ru-RU" b="1" dirty="0" smtClean="0"/>
              <a:t>- радостный</a:t>
            </a:r>
            <a:endParaRPr lang="ru-RU" dirty="0" smtClean="0"/>
          </a:p>
          <a:p>
            <a:r>
              <a:rPr lang="ru-RU" b="1" dirty="0" smtClean="0"/>
              <a:t>- добрый</a:t>
            </a:r>
            <a:endParaRPr lang="ru-RU" dirty="0" smtClean="0"/>
          </a:p>
          <a:p>
            <a:r>
              <a:rPr lang="ru-RU" b="1" dirty="0" smtClean="0"/>
              <a:t>- приветливый</a:t>
            </a:r>
            <a:endParaRPr lang="ru-RU" dirty="0" smtClean="0"/>
          </a:p>
          <a:p>
            <a:r>
              <a:rPr lang="ru-RU" b="1" dirty="0" smtClean="0"/>
              <a:t>- любезный</a:t>
            </a:r>
            <a:endParaRPr lang="ru-RU" dirty="0" smtClean="0"/>
          </a:p>
          <a:p>
            <a:r>
              <a:rPr lang="ru-RU" b="1" dirty="0" smtClean="0"/>
              <a:t>- доброжелательный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USER\Desktop\картинки\268256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04812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Пусть все будут счастливы</a:t>
            </a:r>
            <a:endParaRPr lang="ru-RU" dirty="0"/>
          </a:p>
        </p:txBody>
      </p:sp>
      <p:pic>
        <p:nvPicPr>
          <p:cNvPr id="4" name="Содержимое 3" descr="F:\8d065380b25c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 Black" pitchFamily="34" charset="0"/>
              </a:rPr>
              <a:t>БУДЬТЕ ДОБРЫ И ЧЕЛОВЕЧНЫ!</a:t>
            </a:r>
            <a:endParaRPr lang="ru-RU" dirty="0"/>
          </a:p>
        </p:txBody>
      </p:sp>
      <p:pic>
        <p:nvPicPr>
          <p:cNvPr id="4" name="Содержимое 3" descr="240289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412776"/>
            <a:ext cx="7416824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0016-016-Pobezhdaj-zlo-dob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A5002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 уважаю себя за то, что сегодня…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F:\1276629393_1244168447_stixi-o-dobrote-10-kopiya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052736"/>
            <a:ext cx="5256584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zaschity_det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28644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332657"/>
            <a:ext cx="7821612" cy="7920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>«Частичка сердца для тебя»</a:t>
            </a:r>
          </a:p>
        </p:txBody>
      </p:sp>
      <p:pic>
        <p:nvPicPr>
          <p:cNvPr id="17413" name="Picture 5" descr="15e7ee9bc7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13" y="3286125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ердце 6"/>
          <p:cNvSpPr/>
          <p:nvPr/>
        </p:nvSpPr>
        <p:spPr>
          <a:xfrm>
            <a:off x="1000100" y="2214554"/>
            <a:ext cx="2428892" cy="1643074"/>
          </a:xfrm>
          <a:prstGeom prst="heart">
            <a:avLst/>
          </a:prstGeom>
          <a:gradFill>
            <a:gsLst>
              <a:gs pos="0">
                <a:srgbClr val="EB79CA"/>
              </a:gs>
              <a:gs pos="50000">
                <a:srgbClr val="E208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доброта</a:t>
            </a:r>
          </a:p>
        </p:txBody>
      </p:sp>
      <p:sp>
        <p:nvSpPr>
          <p:cNvPr id="8" name="Сердце 7"/>
          <p:cNvSpPr/>
          <p:nvPr/>
        </p:nvSpPr>
        <p:spPr>
          <a:xfrm flipH="1">
            <a:off x="6643670" y="1643050"/>
            <a:ext cx="2500330" cy="2143140"/>
          </a:xfrm>
          <a:prstGeom prst="heart">
            <a:avLst/>
          </a:prstGeom>
          <a:gradFill>
            <a:gsLst>
              <a:gs pos="0">
                <a:srgbClr val="EB79CA"/>
              </a:gs>
              <a:gs pos="50000">
                <a:srgbClr val="E20899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scene3d>
            <a:camera prst="perspectiveContrastingLeftFacing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ContrastingRightFacing"/>
              <a:lightRig rig="threePt" dir="t"/>
            </a:scene3d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1">
                    <a:lumMod val="50000"/>
                  </a:schemeClr>
                </a:solidFill>
              </a:rPr>
              <a:t>доброта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29  0.011 0.08659  0.028 0.11323  C 0.028 0.11456  0.055 0.15053  0.055 0.1492  C 0.07 0.16918  0.079 0.19715  0.079 0.22646  C 0.079 0.28507  0.044 0.33169  0 0.33302  C -0.044 0.33169  -0.079 0.28507  -0.079 0.22646  C -0.079 0.19715  -0.07 0.16918  -0.055 0.1492  C -0.055 0.15053  -0.028 0.11456  -0.028 0.11323  C -0.011 0.08659  -0.001 0.04529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0707192255091dove_1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5" y="0"/>
            <a:ext cx="91360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34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412776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35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830366" cy="6806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добро картинки\x_56f3c8c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Слова  - помощники для постановки целей занятия «Уроки Доброты»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Понимать важность вежливого отношения к…….</a:t>
            </a:r>
          </a:p>
          <a:p>
            <a:r>
              <a:rPr lang="ru-RU" sz="4000" b="1" dirty="0" smtClean="0"/>
              <a:t>Стремиться   совершать……</a:t>
            </a:r>
          </a:p>
          <a:p>
            <a:r>
              <a:rPr lang="ru-RU" sz="4000" b="1" dirty="0" smtClean="0"/>
              <a:t>Уметь различать…</a:t>
            </a:r>
          </a:p>
          <a:p>
            <a:r>
              <a:rPr lang="ru-RU" sz="4000" b="1" dirty="0" smtClean="0"/>
              <a:t>Познакомиться  с новыми……..словами и использовать их в …….</a:t>
            </a:r>
          </a:p>
          <a:p>
            <a:r>
              <a:rPr lang="ru-RU" sz="4000" b="1" dirty="0" smtClean="0"/>
              <a:t>Учиться дарить……</a:t>
            </a:r>
          </a:p>
          <a:p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  <a:ea typeface="BatangChe" pitchFamily="49" charset="-127"/>
              </a:rPr>
              <a:t>Наши цели</a:t>
            </a:r>
            <a:endParaRPr lang="ru-RU" b="1" dirty="0">
              <a:solidFill>
                <a:srgbClr val="FF0000"/>
              </a:solidFill>
              <a:latin typeface="Arial Black" pitchFamily="34" charset="0"/>
              <a:ea typeface="BatangChe" pitchFamily="49" charset="-127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Понимать важность вежливого отношения к окружающим людям, своим близким.</a:t>
            </a:r>
          </a:p>
          <a:p>
            <a:r>
              <a:rPr lang="ru-RU" dirty="0" smtClean="0"/>
              <a:t>Стремиться   совершать добрые дела.</a:t>
            </a:r>
          </a:p>
          <a:p>
            <a:r>
              <a:rPr lang="ru-RU" dirty="0" smtClean="0"/>
              <a:t>Уметь различать добро и зло.</a:t>
            </a:r>
          </a:p>
          <a:p>
            <a:r>
              <a:rPr lang="ru-RU" dirty="0" smtClean="0"/>
              <a:t>Познакомиться с новыми добрыми словами </a:t>
            </a:r>
          </a:p>
          <a:p>
            <a:pPr>
              <a:buNone/>
            </a:pPr>
            <a:r>
              <a:rPr lang="ru-RU" dirty="0" smtClean="0"/>
              <a:t>и использовать их в  жизни.</a:t>
            </a:r>
          </a:p>
          <a:p>
            <a:r>
              <a:rPr lang="ru-RU" dirty="0" smtClean="0"/>
              <a:t>Учиться дарить тепло и доброту.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когда человек улыбается?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Улыбкой дверь отворите в пути,</a:t>
            </a:r>
          </a:p>
          <a:p>
            <a:pPr>
              <a:buNone/>
            </a:pPr>
            <a:r>
              <a:rPr lang="ru-RU" b="1" i="1" dirty="0" smtClean="0"/>
              <a:t>Улыбку нельзя удержать взаперти.</a:t>
            </a:r>
          </a:p>
          <a:p>
            <a:pPr>
              <a:buNone/>
            </a:pPr>
            <a:r>
              <a:rPr lang="ru-RU" b="1" i="1" dirty="0" smtClean="0"/>
              <a:t>Улыбка – цветок, расцветет на устах.</a:t>
            </a:r>
          </a:p>
          <a:p>
            <a:pPr>
              <a:buNone/>
            </a:pPr>
            <a:r>
              <a:rPr lang="ru-RU" b="1" i="1" dirty="0" smtClean="0"/>
              <a:t>Улыбка прогонит и злобу, и страх</a:t>
            </a:r>
          </a:p>
          <a:p>
            <a:pPr>
              <a:buNone/>
            </a:pPr>
            <a:r>
              <a:rPr lang="ru-RU" b="1" i="1" dirty="0" smtClean="0"/>
              <a:t>Улыбка как дождик веселый, как мяч,</a:t>
            </a:r>
          </a:p>
          <a:p>
            <a:pPr>
              <a:buNone/>
            </a:pPr>
            <a:r>
              <a:rPr lang="ru-RU" b="1" i="1" dirty="0" smtClean="0"/>
              <a:t>Его не догонишь – отправимся вскачь,</a:t>
            </a:r>
          </a:p>
          <a:p>
            <a:pPr>
              <a:buNone/>
            </a:pPr>
            <a:r>
              <a:rPr lang="ru-RU" b="1" i="1" dirty="0" smtClean="0"/>
              <a:t>Улыбка, как сон, и она, как мечта.</a:t>
            </a:r>
          </a:p>
          <a:p>
            <a:pPr>
              <a:buNone/>
            </a:pPr>
            <a:r>
              <a:rPr lang="ru-RU" b="1" i="1" dirty="0" smtClean="0"/>
              <a:t>Улыбка поутру по-детски чиста.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576</Words>
  <Application>Microsoft Office PowerPoint</Application>
  <PresentationFormat>Экран (4:3)</PresentationFormat>
  <Paragraphs>158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Улыбка</vt:lpstr>
      <vt:lpstr>Слайд 2</vt:lpstr>
      <vt:lpstr>Слайд 3</vt:lpstr>
      <vt:lpstr>Слайд 4</vt:lpstr>
      <vt:lpstr>Слайд 5</vt:lpstr>
      <vt:lpstr>Слайд 6</vt:lpstr>
      <vt:lpstr>Слова  - помощники для постановки целей занятия «Уроки Доброты» </vt:lpstr>
      <vt:lpstr>Наши цели</vt:lpstr>
      <vt:lpstr>А когда человек улыбается? </vt:lpstr>
      <vt:lpstr>Слайд 10</vt:lpstr>
      <vt:lpstr>Слайд 11</vt:lpstr>
      <vt:lpstr>Путь к доброте -</vt:lpstr>
      <vt:lpstr>Доктор добрых наук</vt:lpstr>
      <vt:lpstr>Что же такое доброта?</vt:lpstr>
      <vt:lpstr>Слайд 15</vt:lpstr>
      <vt:lpstr> А как вы думаете, где живет доброта?</vt:lpstr>
      <vt:lpstr>Какого человека можно назвать добрым? </vt:lpstr>
      <vt:lpstr>Что для вас есть «ЗЛО»?</vt:lpstr>
      <vt:lpstr>Слайд 19</vt:lpstr>
      <vt:lpstr>Слайд 20</vt:lpstr>
      <vt:lpstr>Слайд 21</vt:lpstr>
      <vt:lpstr>Волшебный клубок</vt:lpstr>
      <vt:lpstr>Слайд 23</vt:lpstr>
      <vt:lpstr>Зло</vt:lpstr>
      <vt:lpstr>Добро</vt:lpstr>
      <vt:lpstr>Помощь</vt:lpstr>
      <vt:lpstr>Слайд 27</vt:lpstr>
      <vt:lpstr>Слайд 28</vt:lpstr>
      <vt:lpstr>Слайд 29</vt:lpstr>
      <vt:lpstr> Правила доброты </vt:lpstr>
      <vt:lpstr>Слайд 31</vt:lpstr>
      <vt:lpstr>«Доброта, что солнце»! </vt:lpstr>
      <vt:lpstr>Слайд 33</vt:lpstr>
      <vt:lpstr>Наши цели</vt:lpstr>
      <vt:lpstr>Я </vt:lpstr>
      <vt:lpstr>Пусть все будут счастливы</vt:lpstr>
      <vt:lpstr>БУДЬТЕ ДОБРЫ И ЧЕЛОВЕЧНЫ!</vt:lpstr>
      <vt:lpstr>Слайд 38</vt:lpstr>
      <vt:lpstr>Я уважаю себя за то, что сегодня… </vt:lpstr>
      <vt:lpstr>«Частичка сердца для тебя»</vt:lpstr>
      <vt:lpstr>Слайд 41</vt:lpstr>
      <vt:lpstr>Слайд 42</vt:lpstr>
      <vt:lpstr>Слайд 43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Доброта - это отзывчивость,  душевное расположение к людям,  стремление делать добро другим</dc:title>
  <dc:creator>USER</dc:creator>
  <cp:lastModifiedBy>USER</cp:lastModifiedBy>
  <cp:revision>136</cp:revision>
  <dcterms:created xsi:type="dcterms:W3CDTF">2016-01-09T14:31:02Z</dcterms:created>
  <dcterms:modified xsi:type="dcterms:W3CDTF">2016-07-05T19:01:31Z</dcterms:modified>
</cp:coreProperties>
</file>