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77" r:id="rId8"/>
    <p:sldId id="278" r:id="rId9"/>
    <p:sldId id="279" r:id="rId10"/>
    <p:sldId id="273" r:id="rId11"/>
    <p:sldId id="264" r:id="rId12"/>
    <p:sldId id="265" r:id="rId13"/>
    <p:sldId id="280" r:id="rId14"/>
    <p:sldId id="266" r:id="rId15"/>
    <p:sldId id="267" r:id="rId16"/>
    <p:sldId id="268" r:id="rId17"/>
    <p:sldId id="269" r:id="rId18"/>
    <p:sldId id="270" r:id="rId19"/>
    <p:sldId id="276" r:id="rId20"/>
    <p:sldId id="271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540" y="9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3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75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184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314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938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683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034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896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866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buClr>
                <a:schemeClr val="accent1">
                  <a:lumMod val="75000"/>
                </a:schemeClr>
              </a:buClr>
              <a:defRPr/>
            </a:lvl1pPr>
            <a:lvl2pPr>
              <a:buClr>
                <a:schemeClr val="accent1">
                  <a:lumMod val="75000"/>
                </a:schemeClr>
              </a:buClr>
              <a:defRPr/>
            </a:lvl2pPr>
            <a:lvl3pPr>
              <a:buClr>
                <a:schemeClr val="accent1">
                  <a:lumMod val="75000"/>
                </a:schemeClr>
              </a:buClr>
              <a:defRPr/>
            </a:lvl3pPr>
            <a:lvl4pPr>
              <a:buClr>
                <a:schemeClr val="accent1">
                  <a:lumMod val="75000"/>
                </a:schemeClr>
              </a:buClr>
              <a:defRPr/>
            </a:lvl4pPr>
            <a:lvl5pPr>
              <a:buClr>
                <a:schemeClr val="accent1">
                  <a:lumMod val="75000"/>
                </a:schemeClr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921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044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018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733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396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110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32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544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536EAC3-6D79-4C21-82FA-9CCCFEBC688A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4AA75C0-09C5-4BB6-B0DB-A37F78B148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997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91241" y="1174328"/>
            <a:ext cx="8574622" cy="26161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latin typeface="Georgia" panose="02040502050405020303" pitchFamily="18" charset="0"/>
              </a:rPr>
              <a:t>Деление </a:t>
            </a:r>
            <a:r>
              <a:rPr lang="ru-RU" sz="4800" b="1" dirty="0" smtClean="0">
                <a:latin typeface="Georgia" panose="02040502050405020303" pitchFamily="18" charset="0"/>
              </a:rPr>
              <a:t/>
            </a:r>
            <a:br>
              <a:rPr lang="ru-RU" sz="4800" b="1" dirty="0" smtClean="0">
                <a:latin typeface="Georgia" panose="02040502050405020303" pitchFamily="18" charset="0"/>
              </a:rPr>
            </a:br>
            <a:r>
              <a:rPr lang="ru-RU" sz="4800" b="1" dirty="0" smtClean="0">
                <a:latin typeface="Georgia" panose="02040502050405020303" pitchFamily="18" charset="0"/>
              </a:rPr>
              <a:t>многозначных чисел</a:t>
            </a:r>
            <a:br>
              <a:rPr lang="ru-RU" sz="4800" b="1" dirty="0" smtClean="0">
                <a:latin typeface="Georgia" panose="02040502050405020303" pitchFamily="18" charset="0"/>
              </a:rPr>
            </a:br>
            <a:r>
              <a:rPr lang="ru-RU" sz="4800" b="1" dirty="0" smtClean="0">
                <a:latin typeface="Georgia" panose="02040502050405020303" pitchFamily="18" charset="0"/>
              </a:rPr>
              <a:t> </a:t>
            </a:r>
            <a:r>
              <a:rPr lang="ru-RU" sz="4800" b="1" dirty="0">
                <a:latin typeface="Georgia" panose="02040502050405020303" pitchFamily="18" charset="0"/>
              </a:rPr>
              <a:t>на однозначное </a:t>
            </a:r>
            <a:r>
              <a:rPr lang="ru-RU" sz="4800" b="1" dirty="0" smtClean="0">
                <a:latin typeface="Georgia" panose="02040502050405020303" pitchFamily="18" charset="0"/>
              </a:rPr>
              <a:t/>
            </a:r>
            <a:br>
              <a:rPr lang="ru-RU" sz="4800" b="1" dirty="0" smtClean="0">
                <a:latin typeface="Georgia" panose="02040502050405020303" pitchFamily="18" charset="0"/>
              </a:rPr>
            </a:br>
            <a:r>
              <a:rPr lang="ru-RU" sz="4800" b="1" dirty="0" smtClean="0">
                <a:latin typeface="Georgia" panose="02040502050405020303" pitchFamily="18" charset="0"/>
              </a:rPr>
              <a:t>с </a:t>
            </a:r>
            <a:r>
              <a:rPr lang="ru-RU" sz="4800" b="1" dirty="0">
                <a:latin typeface="Georgia" panose="02040502050405020303" pitchFamily="18" charset="0"/>
              </a:rPr>
              <a:t>остатком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78723" y="4379278"/>
            <a:ext cx="3604260" cy="1584000"/>
          </a:xfrm>
        </p:spPr>
        <p:txBody>
          <a:bodyPr>
            <a:noAutofit/>
          </a:bodyPr>
          <a:lstStyle/>
          <a:p>
            <a:pPr algn="ctr">
              <a:lnSpc>
                <a:spcPct val="110000"/>
              </a:lnSpc>
            </a:pPr>
            <a:r>
              <a:rPr lang="ru-RU" sz="2400" b="1" dirty="0" smtClean="0">
                <a:latin typeface="Georgia" panose="02040502050405020303" pitchFamily="18" charset="0"/>
              </a:rPr>
              <a:t>Презентация к уроку математики</a:t>
            </a:r>
          </a:p>
          <a:p>
            <a:pPr algn="ctr">
              <a:lnSpc>
                <a:spcPct val="110000"/>
              </a:lnSpc>
            </a:pPr>
            <a:r>
              <a:rPr lang="ru-RU" sz="2400" b="1" dirty="0" smtClean="0">
                <a:latin typeface="Georgia" panose="02040502050405020303" pitchFamily="18" charset="0"/>
              </a:rPr>
              <a:t> в 7 классе</a:t>
            </a:r>
          </a:p>
          <a:p>
            <a:pPr algn="ctr">
              <a:lnSpc>
                <a:spcPct val="110000"/>
              </a:lnSpc>
            </a:pPr>
            <a:endParaRPr lang="ru-RU" sz="24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870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0039" y="901336"/>
            <a:ext cx="4400006" cy="783771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endParaRPr lang="ru-RU" sz="4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80315" y="3435531"/>
            <a:ext cx="6115594" cy="289818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Кедровка собрала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12658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кедровых орешков.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Она сделала себе маленькие «клады» по 9 орешков в каждом. Сколько таких «кладов»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получилось у птицы?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577" y="581295"/>
            <a:ext cx="3794160" cy="22076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567" y="2788918"/>
            <a:ext cx="3617595" cy="28136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8678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4142" y="467087"/>
            <a:ext cx="10515600" cy="5881461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8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Разгадать правило, по которому записаны числа каждого столбика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8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72034                   2345</a:t>
            </a:r>
            <a:endParaRPr lang="ru-RU" sz="8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8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58043 </a:t>
            </a:r>
            <a:r>
              <a:rPr lang="ru-RU" sz="8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3456</a:t>
            </a:r>
            <a:endParaRPr lang="ru-RU" sz="8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8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91403                   4567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8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63340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2041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1354" y="604247"/>
            <a:ext cx="8472415" cy="5907587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примеры: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72034 : 6                                           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58043 : 5              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2345 : 6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91403 : 4               3456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63340 : 3              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4567 : 4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912611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зминутка_для_уроков_информатик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96343" y="612322"/>
            <a:ext cx="7500256" cy="562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32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430441"/>
            <a:ext cx="10515600" cy="705686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ответы среди предложенных: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213389"/>
              </p:ext>
            </p:extLst>
          </p:nvPr>
        </p:nvGraphicFramePr>
        <p:xfrm>
          <a:off x="2285999" y="1591601"/>
          <a:ext cx="9662723" cy="453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62179">
                  <a:extLst>
                    <a:ext uri="{9D8B030D-6E8A-4147-A177-3AD203B41FA5}">
                      <a16:colId xmlns:a16="http://schemas.microsoft.com/office/drawing/2014/main" val="4001426483"/>
                    </a:ext>
                  </a:extLst>
                </a:gridCol>
                <a:gridCol w="755927">
                  <a:extLst>
                    <a:ext uri="{9D8B030D-6E8A-4147-A177-3AD203B41FA5}">
                      <a16:colId xmlns:a16="http://schemas.microsoft.com/office/drawing/2014/main" val="3263969319"/>
                    </a:ext>
                  </a:extLst>
                </a:gridCol>
                <a:gridCol w="2662179">
                  <a:extLst>
                    <a:ext uri="{9D8B030D-6E8A-4147-A177-3AD203B41FA5}">
                      <a16:colId xmlns:a16="http://schemas.microsoft.com/office/drawing/2014/main" val="4225247741"/>
                    </a:ext>
                  </a:extLst>
                </a:gridCol>
                <a:gridCol w="2662179">
                  <a:extLst>
                    <a:ext uri="{9D8B030D-6E8A-4147-A177-3AD203B41FA5}">
                      <a16:colId xmlns:a16="http://schemas.microsoft.com/office/drawing/2014/main" val="507005285"/>
                    </a:ext>
                  </a:extLst>
                </a:gridCol>
                <a:gridCol w="920259">
                  <a:extLst>
                    <a:ext uri="{9D8B030D-6E8A-4147-A177-3AD203B41FA5}">
                      <a16:colId xmlns:a16="http://schemas.microsoft.com/office/drawing/2014/main" val="84368150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11607 (ост.1)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  (ост.1)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4082503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ru-RU" sz="32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22850 (ост.3)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  (ост.5)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3061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11608 (ост.3)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 (ост.3)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285556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5857 (ост.2)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  (ост.5)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1181818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21113 (ост.3)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691  (ост.1)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4121823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21113 (ост.1)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1114 (ост.3)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6127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0613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701" y="186599"/>
            <a:ext cx="3570514" cy="357051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459" y="2494369"/>
            <a:ext cx="3528109" cy="35281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00012" y="1221375"/>
            <a:ext cx="441524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математическое действие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выполняли сегодня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заданиях?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191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836" y="3037114"/>
            <a:ext cx="3485379" cy="34853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936" y="409072"/>
            <a:ext cx="3396530" cy="33965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7663" y="1979036"/>
            <a:ext cx="353817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 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называем?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37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71" y="2310410"/>
            <a:ext cx="3590823" cy="359082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430" y="2832925"/>
            <a:ext cx="3068308" cy="30683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87215" y="232918"/>
            <a:ext cx="360421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Остаток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получиться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виде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любого числа?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0692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779" y="2134410"/>
            <a:ext cx="3525508" cy="35255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086" y="3069771"/>
            <a:ext cx="3362223" cy="33622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52286" y="849087"/>
            <a:ext cx="2971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 понять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остатка нет?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3480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201" y="330680"/>
            <a:ext cx="3875058" cy="5560238"/>
          </a:xfrm>
        </p:spPr>
      </p:pic>
      <p:sp>
        <p:nvSpPr>
          <p:cNvPr id="5" name="TextBox 4"/>
          <p:cNvSpPr txBox="1"/>
          <p:nvPr/>
        </p:nvSpPr>
        <p:spPr>
          <a:xfrm>
            <a:off x="7530354" y="1681435"/>
            <a:ext cx="38996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№215  </a:t>
            </a:r>
          </a:p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а),  б) </a:t>
            </a:r>
          </a:p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2е столбики</a:t>
            </a:r>
            <a:endParaRPr lang="ru-RU" sz="4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143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369" t="6468" r="3399" b="6369"/>
          <a:stretch/>
        </p:blipFill>
        <p:spPr>
          <a:xfrm>
            <a:off x="1782343" y="770022"/>
            <a:ext cx="9868274" cy="524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097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18" y="1038521"/>
            <a:ext cx="9519790" cy="4820146"/>
          </a:xfrm>
        </p:spPr>
      </p:pic>
    </p:spTree>
    <p:extLst>
      <p:ext uri="{BB962C8B-B14F-4D97-AF65-F5344CB8AC3E}">
        <p14:creationId xmlns:p14="http://schemas.microsoft.com/office/powerpoint/2010/main" val="3344871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86402" y="4167745"/>
            <a:ext cx="2717074" cy="164592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араллелограмм 4"/>
          <p:cNvSpPr/>
          <p:nvPr/>
        </p:nvSpPr>
        <p:spPr>
          <a:xfrm>
            <a:off x="8774630" y="3963550"/>
            <a:ext cx="2718108" cy="2054310"/>
          </a:xfrm>
          <a:prstGeom prst="parallelogram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9793705" y="688550"/>
            <a:ext cx="1948853" cy="1905118"/>
          </a:xfrm>
          <a:prstGeom prst="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28848" y="1342901"/>
            <a:ext cx="2142308" cy="203780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рапеция 8"/>
          <p:cNvSpPr/>
          <p:nvPr/>
        </p:nvSpPr>
        <p:spPr>
          <a:xfrm>
            <a:off x="2574757" y="688550"/>
            <a:ext cx="2728758" cy="1905118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501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40876" y="938464"/>
            <a:ext cx="3340996" cy="20329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араллелограмм 4"/>
          <p:cNvSpPr/>
          <p:nvPr/>
        </p:nvSpPr>
        <p:spPr>
          <a:xfrm>
            <a:off x="3174962" y="938464"/>
            <a:ext cx="3105177" cy="2032996"/>
          </a:xfrm>
          <a:prstGeom prst="parallelogram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08985" y="3895484"/>
            <a:ext cx="2142308" cy="203780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рапеция 8"/>
          <p:cNvSpPr/>
          <p:nvPr/>
        </p:nvSpPr>
        <p:spPr>
          <a:xfrm>
            <a:off x="8666519" y="3960798"/>
            <a:ext cx="3004457" cy="1972492"/>
          </a:xfrm>
          <a:prstGeom prst="trapezoi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383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0337" y="863194"/>
            <a:ext cx="8635426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примеры на деление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ответом 6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50717" y="3269213"/>
            <a:ext cx="1881051" cy="134547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241208" y="4028013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43067" y="3609832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86999" y="3269213"/>
            <a:ext cx="1881051" cy="134547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7040880" y="4082013"/>
            <a:ext cx="576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025531" y="3717832"/>
            <a:ext cx="576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935173" y="3266739"/>
            <a:ext cx="1881051" cy="134547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754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342" y="815068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примеры на деление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ответом 5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50717" y="3269213"/>
            <a:ext cx="1881051" cy="134547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241208" y="4028013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43067" y="3609832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86999" y="3269213"/>
            <a:ext cx="1881051" cy="134547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7040880" y="4082013"/>
            <a:ext cx="576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025531" y="3717832"/>
            <a:ext cx="576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935173" y="3266739"/>
            <a:ext cx="1881051" cy="134547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6201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799" y="1045030"/>
            <a:ext cx="7845424" cy="2318658"/>
          </a:xfrm>
        </p:spPr>
        <p:txBody>
          <a:bodyPr>
            <a:noAutofit/>
          </a:bodyPr>
          <a:lstStyle/>
          <a:p>
            <a:pPr lvl="0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и решить пример.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885155" y="2971802"/>
            <a:ext cx="10018713" cy="287382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Делимое 7805, делитель 7. Найти частное. 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587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43" y="979714"/>
            <a:ext cx="8759824" cy="4572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Тема урока: </a:t>
            </a: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«Деление многозначных </a:t>
            </a: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</a:rPr>
              <a:t>чисел на однозначное </a:t>
            </a: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с остатком».</a:t>
            </a:r>
            <a:endParaRPr lang="ru-RU" sz="6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856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и решить пример 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Уменьшить в 8 раз </a:t>
            </a:r>
            <a:endParaRPr lang="ru-RU" sz="6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51627. 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0890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EB8F22"/>
      </a:accent1>
      <a:accent2>
        <a:srgbClr val="CD4223"/>
      </a:accent2>
      <a:accent3>
        <a:srgbClr val="A89374"/>
      </a:accent3>
      <a:accent4>
        <a:srgbClr val="83AA67"/>
      </a:accent4>
      <a:accent5>
        <a:srgbClr val="4FA9C1"/>
      </a:accent5>
      <a:accent6>
        <a:srgbClr val="9390AF"/>
      </a:accent6>
      <a:hlink>
        <a:srgbClr val="EC7220"/>
      </a:hlink>
      <a:folHlink>
        <a:srgbClr val="F09355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EBEC8F79-A447-43FC-8E81-85E8468AF3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481</TotalTime>
  <Words>241</Words>
  <Application>Microsoft Office PowerPoint</Application>
  <PresentationFormat>Широкоэкранный</PresentationFormat>
  <Paragraphs>79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Corbel</vt:lpstr>
      <vt:lpstr>Georgia</vt:lpstr>
      <vt:lpstr>Times New Roman</vt:lpstr>
      <vt:lpstr>Параллакс</vt:lpstr>
      <vt:lpstr>Деление  многозначных чисел  на однозначное  с остатком</vt:lpstr>
      <vt:lpstr>Презентация PowerPoint</vt:lpstr>
      <vt:lpstr>Презентация PowerPoint</vt:lpstr>
      <vt:lpstr>Презентация PowerPoint</vt:lpstr>
      <vt:lpstr>Составьте примеры на деление  с ответом 6</vt:lpstr>
      <vt:lpstr>Составьте примеры на деление  с ответом 5</vt:lpstr>
      <vt:lpstr>Составить и решить пример. </vt:lpstr>
      <vt:lpstr>Тема урока: «Деление многозначных чисел на однозначное  с остатком».</vt:lpstr>
      <vt:lpstr>Составить и решить пример </vt:lpstr>
      <vt:lpstr>Задача</vt:lpstr>
      <vt:lpstr>Презентация PowerPoint</vt:lpstr>
      <vt:lpstr>Презентация PowerPoint</vt:lpstr>
      <vt:lpstr>Презентация PowerPoint</vt:lpstr>
      <vt:lpstr>Найти ответы среди предложенных: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Деление  многозначных чисел  на однозначное  с остатком</dc:title>
  <dc:creator>NATA-PC</dc:creator>
  <cp:lastModifiedBy>NATA-PC</cp:lastModifiedBy>
  <cp:revision>13</cp:revision>
  <dcterms:created xsi:type="dcterms:W3CDTF">2018-01-21T07:16:55Z</dcterms:created>
  <dcterms:modified xsi:type="dcterms:W3CDTF">2018-01-21T15:18:52Z</dcterms:modified>
</cp:coreProperties>
</file>