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1" r:id="rId8"/>
    <p:sldId id="263" r:id="rId9"/>
    <p:sldId id="264" r:id="rId10"/>
    <p:sldId id="265" r:id="rId11"/>
    <p:sldId id="268" r:id="rId12"/>
    <p:sldId id="269" r:id="rId13"/>
    <p:sldId id="271" r:id="rId14"/>
    <p:sldId id="27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7/3/2023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7/3/2023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2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Эффективные технологии сопровождения детей с РАС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34746" y="5280453"/>
            <a:ext cx="8163697" cy="1169773"/>
          </a:xfrm>
        </p:spPr>
        <p:txBody>
          <a:bodyPr>
            <a:normAutofit/>
          </a:bodyPr>
          <a:lstStyle/>
          <a:p>
            <a:r>
              <a:rPr lang="ru-RU" dirty="0" smtClean="0"/>
              <a:t>Устюжанина Наталья </a:t>
            </a:r>
            <a:r>
              <a:rPr lang="ru-RU" dirty="0" err="1" smtClean="0"/>
              <a:t>Мансуровна</a:t>
            </a:r>
            <a:endParaRPr lang="ru-RU" dirty="0" smtClean="0"/>
          </a:p>
          <a:p>
            <a:r>
              <a:rPr lang="ru-RU" dirty="0" smtClean="0"/>
              <a:t> учитель-дефектолог, МБОУ НШДС №</a:t>
            </a:r>
            <a:r>
              <a:rPr lang="ru-RU" dirty="0" smtClean="0"/>
              <a:t>105</a:t>
            </a:r>
            <a:endParaRPr lang="ru-RU" dirty="0" smtClean="0"/>
          </a:p>
        </p:txBody>
      </p:sp>
      <p:pic>
        <p:nvPicPr>
          <p:cNvPr id="1026" name="Picture 2" descr="http://www.gbpokachi.ru/images/Melnik/26.03.2019/autiz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578" y="246513"/>
            <a:ext cx="6268994" cy="256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21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21562" cy="109563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                      </a:t>
            </a:r>
            <a:r>
              <a:rPr lang="ru-RU" sz="3600" dirty="0" smtClean="0">
                <a:solidFill>
                  <a:schemeClr val="tx1"/>
                </a:solidFill>
              </a:rPr>
              <a:t>Организация поведения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46" y="1631092"/>
            <a:ext cx="3276600" cy="21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081" y="1631092"/>
            <a:ext cx="3732544" cy="218440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244" y="1834292"/>
            <a:ext cx="2979073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25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66" t="23461" b="28252"/>
          <a:stretch/>
        </p:blipFill>
        <p:spPr bwMode="auto">
          <a:xfrm>
            <a:off x="1383958" y="4421812"/>
            <a:ext cx="1981200" cy="1235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https://ds04.infourok.ru/uploads/ex/0c2d/00058a6c-9f097aa7/img11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9" t="60676" r="68405" b="14750"/>
          <a:stretch/>
        </p:blipFill>
        <p:spPr bwMode="auto">
          <a:xfrm>
            <a:off x="4937553" y="4421811"/>
            <a:ext cx="2435312" cy="12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Объект 4" descr="https://ds04.infourok.ru/uploads/ex/0c2d/00058a6c-9f097aa7/img11.jpg"/>
          <p:cNvPicPr>
            <a:picLocks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t="30023" r="68242" b="43669"/>
          <a:stretch/>
        </p:blipFill>
        <p:spPr bwMode="auto">
          <a:xfrm>
            <a:off x="8285205" y="4397784"/>
            <a:ext cx="2152136" cy="12594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501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          </a:t>
            </a:r>
            <a:r>
              <a:rPr lang="ru-RU" sz="3600" dirty="0" smtClean="0">
                <a:solidFill>
                  <a:schemeClr val="tx1"/>
                </a:solidFill>
              </a:rPr>
              <a:t>Организация учебной деятельности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 Расписание дня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Схематическое расписание урока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Короткие </a:t>
            </a:r>
            <a:r>
              <a:rPr lang="ru-RU" dirty="0" err="1" smtClean="0">
                <a:solidFill>
                  <a:schemeClr val="tx1"/>
                </a:solidFill>
              </a:rPr>
              <a:t>физминутки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Сигналы о правилах поведения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6" name="Picture 4" descr="https://i.pinimg.com/736x/1b/ee/98/1bee98dfa6f286a69934fc806363d419--russian-language-a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9806" y="588541"/>
            <a:ext cx="1945835" cy="275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ds04.infourok.ru/uploads/ex/04c6/0002c3e5-022156d5/hello_html_m2907b9cf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52" b="32387"/>
          <a:stretch/>
        </p:blipFill>
        <p:spPr bwMode="auto">
          <a:xfrm>
            <a:off x="938427" y="4076700"/>
            <a:ext cx="2645288" cy="1169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forum.na-svyazi.ru/uploads/201811/post-517683-1541527555-297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568" y="3434818"/>
            <a:ext cx="3510641" cy="191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pecs.in.ua/wp-content/uploads/Zanyatiya-rus-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063" y="4076700"/>
            <a:ext cx="4086986" cy="214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i.pinimg.com/736x/a0/d7/c7/a0d7c7c90fcade9d5dcaf81c667f65a5--autism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855"/>
          <a:stretch/>
        </p:blipFill>
        <p:spPr bwMode="auto">
          <a:xfrm>
            <a:off x="5747737" y="2218823"/>
            <a:ext cx="3695346" cy="93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7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35826" y="1394934"/>
            <a:ext cx="605481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Визуальное расписание</a:t>
            </a:r>
          </a:p>
          <a:p>
            <a:r>
              <a:rPr lang="ru-RU" dirty="0"/>
              <a:t>Серия картинок или надписей, которые подсказывают, что нужно выполнить определенную последовательность действий</a:t>
            </a:r>
          </a:p>
          <a:p>
            <a:r>
              <a:rPr lang="ru-RU" dirty="0"/>
              <a:t>• Повышает уровень самостоятельности ребенка с </a:t>
            </a:r>
            <a:r>
              <a:rPr lang="ru-RU" dirty="0" smtClean="0"/>
              <a:t>аутизмом</a:t>
            </a:r>
          </a:p>
          <a:p>
            <a:r>
              <a:rPr lang="ru-RU" dirty="0" smtClean="0"/>
              <a:t> </a:t>
            </a:r>
            <a:r>
              <a:rPr lang="ru-RU" dirty="0"/>
              <a:t>• Снимает тревожность перед </a:t>
            </a:r>
            <a:r>
              <a:rPr lang="ru-RU" dirty="0" smtClean="0"/>
              <a:t>неизвестностью</a:t>
            </a:r>
          </a:p>
          <a:p>
            <a:r>
              <a:rPr lang="ru-RU" dirty="0" smtClean="0"/>
              <a:t> </a:t>
            </a:r>
            <a:r>
              <a:rPr lang="ru-RU" dirty="0"/>
              <a:t>• Делает ощущение времени </a:t>
            </a:r>
            <a:r>
              <a:rPr lang="ru-RU" dirty="0" smtClean="0"/>
              <a:t>осязаемым</a:t>
            </a:r>
          </a:p>
          <a:p>
            <a:r>
              <a:rPr lang="ru-RU" dirty="0" smtClean="0"/>
              <a:t> </a:t>
            </a:r>
            <a:r>
              <a:rPr lang="ru-RU" dirty="0"/>
              <a:t>• Подготавливает к использованию текстового расписания и проверочных списков в более старшем возрасте</a:t>
            </a:r>
          </a:p>
        </p:txBody>
      </p:sp>
      <p:pic>
        <p:nvPicPr>
          <p:cNvPr id="3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cs5.livemaster.ru/storage/c6/ef/e909f4a823f60efc802e2804adgq--kukly-i-igrushki-vizualnoe-raspisanie-utro-den-veche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17"/>
          <a:stretch/>
        </p:blipFill>
        <p:spPr bwMode="auto">
          <a:xfrm>
            <a:off x="440801" y="284122"/>
            <a:ext cx="2830905" cy="363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tatic-ru.insales.ru/images/products/1/6175/204568607/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253" y="4032219"/>
            <a:ext cx="3468468" cy="236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09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  </a:t>
            </a:r>
            <a:r>
              <a:rPr lang="ru-RU" sz="3600" dirty="0" smtClean="0">
                <a:solidFill>
                  <a:schemeClr val="tx1"/>
                </a:solidFill>
              </a:rPr>
              <a:t>Организация продуктивного взаимодействия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43000" y="2057400"/>
            <a:ext cx="4930629" cy="4038600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Чёткость и краткость инструкций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Использование эмоционально-насыщенных слов и символов, </a:t>
            </a:r>
            <a:r>
              <a:rPr lang="ru-RU" dirty="0" smtClean="0">
                <a:solidFill>
                  <a:schemeClr val="tx1"/>
                </a:solidFill>
              </a:rPr>
              <a:t>обмен </a:t>
            </a:r>
            <a:r>
              <a:rPr lang="ru-RU" dirty="0">
                <a:solidFill>
                  <a:schemeClr val="tx1"/>
                </a:solidFill>
              </a:rPr>
              <a:t>эмоциональными жестами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Развитие сенсорно – речевого восприятия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Оказание физической помощи в организации учебного действия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Акцент на положительную мотивацию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Рабочие материалы (книги, бумага, канцтовары) имеют свои места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02717" y="1692016"/>
            <a:ext cx="2164359" cy="151828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 smtClean="0"/>
              <a:t>Возьми тетрадь!</a:t>
            </a:r>
          </a:p>
          <a:p>
            <a:endParaRPr lang="ru-RU" dirty="0" smtClean="0"/>
          </a:p>
          <a:p>
            <a:r>
              <a:rPr lang="ru-RU" dirty="0" smtClean="0"/>
              <a:t>Открой тетрадь!</a:t>
            </a:r>
            <a:endParaRPr lang="ru-RU" dirty="0"/>
          </a:p>
        </p:txBody>
      </p:sp>
      <p:pic>
        <p:nvPicPr>
          <p:cNvPr id="2050" name="Picture 2" descr="http://krc-vega.ru/wp-content/uploads/2019/02/6_L4GAV_DX4-1200x8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084" y="3513407"/>
            <a:ext cx="2329194" cy="155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t="10247" b="26244"/>
          <a:stretch/>
        </p:blipFill>
        <p:spPr>
          <a:xfrm>
            <a:off x="8160347" y="3993159"/>
            <a:ext cx="2174890" cy="2455545"/>
          </a:xfrm>
          <a:prstGeom prst="rect">
            <a:avLst/>
          </a:prstGeom>
        </p:spPr>
      </p:pic>
      <p:pic>
        <p:nvPicPr>
          <p:cNvPr id="2054" name="Picture 6" descr="https://funshineexpressblog.files.wordpress.com/2015/03/positive-attitude-high-fiv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5341" y="1846920"/>
            <a:ext cx="2581045" cy="172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93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      Визуальные </a:t>
            </a:r>
            <a:r>
              <a:rPr lang="ru-RU" sz="3600" dirty="0">
                <a:solidFill>
                  <a:schemeClr val="tx1"/>
                </a:solidFill>
              </a:rPr>
              <a:t>подходы для определения продолжительности деятельности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790" y="4637901"/>
            <a:ext cx="2883242" cy="1647567"/>
          </a:xfrm>
        </p:spPr>
        <p:txBody>
          <a:bodyPr/>
          <a:lstStyle/>
          <a:p>
            <a:pPr marL="45720" indent="0">
              <a:buNone/>
            </a:pPr>
            <a:r>
              <a:rPr lang="ru-RU" dirty="0">
                <a:solidFill>
                  <a:schemeClr val="tx1"/>
                </a:solidFill>
              </a:rPr>
              <a:t>Таймеры, календари, жетонные системы , электронные </a:t>
            </a:r>
            <a:r>
              <a:rPr lang="ru-RU" dirty="0" smtClean="0">
                <a:solidFill>
                  <a:schemeClr val="tx1"/>
                </a:solidFill>
              </a:rPr>
              <a:t>приложения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kickgoods.ru/upload/iblock/146/time_timer_original_3_front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9" t="4494" r="9318" b="3480"/>
          <a:stretch/>
        </p:blipFill>
        <p:spPr bwMode="auto">
          <a:xfrm>
            <a:off x="620785" y="1853966"/>
            <a:ext cx="2617366" cy="225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tatic-ru.insales.ru/images/products/1/1945/204466073/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60" b="7637"/>
          <a:stretch/>
        </p:blipFill>
        <p:spPr bwMode="auto">
          <a:xfrm>
            <a:off x="9850456" y="1558603"/>
            <a:ext cx="2050047" cy="249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i.pinimg.com/736x/1f/35/8e/1f358e735f9a83ede14a3a104dac6484--kids-routine-chart-visual-timetable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9" t="3649" r="10061" b="15659"/>
          <a:stretch/>
        </p:blipFill>
        <p:spPr bwMode="auto">
          <a:xfrm>
            <a:off x="3534032" y="1943519"/>
            <a:ext cx="2197916" cy="218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1000toy.ru/wa-data/public/shop/products/55/82/8255/images/1730/1730.750x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" t="2931" r="5725" b="1196"/>
          <a:stretch/>
        </p:blipFill>
        <p:spPr bwMode="auto">
          <a:xfrm>
            <a:off x="7249801" y="1853966"/>
            <a:ext cx="2339547" cy="325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image.winudf.com/v2/image/cnUuYXV0aXNtc29mdC5jb21tdW5pY2F0b3JhbGZhX3NjcmVlbnNob3RzXzlfZjMzNjZhZjI/screen-9.jpg?fakeurl=1&amp;type=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7" t="39311" r="24412"/>
          <a:stretch/>
        </p:blipFill>
        <p:spPr bwMode="auto">
          <a:xfrm>
            <a:off x="3900203" y="4233018"/>
            <a:ext cx="3234037" cy="20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55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  Собственное поведение (поведение педагога)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ru-RU" dirty="0" smtClean="0"/>
              <a:t>                                                             </a:t>
            </a:r>
            <a:r>
              <a:rPr lang="ru-RU" dirty="0"/>
              <a:t> </a:t>
            </a:r>
            <a:r>
              <a:rPr lang="ru-RU" b="1" dirty="0">
                <a:solidFill>
                  <a:schemeClr val="tx1"/>
                </a:solidFill>
              </a:rPr>
              <a:t>правило пяти «не»</a:t>
            </a:r>
            <a:r>
              <a:rPr lang="ru-RU" dirty="0">
                <a:solidFill>
                  <a:schemeClr val="tx1"/>
                </a:solidFill>
              </a:rPr>
              <a:t>:</a:t>
            </a:r>
          </a:p>
          <a:p>
            <a:r>
              <a:rPr lang="ru-RU" dirty="0">
                <a:solidFill>
                  <a:schemeClr val="tx1"/>
                </a:solidFill>
              </a:rPr>
              <a:t>Не говорите </a:t>
            </a:r>
            <a:r>
              <a:rPr lang="ru-RU" dirty="0" smtClean="0">
                <a:solidFill>
                  <a:schemeClr val="tx1"/>
                </a:solidFill>
              </a:rPr>
              <a:t>громко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Не делайте резких </a:t>
            </a:r>
            <a:r>
              <a:rPr lang="ru-RU" dirty="0" smtClean="0">
                <a:solidFill>
                  <a:schemeClr val="tx1"/>
                </a:solidFill>
              </a:rPr>
              <a:t>движений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Не смотрите пристально в глаза </a:t>
            </a:r>
            <a:r>
              <a:rPr lang="ru-RU" dirty="0" smtClean="0">
                <a:solidFill>
                  <a:schemeClr val="tx1"/>
                </a:solidFill>
              </a:rPr>
              <a:t>ребёнку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Не обращайтесь прямо к </a:t>
            </a:r>
            <a:r>
              <a:rPr lang="ru-RU" dirty="0" smtClean="0">
                <a:solidFill>
                  <a:schemeClr val="tx1"/>
                </a:solidFill>
              </a:rPr>
              <a:t>ребенку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Не будьте слишком активным и </a:t>
            </a:r>
            <a:r>
              <a:rPr lang="ru-RU" dirty="0" smtClean="0">
                <a:solidFill>
                  <a:schemeClr val="tx1"/>
                </a:solidFill>
              </a:rPr>
              <a:t>навязчивым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5557" r="11024" b="-4376"/>
          <a:stretch/>
        </p:blipFill>
        <p:spPr>
          <a:xfrm>
            <a:off x="9686155" y="1762896"/>
            <a:ext cx="2036290" cy="27102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-633" r="18677" b="5036"/>
          <a:stretch/>
        </p:blipFill>
        <p:spPr>
          <a:xfrm>
            <a:off x="7305419" y="2834229"/>
            <a:ext cx="2044528" cy="3204518"/>
          </a:xfrm>
          <a:prstGeom prst="rect">
            <a:avLst/>
          </a:prstGeom>
        </p:spPr>
      </p:pic>
      <p:pic>
        <p:nvPicPr>
          <p:cNvPr id="6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4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8946" y="601269"/>
            <a:ext cx="9875520" cy="135636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          Речевые особенности ребёнка с РАС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551" y="2057400"/>
            <a:ext cx="3599935" cy="323953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Недопонимание устной и письменной речи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Неумение выразить свою мысль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Ограниченность активного словарного запаса (пассивный словарь намного больше)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kras-deti.ru/media/k2/items/cache/fd57315048b2a0e2ee02ed04b0927842_XL.jpg?t=-621699840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07"/>
          <a:stretch/>
        </p:blipFill>
        <p:spPr bwMode="auto">
          <a:xfrm>
            <a:off x="8519597" y="1421178"/>
            <a:ext cx="3271366" cy="258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vishiradugi.ru/wp-content/uploads/2017/04/MG_3640-1024x68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8" r="20859"/>
          <a:stretch/>
        </p:blipFill>
        <p:spPr bwMode="auto">
          <a:xfrm>
            <a:off x="6233318" y="4094206"/>
            <a:ext cx="3188987" cy="240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myslide.ru/documents_3/007387f56f3ff2c41d1fca0cc78b21cb/img16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6" t="16990" r="9005" b="3124"/>
          <a:stretch/>
        </p:blipFill>
        <p:spPr bwMode="auto">
          <a:xfrm>
            <a:off x="4409108" y="1495633"/>
            <a:ext cx="3418704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87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          </a:t>
            </a:r>
            <a:r>
              <a:rPr lang="ru-RU" sz="3600" dirty="0" smtClean="0">
                <a:solidFill>
                  <a:schemeClr val="tx1"/>
                </a:solidFill>
              </a:rPr>
              <a:t>Оценивание учебной деятельности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00217" y="2057400"/>
            <a:ext cx="3866248" cy="1501346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У</a:t>
            </a:r>
            <a:r>
              <a:rPr lang="ru-RU" dirty="0" smtClean="0">
                <a:solidFill>
                  <a:schemeClr val="tx1"/>
                </a:solidFill>
              </a:rPr>
              <a:t>читывать </a:t>
            </a:r>
            <a:r>
              <a:rPr lang="ru-RU" dirty="0">
                <a:solidFill>
                  <a:schemeClr val="tx1"/>
                </a:solidFill>
              </a:rPr>
              <a:t>индивидуальные особенности конкретного </a:t>
            </a:r>
            <a:r>
              <a:rPr lang="ru-RU" dirty="0" smtClean="0">
                <a:solidFill>
                  <a:schemeClr val="tx1"/>
                </a:solidFill>
              </a:rPr>
              <a:t>ученика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Делать акцент </a:t>
            </a:r>
            <a:r>
              <a:rPr lang="ru-RU" dirty="0">
                <a:solidFill>
                  <a:schemeClr val="tx1"/>
                </a:solidFill>
              </a:rPr>
              <a:t>на положительную мотивацию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https://psyjournals.ru/files/89553/clip_image004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7" r="2254" b="6094"/>
          <a:stretch/>
        </p:blipFill>
        <p:spPr bwMode="auto">
          <a:xfrm>
            <a:off x="8979243" y="1573428"/>
            <a:ext cx="2372497" cy="2240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:\DCIM\127___11\IMG_1202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1" b="3668"/>
          <a:stretch/>
        </p:blipFill>
        <p:spPr bwMode="auto">
          <a:xfrm>
            <a:off x="5168599" y="1573428"/>
            <a:ext cx="3208509" cy="2248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:\DCIM\127___11\IMG_1199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713" y="4133987"/>
            <a:ext cx="2935374" cy="2052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 descr="https://cs6.livemaster.ru/storage/79/3b/31a594702e73885632e14755eevn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5" r="2769" b="802"/>
          <a:stretch/>
        </p:blipFill>
        <p:spPr bwMode="auto">
          <a:xfrm>
            <a:off x="2108531" y="3822358"/>
            <a:ext cx="2644151" cy="246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48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Недостаточность методик и методической литературы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4358" y="2057400"/>
            <a:ext cx="5766485" cy="4038600"/>
          </a:xfrm>
        </p:spPr>
        <p:txBody>
          <a:bodyPr/>
          <a:lstStyle/>
          <a:p>
            <a:pPr marL="45720" indent="0">
              <a:buNone/>
            </a:pPr>
            <a:r>
              <a:rPr lang="ru-RU" dirty="0">
                <a:solidFill>
                  <a:schemeClr val="tx1"/>
                </a:solidFill>
              </a:rPr>
              <a:t>Для успешности в освоении академических навыков, многим ученикам с РАС необходима адаптация учебного материала.</a:t>
            </a:r>
          </a:p>
          <a:p>
            <a:r>
              <a:rPr lang="ru-RU" dirty="0"/>
              <a:t> </a:t>
            </a:r>
            <a:r>
              <a:rPr lang="ru-RU" sz="1800" dirty="0">
                <a:solidFill>
                  <a:schemeClr val="tx1"/>
                </a:solidFill>
              </a:rPr>
              <a:t>Учет ЗБР (зоны ближайшего развития) </a:t>
            </a:r>
            <a:endParaRPr lang="ru-RU" sz="1800" dirty="0" smtClean="0">
              <a:solidFill>
                <a:schemeClr val="tx1"/>
              </a:solidFill>
            </a:endParaRPr>
          </a:p>
          <a:p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Maxвизуальной</a:t>
            </a:r>
            <a:r>
              <a:rPr lang="ru-RU" sz="1800" dirty="0">
                <a:solidFill>
                  <a:schemeClr val="tx1"/>
                </a:solidFill>
              </a:rPr>
              <a:t> информации, </a:t>
            </a:r>
            <a:r>
              <a:rPr lang="ru-RU" sz="1800" dirty="0" err="1">
                <a:solidFill>
                  <a:schemeClr val="tx1"/>
                </a:solidFill>
              </a:rPr>
              <a:t>min«на</a:t>
            </a:r>
            <a:r>
              <a:rPr lang="ru-RU" sz="1800" dirty="0">
                <a:solidFill>
                  <a:schemeClr val="tx1"/>
                </a:solidFill>
              </a:rPr>
              <a:t> слух» </a:t>
            </a:r>
            <a:endParaRPr lang="ru-RU" sz="1800" dirty="0" smtClean="0">
              <a:solidFill>
                <a:schemeClr val="tx1"/>
              </a:solidFill>
            </a:endParaRPr>
          </a:p>
          <a:p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Maxупрощение</a:t>
            </a:r>
            <a:r>
              <a:rPr lang="ru-RU" sz="1800" dirty="0">
                <a:solidFill>
                  <a:schemeClr val="tx1"/>
                </a:solidFill>
              </a:rPr>
              <a:t> фраз, текстов </a:t>
            </a:r>
            <a:endParaRPr lang="ru-RU" sz="1800" dirty="0" smtClean="0">
              <a:solidFill>
                <a:schemeClr val="tx1"/>
              </a:solidFill>
            </a:endParaRPr>
          </a:p>
          <a:p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Исключить сарказм, аллегории, крылатые выражения </a:t>
            </a:r>
            <a:endParaRPr lang="ru-RU" sz="1800" dirty="0" smtClean="0">
              <a:solidFill>
                <a:schemeClr val="tx1"/>
              </a:solidFill>
            </a:endParaRPr>
          </a:p>
          <a:p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Структурировать абстрактное в схемы/ таблицы </a:t>
            </a:r>
            <a:endParaRPr lang="ru-RU" sz="1800" dirty="0" smtClean="0">
              <a:solidFill>
                <a:schemeClr val="tx1"/>
              </a:solidFill>
            </a:endParaRPr>
          </a:p>
          <a:p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Учет специфических интересов ученика!</a:t>
            </a:r>
          </a:p>
        </p:txBody>
      </p:sp>
      <p:pic>
        <p:nvPicPr>
          <p:cNvPr id="4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:\ВАЖНОЕ\2017-2018 важное\КОНФЕРЕНЦИЯ\фотки\IMG_1195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" t="5879" r="5297"/>
          <a:stretch/>
        </p:blipFill>
        <p:spPr bwMode="auto">
          <a:xfrm>
            <a:off x="8217656" y="1589776"/>
            <a:ext cx="3171568" cy="2125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D:\ВАЖНОЕ\2017-2018 важное\КОНФЕРЕНЦИЯ\фотки\IMG_1194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85" t="14175" r="6335" b="13287"/>
          <a:stretch/>
        </p:blipFill>
        <p:spPr bwMode="auto">
          <a:xfrm>
            <a:off x="7276689" y="4197444"/>
            <a:ext cx="2788096" cy="1828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39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Адаптация </a:t>
            </a:r>
            <a:r>
              <a:rPr lang="ru-RU" sz="3600" dirty="0">
                <a:solidFill>
                  <a:schemeClr val="tx1"/>
                </a:solidFill>
              </a:rPr>
              <a:t>учебных заданий для обучающихся с РАС на примере предмета «Русский язык»</a:t>
            </a:r>
          </a:p>
        </p:txBody>
      </p:sp>
      <p:pic>
        <p:nvPicPr>
          <p:cNvPr id="4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ello_html_723096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678" y="1965960"/>
            <a:ext cx="4441134" cy="2865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94270" y="1965960"/>
            <a:ext cx="502508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solidFill>
                  <a:srgbClr val="000000"/>
                </a:solidFill>
                <a:latin typeface="Times New Roman, serif"/>
              </a:rPr>
              <a:t>Стандартное задание</a:t>
            </a:r>
            <a:endParaRPr lang="ru-RU" sz="1400" dirty="0">
              <a:solidFill>
                <a:srgbClr val="000000"/>
              </a:solidFill>
              <a:latin typeface="Open Sans"/>
            </a:endParaRPr>
          </a:p>
          <a:p>
            <a:pPr algn="just"/>
            <a:r>
              <a:rPr lang="ru-RU" sz="1400" u="sng" dirty="0">
                <a:solidFill>
                  <a:srgbClr val="000000"/>
                </a:solidFill>
                <a:latin typeface="Calibri, sans-serif"/>
              </a:rPr>
              <a:t>Инструкция:</a:t>
            </a:r>
            <a:r>
              <a:rPr lang="ru-RU" sz="1400" dirty="0">
                <a:solidFill>
                  <a:srgbClr val="000000"/>
                </a:solidFill>
                <a:latin typeface="Open Sans"/>
              </a:rPr>
              <a:t> Спиши слова. Поставь под гласными буквами красный кружок. Раздели слова на слоги. Поставь в словах ударение.</a:t>
            </a:r>
          </a:p>
          <a:p>
            <a:pPr algn="just"/>
            <a:r>
              <a:rPr lang="ru-RU" sz="1400" i="1" dirty="0">
                <a:solidFill>
                  <a:srgbClr val="000000"/>
                </a:solidFill>
                <a:latin typeface="Calibri, sans-serif"/>
              </a:rPr>
              <a:t>Рука, н</a:t>
            </a:r>
            <a:r>
              <a:rPr lang="ru-RU" sz="1400" i="1" dirty="0">
                <a:solidFill>
                  <a:srgbClr val="000000"/>
                </a:solidFill>
                <a:latin typeface="Open Sans"/>
              </a:rPr>
              <a:t>ебо, стол, кошка, собака, лужа, крыша, лицо</a:t>
            </a:r>
            <a:r>
              <a:rPr lang="ru-RU" sz="1400" i="1" dirty="0" smtClean="0">
                <a:solidFill>
                  <a:srgbClr val="000000"/>
                </a:solidFill>
                <a:latin typeface="Open Sans"/>
              </a:rPr>
              <a:t>.</a:t>
            </a:r>
          </a:p>
          <a:p>
            <a:pPr algn="just"/>
            <a:endParaRPr lang="ru-RU" sz="1400" i="1" dirty="0" smtClean="0">
              <a:solidFill>
                <a:srgbClr val="000000"/>
              </a:solidFill>
              <a:latin typeface="Open Sans"/>
            </a:endParaRPr>
          </a:p>
          <a:p>
            <a:pPr algn="just"/>
            <a:r>
              <a:rPr lang="ru-RU" sz="1400" u="sng" dirty="0">
                <a:solidFill>
                  <a:srgbClr val="000000"/>
                </a:solidFill>
                <a:latin typeface="Open Sans"/>
              </a:rPr>
              <a:t>Инструкция:</a:t>
            </a:r>
            <a:r>
              <a:rPr lang="ru-RU" sz="1400" i="1" dirty="0">
                <a:solidFill>
                  <a:srgbClr val="000000"/>
                </a:solidFill>
                <a:latin typeface="Open Sans"/>
              </a:rPr>
              <a:t> Поставь под гласными буквами красный кружок. Раздели слова на слоги. Поставь в словах ударение.</a:t>
            </a:r>
          </a:p>
          <a:p>
            <a:pPr algn="just"/>
            <a:r>
              <a:rPr lang="ru-RU" sz="1400" i="1" dirty="0" smtClean="0">
                <a:solidFill>
                  <a:srgbClr val="000000"/>
                </a:solidFill>
                <a:latin typeface="Open Sans"/>
              </a:rPr>
              <a:t>Рука</a:t>
            </a:r>
            <a:r>
              <a:rPr lang="ru-RU" sz="1400" i="1" dirty="0">
                <a:solidFill>
                  <a:srgbClr val="000000"/>
                </a:solidFill>
                <a:latin typeface="Open Sans"/>
              </a:rPr>
              <a:t>, небо, стол, кошка, собака.</a:t>
            </a:r>
          </a:p>
          <a:p>
            <a:pPr algn="just"/>
            <a:endParaRPr lang="ru-RU" sz="1400" i="1" dirty="0">
              <a:solidFill>
                <a:srgbClr val="000000"/>
              </a:solidFill>
              <a:latin typeface="Open Sans"/>
            </a:endParaRPr>
          </a:p>
          <a:p>
            <a:pPr algn="just"/>
            <a:r>
              <a:rPr lang="ru-RU" sz="1400" i="1" dirty="0">
                <a:solidFill>
                  <a:srgbClr val="000000"/>
                </a:solidFill>
                <a:latin typeface="Open Sans"/>
              </a:rPr>
              <a:t>В зависимости от возможностей ребенка упрощается задание. Также упрощается и дополняется визуальной подсказкой инструкция: помимо речевой инструкции, учитель может использовать визуальный символ, который поможет ученику лучше понять смысл того, что он должен сделать</a:t>
            </a:r>
            <a:r>
              <a:rPr lang="ru-RU" sz="1400" i="1" dirty="0" smtClean="0">
                <a:solidFill>
                  <a:srgbClr val="000000"/>
                </a:solidFill>
                <a:latin typeface="Open Sans"/>
              </a:rPr>
              <a:t>.</a:t>
            </a:r>
          </a:p>
          <a:p>
            <a:pPr algn="just"/>
            <a:endParaRPr lang="ru-RU" sz="1400" i="1" dirty="0">
              <a:solidFill>
                <a:srgbClr val="000000"/>
              </a:solidFill>
              <a:latin typeface="Open Sans"/>
            </a:endParaRPr>
          </a:p>
          <a:p>
            <a:pPr algn="just"/>
            <a:endParaRPr lang="ru-RU" sz="1400" i="1" dirty="0">
              <a:solidFill>
                <a:srgbClr val="000000"/>
              </a:solidFill>
              <a:latin typeface="Open Sans"/>
            </a:endParaRPr>
          </a:p>
          <a:p>
            <a:pPr algn="just"/>
            <a:endParaRPr lang="ru-RU" sz="1400" i="1" dirty="0">
              <a:solidFill>
                <a:srgbClr val="000000"/>
              </a:solidFill>
              <a:latin typeface="Open Sans"/>
            </a:endParaRPr>
          </a:p>
          <a:p>
            <a:pPr algn="just"/>
            <a:endParaRPr lang="ru-RU" sz="1400" i="1" dirty="0" smtClean="0">
              <a:solidFill>
                <a:srgbClr val="000000"/>
              </a:solidFill>
              <a:latin typeface="Open Sans"/>
            </a:endParaRPr>
          </a:p>
          <a:p>
            <a:pPr algn="just"/>
            <a:endParaRPr lang="ru-RU" sz="1400" i="1" dirty="0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1032" name="Picture 8" descr="hello_html_286a4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914" y="4558604"/>
            <a:ext cx="800100" cy="70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48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4762" y="411892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tx1"/>
                </a:solidFill>
              </a:rPr>
              <a:t>Адаптация учебных заданий для обучающихся с РАС на примере предмета </a:t>
            </a:r>
            <a:r>
              <a:rPr lang="ru-RU" sz="3600" dirty="0" smtClean="0">
                <a:solidFill>
                  <a:schemeClr val="tx1"/>
                </a:solidFill>
              </a:rPr>
              <a:t>«Математика»</a:t>
            </a:r>
            <a:endParaRPr lang="ru-RU" sz="3600" dirty="0"/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5951" b="33044"/>
          <a:stretch/>
        </p:blipFill>
        <p:spPr>
          <a:xfrm>
            <a:off x="403461" y="1934298"/>
            <a:ext cx="5002654" cy="3041355"/>
          </a:xfrm>
          <a:prstGeom prst="rect">
            <a:avLst/>
          </a:prstGeom>
        </p:spPr>
      </p:pic>
      <p:pic>
        <p:nvPicPr>
          <p:cNvPr id="2050" name="Picture 2" descr="hello_html_404238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277" y="1934298"/>
            <a:ext cx="4504101" cy="304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97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599"/>
            <a:ext cx="9875520" cy="4539049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chemeClr val="tx1"/>
                </a:solidFill>
              </a:rPr>
              <a:t>Все аутичные дети имеют право и потребность в образовании. С должным вниманием и помощью каждый из них способен раскрыться и познавать мир в данных ему природой пределах. </a:t>
            </a:r>
            <a:r>
              <a:rPr lang="ru-RU" sz="3600" dirty="0" smtClean="0">
                <a:solidFill>
                  <a:schemeClr val="tx1"/>
                </a:solidFill>
              </a:rPr>
              <a:t/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Помогая совершенствоваться ребенку с РАС, приходится совершенствоваться самому.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3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62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5173362"/>
          </a:xfrm>
        </p:spPr>
        <p:txBody>
          <a:bodyPr/>
          <a:lstStyle/>
          <a:p>
            <a:r>
              <a:rPr lang="ru-RU" dirty="0" smtClean="0"/>
              <a:t>          </a:t>
            </a:r>
            <a:r>
              <a:rPr lang="ru-RU" sz="6600" dirty="0" smtClean="0"/>
              <a:t>Спасибо за внимание!</a:t>
            </a:r>
            <a:endParaRPr lang="ru-RU" sz="6600" dirty="0"/>
          </a:p>
        </p:txBody>
      </p:sp>
      <p:pic>
        <p:nvPicPr>
          <p:cNvPr id="3" name="Picture 2" descr="https://29apnd.ru/wp-content/uploads/2016/07/whatIsAutis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584" y="5464320"/>
            <a:ext cx="1688756" cy="112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70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519</TotalTime>
  <Words>312</Words>
  <Application>Microsoft Office PowerPoint</Application>
  <PresentationFormat>Широкоэкранный</PresentationFormat>
  <Paragraphs>64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Calibri, sans-serif</vt:lpstr>
      <vt:lpstr>Corbel</vt:lpstr>
      <vt:lpstr>Open Sans</vt:lpstr>
      <vt:lpstr>Times New Roman, serif</vt:lpstr>
      <vt:lpstr>Базис</vt:lpstr>
      <vt:lpstr>Эффективные технологии сопровождения детей с РАС</vt:lpstr>
      <vt:lpstr>                      Организация поведения</vt:lpstr>
      <vt:lpstr>           Организация учебной деятельности</vt:lpstr>
      <vt:lpstr>Презентация PowerPoint</vt:lpstr>
      <vt:lpstr>   Организация продуктивного взаимодействия</vt:lpstr>
      <vt:lpstr>      Визуальные подходы для определения продолжительности деятельности</vt:lpstr>
      <vt:lpstr>  Собственное поведение (поведение педагога)</vt:lpstr>
      <vt:lpstr>          Речевые особенности ребёнка с РАС</vt:lpstr>
      <vt:lpstr>           Оценивание учебной деятельности</vt:lpstr>
      <vt:lpstr>Недостаточность методик и методической литературы</vt:lpstr>
      <vt:lpstr>Адаптация учебных заданий для обучающихся с РАС на примере предмета «Русский язык»</vt:lpstr>
      <vt:lpstr>Адаптация учебных заданий для обучающихся с РАС на примере предмета «Математика»</vt:lpstr>
      <vt:lpstr>Все аутичные дети имеют право и потребность в образовании. С должным вниманием и помощью каждый из них способен раскрыться и познавать мир в данных ему природой пределах.  Помогая совершенствоваться ребенку с РАС, приходится совершенствоваться самому.</vt:lpstr>
      <vt:lpstr>          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tklimova1973@outlook.com</dc:creator>
  <cp:lastModifiedBy>Админ</cp:lastModifiedBy>
  <cp:revision>35</cp:revision>
  <dcterms:created xsi:type="dcterms:W3CDTF">2020-11-24T14:43:21Z</dcterms:created>
  <dcterms:modified xsi:type="dcterms:W3CDTF">2023-07-03T10:51:56Z</dcterms:modified>
</cp:coreProperties>
</file>