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9" r:id="rId2"/>
    <p:sldId id="260" r:id="rId3"/>
    <p:sldId id="256" r:id="rId4"/>
    <p:sldId id="261" r:id="rId5"/>
    <p:sldId id="257" r:id="rId6"/>
    <p:sldId id="258" r:id="rId7"/>
    <p:sldId id="263" r:id="rId8"/>
    <p:sldId id="264" r:id="rId9"/>
    <p:sldId id="265" r:id="rId10"/>
    <p:sldId id="266" r:id="rId11"/>
    <p:sldId id="262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C7691C-1BCB-4277-8914-AA1B39462BD6}" type="datetimeFigureOut">
              <a:rPr lang="ru-RU" smtClean="0"/>
              <a:t>01.02.2010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F7E076-1C67-4D38-9B10-4F501F5B3F4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7005-F1B7-46D1-9F5A-5273907D20BA}" type="datetimeFigureOut">
              <a:rPr lang="ru-RU" smtClean="0"/>
              <a:pPr/>
              <a:t>01.02.2010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FF09-2BAD-441F-B015-2282FA2CF2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7005-F1B7-46D1-9F5A-5273907D20BA}" type="datetimeFigureOut">
              <a:rPr lang="ru-RU" smtClean="0"/>
              <a:pPr/>
              <a:t>01.02.2010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FF09-2BAD-441F-B015-2282FA2CF2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7005-F1B7-46D1-9F5A-5273907D20BA}" type="datetimeFigureOut">
              <a:rPr lang="ru-RU" smtClean="0"/>
              <a:pPr/>
              <a:t>01.02.2010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FF09-2BAD-441F-B015-2282FA2CF2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7005-F1B7-46D1-9F5A-5273907D20BA}" type="datetimeFigureOut">
              <a:rPr lang="ru-RU" smtClean="0"/>
              <a:pPr/>
              <a:t>01.02.2010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FF09-2BAD-441F-B015-2282FA2CF2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7005-F1B7-46D1-9F5A-5273907D20BA}" type="datetimeFigureOut">
              <a:rPr lang="ru-RU" smtClean="0"/>
              <a:pPr/>
              <a:t>01.02.2010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FF09-2BAD-441F-B015-2282FA2CF2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7005-F1B7-46D1-9F5A-5273907D20BA}" type="datetimeFigureOut">
              <a:rPr lang="ru-RU" smtClean="0"/>
              <a:pPr/>
              <a:t>01.02.2010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FF09-2BAD-441F-B015-2282FA2CF2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7005-F1B7-46D1-9F5A-5273907D20BA}" type="datetimeFigureOut">
              <a:rPr lang="ru-RU" smtClean="0"/>
              <a:pPr/>
              <a:t>01.02.2010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FF09-2BAD-441F-B015-2282FA2CF2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7005-F1B7-46D1-9F5A-5273907D20BA}" type="datetimeFigureOut">
              <a:rPr lang="ru-RU" smtClean="0"/>
              <a:pPr/>
              <a:t>01.02.2010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FF09-2BAD-441F-B015-2282FA2CF2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7005-F1B7-46D1-9F5A-5273907D20BA}" type="datetimeFigureOut">
              <a:rPr lang="ru-RU" smtClean="0"/>
              <a:pPr/>
              <a:t>01.02.2010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FF09-2BAD-441F-B015-2282FA2CF2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7005-F1B7-46D1-9F5A-5273907D20BA}" type="datetimeFigureOut">
              <a:rPr lang="ru-RU" smtClean="0"/>
              <a:pPr/>
              <a:t>01.02.2010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FF09-2BAD-441F-B015-2282FA2CF2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C7005-F1B7-46D1-9F5A-5273907D20BA}" type="datetimeFigureOut">
              <a:rPr lang="ru-RU" smtClean="0"/>
              <a:pPr/>
              <a:t>01.02.2010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FF09-2BAD-441F-B015-2282FA2CF2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7C7005-F1B7-46D1-9F5A-5273907D20BA}" type="datetimeFigureOut">
              <a:rPr lang="ru-RU" smtClean="0"/>
              <a:pPr/>
              <a:t>01.02.2010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BFF09-2BAD-441F-B015-2282FA2CF2D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slide" Target="slide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slide" Target="slide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5.xml"/><Relationship Id="rId6" Type="http://schemas.openxmlformats.org/officeDocument/2006/relationships/slide" Target="slide11.xml"/><Relationship Id="rId5" Type="http://schemas.openxmlformats.org/officeDocument/2006/relationships/slide" Target="slide10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4.xml"/><Relationship Id="rId5" Type="http://schemas.openxmlformats.org/officeDocument/2006/relationships/slide" Target="slide10.xml"/><Relationship Id="rId4" Type="http://schemas.openxmlformats.org/officeDocument/2006/relationships/slide" Target="slid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0"/>
            <a:ext cx="7772400" cy="4000527"/>
          </a:xfrm>
        </p:spPr>
        <p:txBody>
          <a:bodyPr>
            <a:normAutofit/>
          </a:bodyPr>
          <a:lstStyle/>
          <a:p>
            <a:r>
              <a:rPr lang="ru-RU" dirty="0" smtClean="0"/>
              <a:t>Два портрета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5984" y="2714620"/>
            <a:ext cx="47180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prstClr val="black"/>
                </a:solidFill>
                <a:ea typeface="+mj-ea"/>
                <a:cs typeface="+mj-cs"/>
              </a:rPr>
              <a:t>две </a:t>
            </a:r>
            <a:r>
              <a:rPr lang="ru-RU" sz="4400" dirty="0" smtClean="0">
                <a:solidFill>
                  <a:prstClr val="black"/>
                </a:solidFill>
                <a:ea typeface="+mj-ea"/>
                <a:cs typeface="+mj-cs"/>
              </a:rPr>
              <a:t>судьбы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714612" y="1857364"/>
            <a:ext cx="37147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dirty="0"/>
              <a:t>два </a:t>
            </a:r>
            <a:r>
              <a:rPr lang="ru-RU" sz="4400" dirty="0" smtClean="0"/>
              <a:t>героя</a:t>
            </a:r>
            <a:endParaRPr lang="ru-RU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42910" y="4214818"/>
            <a:ext cx="82868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prstClr val="black"/>
                </a:solidFill>
                <a:ea typeface="+mj-ea"/>
                <a:cs typeface="+mj-cs"/>
              </a:rPr>
              <a:t>два взгляда на  жизнь и мир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0" y="592933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prstClr val="black"/>
                </a:solidFill>
              </a:rPr>
              <a:t>Постимпрессионизм и «</a:t>
            </a:r>
            <a:r>
              <a:rPr lang="ru-RU" dirty="0" err="1" smtClean="0">
                <a:solidFill>
                  <a:prstClr val="black"/>
                </a:solidFill>
              </a:rPr>
              <a:t>постпередвижники</a:t>
            </a:r>
            <a:r>
              <a:rPr lang="ru-RU" dirty="0" smtClean="0">
                <a:solidFill>
                  <a:prstClr val="black"/>
                </a:solidFill>
              </a:rPr>
              <a:t>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22313" y="1285861"/>
            <a:ext cx="7772400" cy="3714776"/>
          </a:xfrm>
        </p:spPr>
        <p:txBody>
          <a:bodyPr/>
          <a:lstStyle/>
          <a:p>
            <a:r>
              <a:rPr lang="ru-RU" dirty="0" smtClean="0"/>
              <a:t>Винсент </a:t>
            </a:r>
            <a:r>
              <a:rPr lang="ru-RU" dirty="0" err="1" smtClean="0"/>
              <a:t>ван</a:t>
            </a:r>
            <a:r>
              <a:rPr lang="ru-RU" dirty="0" smtClean="0"/>
              <a:t> </a:t>
            </a:r>
            <a:r>
              <a:rPr lang="ru-RU" dirty="0" err="1" smtClean="0"/>
              <a:t>гог</a:t>
            </a:r>
            <a:r>
              <a:rPr lang="ru-RU" dirty="0" smtClean="0"/>
              <a:t>  </a:t>
            </a:r>
            <a:br>
              <a:rPr lang="ru-RU" dirty="0" smtClean="0"/>
            </a:br>
            <a:r>
              <a:rPr lang="ru-RU" dirty="0" smtClean="0"/>
              <a:t>«Портрет  доктора  </a:t>
            </a:r>
            <a:r>
              <a:rPr lang="ru-RU" dirty="0" err="1" smtClean="0"/>
              <a:t>гаше</a:t>
            </a:r>
            <a:r>
              <a:rPr lang="ru-RU" dirty="0" smtClean="0"/>
              <a:t>»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1890</a:t>
            </a:r>
            <a:br>
              <a:rPr lang="ru-RU" dirty="0" smtClean="0"/>
            </a:br>
            <a:r>
              <a:rPr lang="ru-RU" dirty="0" smtClean="0"/>
              <a:t>Музей Д</a:t>
            </a:r>
            <a:r>
              <a:rPr lang="en-US" dirty="0" smtClean="0"/>
              <a:t>`</a:t>
            </a:r>
            <a:r>
              <a:rPr lang="ru-RU" dirty="0" err="1" smtClean="0"/>
              <a:t>орсе</a:t>
            </a:r>
            <a:r>
              <a:rPr lang="ru-RU" dirty="0" smtClean="0"/>
              <a:t>, Париж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Ван Гог. Портрет доктора Гаш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3" y="0"/>
            <a:ext cx="5769951" cy="6858000"/>
          </a:xfrm>
          <a:prstGeom prst="rect">
            <a:avLst/>
          </a:prstGeom>
          <a:noFill/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101584" y="5815584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285860"/>
            <a:ext cx="7772400" cy="4483115"/>
          </a:xfrm>
        </p:spPr>
        <p:txBody>
          <a:bodyPr/>
          <a:lstStyle/>
          <a:p>
            <a:r>
              <a:rPr lang="ru-RU" dirty="0" smtClean="0"/>
              <a:t>Михаил Александрович Врубель</a:t>
            </a:r>
            <a:br>
              <a:rPr lang="ru-RU" dirty="0" smtClean="0"/>
            </a:br>
            <a:r>
              <a:rPr lang="ru-RU" dirty="0" smtClean="0"/>
              <a:t>«Портрет С.И.Мамонтова»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1897 год</a:t>
            </a:r>
            <a:br>
              <a:rPr lang="ru-RU" dirty="0" smtClean="0"/>
            </a:br>
            <a:r>
              <a:rPr lang="ru-RU" dirty="0" smtClean="0"/>
              <a:t>ГТГ, </a:t>
            </a:r>
            <a:r>
              <a:rPr lang="ru-RU" dirty="0" err="1" smtClean="0"/>
              <a:t>москва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101584" y="5815584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f.rodon.org/p/14/08042511005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0"/>
            <a:ext cx="5072098" cy="6833985"/>
          </a:xfrm>
          <a:prstGeom prst="rect">
            <a:avLst/>
          </a:prstGeom>
          <a:noFill/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101584" y="5815584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786314" y="3429000"/>
            <a:ext cx="4041775" cy="2393953"/>
          </a:xfrm>
        </p:spPr>
        <p:txBody>
          <a:bodyPr/>
          <a:lstStyle/>
          <a:p>
            <a:r>
              <a:rPr lang="ru-RU" dirty="0" smtClean="0"/>
              <a:t>Колорит: </a:t>
            </a:r>
            <a:endParaRPr lang="ru-RU" dirty="0" smtClean="0"/>
          </a:p>
          <a:p>
            <a:r>
              <a:rPr lang="ru-RU" dirty="0" smtClean="0"/>
              <a:t>градации </a:t>
            </a:r>
            <a:r>
              <a:rPr lang="ru-RU" dirty="0" smtClean="0"/>
              <a:t>от синего </a:t>
            </a:r>
            <a:r>
              <a:rPr lang="ru-RU" dirty="0"/>
              <a:t>к</a:t>
            </a:r>
            <a:r>
              <a:rPr lang="ru-RU" dirty="0" smtClean="0"/>
              <a:t> </a:t>
            </a:r>
            <a:r>
              <a:rPr lang="ru-RU" dirty="0" err="1" smtClean="0"/>
              <a:t>голубому</a:t>
            </a:r>
            <a:r>
              <a:rPr lang="ru-RU" dirty="0" smtClean="0"/>
              <a:t>, светлый</a:t>
            </a:r>
          </a:p>
          <a:p>
            <a:r>
              <a:rPr lang="ru-RU" dirty="0" smtClean="0"/>
              <a:t>Гармоничность и спокойствие</a:t>
            </a:r>
          </a:p>
          <a:p>
            <a:endParaRPr lang="ru-RU" dirty="0"/>
          </a:p>
        </p:txBody>
      </p:sp>
      <p:pic>
        <p:nvPicPr>
          <p:cNvPr id="3" name="Picture 2" descr="http://f.rodon.org/p/14/08042511005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642918"/>
            <a:ext cx="4011708" cy="5405249"/>
          </a:xfrm>
          <a:prstGeom prst="rect">
            <a:avLst/>
          </a:prstGeom>
          <a:noFill/>
        </p:spPr>
      </p:pic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285720" y="3143248"/>
            <a:ext cx="4040188" cy="157163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Колорит: </a:t>
            </a:r>
            <a:endParaRPr lang="ru-RU" dirty="0" smtClean="0"/>
          </a:p>
          <a:p>
            <a:r>
              <a:rPr lang="ru-RU" dirty="0" smtClean="0"/>
              <a:t>контраст </a:t>
            </a:r>
            <a:r>
              <a:rPr lang="ru-RU" dirty="0" smtClean="0"/>
              <a:t>черного и белого</a:t>
            </a:r>
          </a:p>
          <a:p>
            <a:r>
              <a:rPr lang="ru-RU" dirty="0" smtClean="0"/>
              <a:t>Напряженность, трагичность.</a:t>
            </a:r>
            <a:endParaRPr lang="ru-RU" dirty="0"/>
          </a:p>
        </p:txBody>
      </p:sp>
      <p:pic>
        <p:nvPicPr>
          <p:cNvPr id="2" name="Picture 2" descr="Ван Гог. Портрет доктора Гаш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642918"/>
            <a:ext cx="4198314" cy="4989997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582594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>В. </a:t>
            </a:r>
            <a:r>
              <a:rPr lang="ru-RU" dirty="0" err="1" smtClean="0"/>
              <a:t>ван</a:t>
            </a:r>
            <a:r>
              <a:rPr lang="ru-RU" dirty="0" smtClean="0"/>
              <a:t> Гог                     М.А.Врубель</a:t>
            </a:r>
            <a:endParaRPr lang="ru-RU" dirty="0"/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501090" y="6215082"/>
            <a:ext cx="642910" cy="64291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сведения 9">
            <a:hlinkClick r:id="rId4" action="ppaction://hlinksldjump" highlightClick="1"/>
          </p:cNvPr>
          <p:cNvSpPr/>
          <p:nvPr/>
        </p:nvSpPr>
        <p:spPr>
          <a:xfrm>
            <a:off x="7643834" y="6215082"/>
            <a:ext cx="685226" cy="642918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6 0.00093 L -0.17812 -0.3560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-1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812 -0.35601 L -0.00486 0.0009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1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5.18519E-6 L 0.13385 -0.30464 " pathEditMode="relative" ptsTypes="AA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386 -0.30463 L -3.33333E-6 0.01019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" y="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3438" y="1571612"/>
            <a:ext cx="4041775" cy="3643338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Поза:</a:t>
            </a:r>
          </a:p>
          <a:p>
            <a:r>
              <a:rPr lang="ru-RU" dirty="0" smtClean="0"/>
              <a:t>непринужденная</a:t>
            </a:r>
            <a:endParaRPr lang="ru-RU" dirty="0" smtClean="0"/>
          </a:p>
          <a:p>
            <a:r>
              <a:rPr lang="ru-RU" dirty="0" smtClean="0"/>
              <a:t>Лицо:</a:t>
            </a:r>
          </a:p>
          <a:p>
            <a:r>
              <a:rPr lang="ru-RU" dirty="0" smtClean="0"/>
              <a:t>Отрешенность, задумчивость</a:t>
            </a:r>
          </a:p>
          <a:p>
            <a:r>
              <a:rPr lang="ru-RU" dirty="0" smtClean="0"/>
              <a:t>Основные формы и линии:</a:t>
            </a:r>
          </a:p>
          <a:p>
            <a:r>
              <a:rPr lang="ru-RU" dirty="0" smtClean="0"/>
              <a:t>Фигура </a:t>
            </a:r>
            <a:r>
              <a:rPr lang="ru-RU" dirty="0" smtClean="0"/>
              <a:t>и фон сливаются в единое пространство, диагональное </a:t>
            </a:r>
            <a:r>
              <a:rPr lang="ru-RU" dirty="0" smtClean="0"/>
              <a:t>расположение.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8596" y="2285992"/>
            <a:ext cx="4040188" cy="4143404"/>
          </a:xfrm>
        </p:spPr>
        <p:txBody>
          <a:bodyPr/>
          <a:lstStyle/>
          <a:p>
            <a:r>
              <a:rPr lang="ru-RU" dirty="0" smtClean="0"/>
              <a:t>Поза: </a:t>
            </a:r>
            <a:endParaRPr lang="ru-RU" dirty="0" smtClean="0"/>
          </a:p>
          <a:p>
            <a:r>
              <a:rPr lang="ru-RU" dirty="0" smtClean="0"/>
              <a:t>энергичная </a:t>
            </a:r>
            <a:r>
              <a:rPr lang="ru-RU" dirty="0" smtClean="0"/>
              <a:t>спираль, разворот фигуры.</a:t>
            </a:r>
          </a:p>
          <a:p>
            <a:r>
              <a:rPr lang="ru-RU" dirty="0" smtClean="0"/>
              <a:t>Лицо:</a:t>
            </a:r>
          </a:p>
          <a:p>
            <a:r>
              <a:rPr lang="ru-RU" dirty="0" smtClean="0"/>
              <a:t>Застывшее</a:t>
            </a:r>
            <a:r>
              <a:rPr lang="ru-RU" dirty="0" smtClean="0"/>
              <a:t>, окаменевшее </a:t>
            </a:r>
            <a:r>
              <a:rPr lang="ru-RU" dirty="0" smtClean="0"/>
              <a:t>(контраст с телом)</a:t>
            </a:r>
            <a:endParaRPr lang="ru-RU" dirty="0" smtClean="0"/>
          </a:p>
          <a:p>
            <a:r>
              <a:rPr lang="ru-RU" dirty="0" smtClean="0"/>
              <a:t>Основные формы</a:t>
            </a:r>
          </a:p>
          <a:p>
            <a:r>
              <a:rPr lang="ru-RU" dirty="0" smtClean="0"/>
              <a:t>Геометризация </a:t>
            </a:r>
            <a:r>
              <a:rPr lang="ru-RU" dirty="0" smtClean="0"/>
              <a:t>линий, объемов.</a:t>
            </a:r>
            <a:endParaRPr lang="ru-RU" dirty="0"/>
          </a:p>
        </p:txBody>
      </p:sp>
      <p:pic>
        <p:nvPicPr>
          <p:cNvPr id="7" name="Picture 2" descr="Ван Гог. Портрет доктора Гаш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928670"/>
            <a:ext cx="4198314" cy="4989997"/>
          </a:xfrm>
          <a:prstGeom prst="rect">
            <a:avLst/>
          </a:prstGeom>
          <a:noFill/>
        </p:spPr>
      </p:pic>
      <p:pic>
        <p:nvPicPr>
          <p:cNvPr id="8" name="Picture 2" descr="http://f.rodon.org/p/14/080425110053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785794"/>
            <a:ext cx="4011708" cy="5405249"/>
          </a:xfrm>
          <a:prstGeom prst="rect">
            <a:avLst/>
          </a:prstGeom>
          <a:noFill/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501090" y="6215082"/>
            <a:ext cx="642910" cy="64291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сведения 9">
            <a:hlinkClick r:id="rId4" action="ppaction://hlinksldjump" highlightClick="1"/>
          </p:cNvPr>
          <p:cNvSpPr/>
          <p:nvPr/>
        </p:nvSpPr>
        <p:spPr>
          <a:xfrm>
            <a:off x="7643834" y="6215082"/>
            <a:ext cx="714380" cy="642918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6 0.00093 L -0.17812 -0.3560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-1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812 -0.35601 L -0.00486 0.0009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1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15104 -0.3865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" y="-1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104 -0.38634 L -8.33333E-7 0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" y="1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Управляющая кнопка: далее 9">
            <a:hlinkClick r:id="rId2" action="ppaction://hlinksldjump" highlightClick="1"/>
          </p:cNvPr>
          <p:cNvSpPr/>
          <p:nvPr/>
        </p:nvSpPr>
        <p:spPr>
          <a:xfrm>
            <a:off x="3571868" y="3357562"/>
            <a:ext cx="571504" cy="54235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0034" y="2214554"/>
            <a:ext cx="4040188" cy="395128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Репрезентативный парадный портрет</a:t>
            </a:r>
          </a:p>
          <a:p>
            <a:r>
              <a:rPr lang="ru-RU" dirty="0" smtClean="0"/>
              <a:t>Противоречия:</a:t>
            </a:r>
          </a:p>
          <a:p>
            <a:r>
              <a:rPr lang="ru-RU" dirty="0" smtClean="0"/>
              <a:t>с </a:t>
            </a:r>
            <a:r>
              <a:rPr lang="ru-RU" dirty="0" smtClean="0"/>
              <a:t>внутренним содержанием (напряженность, неуверенность, трагическое потрясение</a:t>
            </a:r>
            <a:r>
              <a:rPr lang="ru-RU" dirty="0" smtClean="0"/>
              <a:t>)</a:t>
            </a:r>
          </a:p>
          <a:p>
            <a:r>
              <a:rPr lang="ru-RU" dirty="0" smtClean="0"/>
              <a:t> Окаменелость всей фигуры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02225" y="3286124"/>
            <a:ext cx="4041775" cy="3571876"/>
          </a:xfrm>
        </p:spPr>
        <p:txBody>
          <a:bodyPr/>
          <a:lstStyle/>
          <a:p>
            <a:r>
              <a:rPr lang="ru-RU" dirty="0" smtClean="0"/>
              <a:t>Не парадный портрет</a:t>
            </a:r>
          </a:p>
          <a:p>
            <a:r>
              <a:rPr lang="ru-RU" dirty="0" smtClean="0"/>
              <a:t>Плавность линий</a:t>
            </a:r>
          </a:p>
          <a:p>
            <a:r>
              <a:rPr lang="ru-RU" dirty="0" smtClean="0"/>
              <a:t>Динамика композиции сливается с динамикой всей фигуры ( диагональ)</a:t>
            </a:r>
          </a:p>
          <a:p>
            <a:r>
              <a:rPr lang="ru-RU" dirty="0" smtClean="0"/>
              <a:t>Нет противопоставлений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7" name="Picture 2" descr="Ван Гог. Портрет доктора Гаш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071546"/>
            <a:ext cx="4198314" cy="4989997"/>
          </a:xfrm>
          <a:prstGeom prst="rect">
            <a:avLst/>
          </a:prstGeom>
          <a:noFill/>
        </p:spPr>
      </p:pic>
      <p:pic>
        <p:nvPicPr>
          <p:cNvPr id="8" name="Picture 2" descr="http://f.rodon.org/p/14/080425110053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714356"/>
            <a:ext cx="4011708" cy="5405249"/>
          </a:xfrm>
          <a:prstGeom prst="rect">
            <a:avLst/>
          </a:prstGeom>
          <a:noFill/>
        </p:spPr>
      </p:pic>
      <p:sp>
        <p:nvSpPr>
          <p:cNvPr id="11" name="Управляющая кнопка: далее 10">
            <a:hlinkClick r:id="rId5" action="ppaction://hlinksldjump" highlightClick="1"/>
          </p:cNvPr>
          <p:cNvSpPr/>
          <p:nvPr/>
        </p:nvSpPr>
        <p:spPr>
          <a:xfrm>
            <a:off x="8358214" y="6215082"/>
            <a:ext cx="785786" cy="64291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сведения 11">
            <a:hlinkClick r:id="rId6" action="ppaction://hlinksldjump" highlightClick="1"/>
          </p:cNvPr>
          <p:cNvSpPr/>
          <p:nvPr/>
        </p:nvSpPr>
        <p:spPr>
          <a:xfrm>
            <a:off x="7572396" y="6215082"/>
            <a:ext cx="685226" cy="642918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>
            <a:hlinkClick r:id="rId2" action="ppaction://hlinksldjump"/>
          </p:cNvPr>
          <p:cNvSpPr/>
          <p:nvPr/>
        </p:nvSpPr>
        <p:spPr>
          <a:xfrm>
            <a:off x="2143108" y="621508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3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6 0.00093 L -0.17812 -0.3560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-1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812 -0.35601 L -0.00486 0.0009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1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15104 -0.3865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" y="-1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104 -0.38634 L -8.33333E-7 0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" y="1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 build="p"/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.rodon.org/p/14/08042511005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4011708" cy="5405249"/>
          </a:xfrm>
          <a:prstGeom prst="rect">
            <a:avLst/>
          </a:prstGeom>
          <a:noFill/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571744"/>
            <a:ext cx="920750" cy="12382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1928802"/>
            <a:ext cx="871537" cy="18161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28794" y="1571612"/>
            <a:ext cx="1071570" cy="25008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429124" y="500043"/>
            <a:ext cx="4143404" cy="57150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Напряженность</a:t>
            </a:r>
            <a:endParaRPr lang="ru-RU" dirty="0"/>
          </a:p>
        </p:txBody>
      </p:sp>
      <p:sp>
        <p:nvSpPr>
          <p:cNvPr id="8" name="Содержимое 6"/>
          <p:cNvSpPr txBox="1">
            <a:spLocks/>
          </p:cNvSpPr>
          <p:nvPr/>
        </p:nvSpPr>
        <p:spPr>
          <a:xfrm>
            <a:off x="4572000" y="2428868"/>
            <a:ext cx="4143404" cy="142876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Неуверенность (вскочить</a:t>
            </a: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или отшатнуться?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Содержимое 6"/>
          <p:cNvSpPr txBox="1">
            <a:spLocks/>
          </p:cNvSpPr>
          <p:nvPr/>
        </p:nvSpPr>
        <p:spPr>
          <a:xfrm>
            <a:off x="4572000" y="4572008"/>
            <a:ext cx="4143404" cy="17859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Трагическое потрясение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(почти безумие)</a:t>
            </a:r>
          </a:p>
        </p:txBody>
      </p:sp>
      <p:sp>
        <p:nvSpPr>
          <p:cNvPr id="11" name="Стрелка влево 10">
            <a:hlinkClick r:id="rId6" action="ppaction://hlinksldjump"/>
          </p:cNvPr>
          <p:cNvSpPr/>
          <p:nvPr/>
        </p:nvSpPr>
        <p:spPr>
          <a:xfrm>
            <a:off x="2285984" y="621508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22222E-6 L 0.66372 -0.3222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" y="-1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53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0.55121 -1.48148E-6 " pathEditMode="relative" ptsTypes="AA">
                                      <p:cBhvr>
                                        <p:cTn id="22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53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16667E-6 7.03704E-6 L 0.59063 0.53565 " pathEditMode="relative" ptsTypes="AA">
                                      <p:cBhvr>
                                        <p:cTn id="34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Управляющая кнопка: справка 10">
            <a:hlinkClick r:id="" action="ppaction://noaction" highlightClick="1"/>
          </p:cNvPr>
          <p:cNvSpPr/>
          <p:nvPr/>
        </p:nvSpPr>
        <p:spPr>
          <a:xfrm>
            <a:off x="3428992" y="4000504"/>
            <a:ext cx="470912" cy="428628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714876" y="1785926"/>
            <a:ext cx="4038600" cy="4525963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Есть ли четкий объем?</a:t>
            </a:r>
          </a:p>
          <a:p>
            <a:r>
              <a:rPr lang="ru-RU" dirty="0" smtClean="0"/>
              <a:t>Вечное </a:t>
            </a:r>
            <a:r>
              <a:rPr lang="ru-RU" dirty="0" smtClean="0"/>
              <a:t>движение и перетекание, изменчивость форм</a:t>
            </a:r>
          </a:p>
          <a:p>
            <a:r>
              <a:rPr lang="ru-RU" dirty="0" smtClean="0"/>
              <a:t>Искусство Японии  (взаимосвязь человека и природы источник гармонии и оптимизма)</a:t>
            </a:r>
          </a:p>
          <a:p>
            <a:r>
              <a:rPr lang="ru-RU" dirty="0" smtClean="0"/>
              <a:t> </a:t>
            </a:r>
            <a:r>
              <a:rPr lang="ru-RU" dirty="0"/>
              <a:t>Г</a:t>
            </a:r>
            <a:r>
              <a:rPr lang="ru-RU" dirty="0" smtClean="0"/>
              <a:t>лубокая печаль, светлая, но безысходная.</a:t>
            </a:r>
          </a:p>
          <a:p>
            <a:r>
              <a:rPr lang="ru-RU" dirty="0" smtClean="0"/>
              <a:t>Он сливается с миром, но ценою отказа от воли, мысли, разума.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571472" y="2928934"/>
            <a:ext cx="4038600" cy="35719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Особенность портрета:</a:t>
            </a:r>
          </a:p>
          <a:p>
            <a:r>
              <a:rPr lang="ru-RU" dirty="0" smtClean="0"/>
              <a:t>Антагонизм </a:t>
            </a:r>
            <a:r>
              <a:rPr lang="ru-RU" dirty="0"/>
              <a:t>(</a:t>
            </a:r>
            <a:r>
              <a:rPr lang="ru-RU" dirty="0" smtClean="0"/>
              <a:t>мир и человек) </a:t>
            </a:r>
          </a:p>
          <a:p>
            <a:r>
              <a:rPr lang="ru-RU" dirty="0" smtClean="0"/>
              <a:t>Застывшая поза:</a:t>
            </a:r>
          </a:p>
          <a:p>
            <a:r>
              <a:rPr lang="ru-RU" dirty="0" smtClean="0"/>
              <a:t>Ужасное </a:t>
            </a:r>
            <a:r>
              <a:rPr lang="ru-RU" dirty="0" smtClean="0"/>
              <a:t>видение</a:t>
            </a:r>
          </a:p>
          <a:p>
            <a:r>
              <a:rPr lang="ru-RU" dirty="0" smtClean="0"/>
              <a:t>Масштаб личности огромный </a:t>
            </a:r>
          </a:p>
          <a:p>
            <a:r>
              <a:rPr lang="ru-RU" dirty="0" smtClean="0"/>
              <a:t>«Остановленное мгновенье»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Ван Гог. Портрет доктора Гаш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142984"/>
            <a:ext cx="4218620" cy="5014131"/>
          </a:xfrm>
          <a:prstGeom prst="rect">
            <a:avLst/>
          </a:prstGeom>
          <a:noFill/>
        </p:spPr>
      </p:pic>
      <p:pic>
        <p:nvPicPr>
          <p:cNvPr id="8" name="Picture 2" descr="http://f.rodon.org/p/14/080425110053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714356"/>
            <a:ext cx="4083146" cy="5501502"/>
          </a:xfrm>
          <a:prstGeom prst="rect">
            <a:avLst/>
          </a:prstGeom>
          <a:noFill/>
        </p:spPr>
      </p:pic>
      <p:sp>
        <p:nvSpPr>
          <p:cNvPr id="9" name="Управляющая кнопка: сведения 8">
            <a:hlinkClick r:id="rId4" action="ppaction://hlinksldjump" highlightClick="1"/>
          </p:cNvPr>
          <p:cNvSpPr/>
          <p:nvPr/>
        </p:nvSpPr>
        <p:spPr>
          <a:xfrm>
            <a:off x="7500958" y="6215082"/>
            <a:ext cx="756664" cy="642918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429652" y="6215082"/>
            <a:ext cx="714348" cy="64291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6 0.00093 L -0.17812 -0.3560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-1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812 -0.35601 L -0.00486 0.0009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1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30000" y="3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15104 -0.3865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" y="-1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104 -0.38634 L -8.33333E-7 0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" y="1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build="p"/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>
          <a:xfrm>
            <a:off x="357158" y="214290"/>
            <a:ext cx="4038600" cy="5929354"/>
          </a:xfrm>
        </p:spPr>
        <p:txBody>
          <a:bodyPr>
            <a:normAutofit fontScale="92500" lnSpcReduction="20000"/>
          </a:bodyPr>
          <a:lstStyle/>
          <a:p>
            <a:r>
              <a:rPr lang="ru-RU" sz="2200" dirty="0" smtClean="0"/>
              <a:t>Колорит: контраст черного и белого</a:t>
            </a:r>
          </a:p>
          <a:p>
            <a:r>
              <a:rPr lang="ru-RU" sz="2200" dirty="0" smtClean="0"/>
              <a:t>Напряженность, трагичность.</a:t>
            </a:r>
          </a:p>
          <a:p>
            <a:r>
              <a:rPr lang="ru-RU" sz="2200" dirty="0" smtClean="0"/>
              <a:t>Поза: энергичная спираль, разворот фигуры.</a:t>
            </a:r>
          </a:p>
          <a:p>
            <a:r>
              <a:rPr lang="ru-RU" sz="2200" dirty="0" smtClean="0"/>
              <a:t>Застывшее, окаменевшее лицо (контраст)</a:t>
            </a:r>
          </a:p>
          <a:p>
            <a:r>
              <a:rPr lang="ru-RU" sz="2200" dirty="0" smtClean="0"/>
              <a:t>Геометризация линий, объемов.</a:t>
            </a:r>
          </a:p>
          <a:p>
            <a:r>
              <a:rPr lang="ru-RU" sz="3500" dirty="0" smtClean="0"/>
              <a:t>Антагонизм (мир и человек) </a:t>
            </a:r>
          </a:p>
          <a:p>
            <a:r>
              <a:rPr lang="ru-RU" sz="2200" dirty="0" smtClean="0"/>
              <a:t>Ужасное видение</a:t>
            </a:r>
          </a:p>
          <a:p>
            <a:r>
              <a:rPr lang="ru-RU" sz="2200" dirty="0" smtClean="0"/>
              <a:t>Масштаб личности огромный </a:t>
            </a:r>
          </a:p>
          <a:p>
            <a:r>
              <a:rPr lang="ru-RU" sz="2200" dirty="0" smtClean="0"/>
              <a:t>«Остановленное мгновенье»</a:t>
            </a:r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4648200" y="285728"/>
            <a:ext cx="4038600" cy="5840435"/>
          </a:xfrm>
        </p:spPr>
        <p:txBody>
          <a:bodyPr>
            <a:normAutofit fontScale="92500" lnSpcReduction="20000"/>
          </a:bodyPr>
          <a:lstStyle/>
          <a:p>
            <a:r>
              <a:rPr lang="ru-RU" sz="2200" dirty="0" smtClean="0"/>
              <a:t>Колорит: градации от синего к </a:t>
            </a:r>
            <a:r>
              <a:rPr lang="ru-RU" sz="2200" dirty="0" err="1" smtClean="0"/>
              <a:t>голубому</a:t>
            </a:r>
            <a:r>
              <a:rPr lang="ru-RU" sz="2200" dirty="0" smtClean="0"/>
              <a:t>, светлый</a:t>
            </a:r>
          </a:p>
          <a:p>
            <a:r>
              <a:rPr lang="ru-RU" sz="2200" dirty="0" smtClean="0"/>
              <a:t>Гармоничность и спокойствие</a:t>
            </a:r>
          </a:p>
          <a:p>
            <a:r>
              <a:rPr lang="ru-RU" sz="2200" dirty="0" smtClean="0"/>
              <a:t>Фигура и фон сливаются в единое пространство, диагональное расположение</a:t>
            </a:r>
          </a:p>
          <a:p>
            <a:r>
              <a:rPr lang="ru-RU" sz="2200" dirty="0" smtClean="0"/>
              <a:t> непринужденная поза</a:t>
            </a:r>
          </a:p>
          <a:p>
            <a:r>
              <a:rPr lang="ru-RU" sz="2200" dirty="0" smtClean="0"/>
              <a:t>Вечное движение и перетекание, изменчивость форм</a:t>
            </a:r>
          </a:p>
          <a:p>
            <a:r>
              <a:rPr lang="ru-RU" sz="2200" dirty="0" smtClean="0"/>
              <a:t>Искусство Японии  (взаимосвязь человека и природы источник гармонии и оптимизма)</a:t>
            </a:r>
          </a:p>
          <a:p>
            <a:r>
              <a:rPr lang="ru-RU" sz="2200" dirty="0" smtClean="0"/>
              <a:t> Глубокая печаль, светлая, но безысходная.</a:t>
            </a:r>
          </a:p>
          <a:p>
            <a:r>
              <a:rPr lang="ru-RU" sz="3800" dirty="0" smtClean="0"/>
              <a:t>Он сливается с миром</a:t>
            </a:r>
            <a:r>
              <a:rPr lang="ru-RU" sz="2200" dirty="0" smtClean="0"/>
              <a:t>, но ценою отказа от воли, мысли, разума.</a:t>
            </a:r>
          </a:p>
          <a:p>
            <a:endParaRPr lang="ru-RU" sz="2000" dirty="0"/>
          </a:p>
        </p:txBody>
      </p:sp>
      <p:sp>
        <p:nvSpPr>
          <p:cNvPr id="10" name="Управляющая кнопка: настраиваемая 9">
            <a:hlinkClick r:id="rId2" action="ppaction://hlinksldjump" highlightClick="1"/>
          </p:cNvPr>
          <p:cNvSpPr/>
          <p:nvPr/>
        </p:nvSpPr>
        <p:spPr>
          <a:xfrm>
            <a:off x="0" y="6286520"/>
            <a:ext cx="571472" cy="57148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1" name="Управляющая кнопка: настраиваемая 10">
            <a:hlinkClick r:id="rId3" action="ppaction://hlinksldjump" highlightClick="1"/>
          </p:cNvPr>
          <p:cNvSpPr/>
          <p:nvPr/>
        </p:nvSpPr>
        <p:spPr>
          <a:xfrm>
            <a:off x="642910" y="6286520"/>
            <a:ext cx="571472" cy="57148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2" name="Управляющая кнопка: настраиваемая 11">
            <a:hlinkClick r:id="rId4" action="ppaction://hlinksldjump" highlightClick="1"/>
          </p:cNvPr>
          <p:cNvSpPr/>
          <p:nvPr/>
        </p:nvSpPr>
        <p:spPr>
          <a:xfrm>
            <a:off x="1357290" y="6286520"/>
            <a:ext cx="571472" cy="57148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13" name="Управляющая кнопка: настраиваемая 12">
            <a:hlinkClick r:id="rId5" action="ppaction://hlinksldjump" highlightClick="1"/>
          </p:cNvPr>
          <p:cNvSpPr/>
          <p:nvPr/>
        </p:nvSpPr>
        <p:spPr>
          <a:xfrm>
            <a:off x="2071670" y="6286520"/>
            <a:ext cx="571472" cy="57148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14" name="Управляющая кнопка: настраиваемая 13">
            <a:hlinkClick r:id="rId2" action="ppaction://hlinksldjump" highlightClick="1"/>
          </p:cNvPr>
          <p:cNvSpPr/>
          <p:nvPr/>
        </p:nvSpPr>
        <p:spPr>
          <a:xfrm>
            <a:off x="2786050" y="6286520"/>
            <a:ext cx="571472" cy="57148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15" name="Управляющая кнопка: настраиваемая 14">
            <a:hlinkClick r:id="rId2" action="ppaction://hlinksldjump" highlightClick="1"/>
          </p:cNvPr>
          <p:cNvSpPr/>
          <p:nvPr/>
        </p:nvSpPr>
        <p:spPr>
          <a:xfrm>
            <a:off x="3500430" y="6286520"/>
            <a:ext cx="571472" cy="57148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6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Два портрета, два героя, две судьбы, два взгляда на жизнь и мир.</a:t>
            </a:r>
          </a:p>
          <a:p>
            <a:r>
              <a:rPr lang="ru-RU" dirty="0" smtClean="0"/>
              <a:t>Два художника и две национальные культурные традиции.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Постимпрессионисты</a:t>
            </a:r>
          </a:p>
          <a:p>
            <a:r>
              <a:rPr lang="ru-RU" dirty="0" smtClean="0"/>
              <a:t>На выбор 2.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Презентации и </a:t>
            </a:r>
            <a:r>
              <a:rPr lang="ru-RU" sz="4400" b="1" u="sng" dirty="0" smtClean="0">
                <a:solidFill>
                  <a:srgbClr val="FF0000"/>
                </a:solidFill>
              </a:rPr>
              <a:t>рассказы</a:t>
            </a:r>
          </a:p>
          <a:p>
            <a:pPr>
              <a:buNone/>
            </a:pPr>
            <a:r>
              <a:rPr lang="ru-RU" sz="4400" smtClean="0"/>
              <a:t>Винсент </a:t>
            </a:r>
            <a:r>
              <a:rPr lang="ru-RU" sz="4400" dirty="0" err="1" smtClean="0"/>
              <a:t>ван</a:t>
            </a:r>
            <a:r>
              <a:rPr lang="ru-RU" sz="4400" dirty="0" smtClean="0"/>
              <a:t> Гог, </a:t>
            </a:r>
          </a:p>
          <a:p>
            <a:pPr>
              <a:buNone/>
            </a:pPr>
            <a:r>
              <a:rPr lang="ru-RU" sz="4400" dirty="0" err="1" smtClean="0"/>
              <a:t>Матисс</a:t>
            </a:r>
            <a:r>
              <a:rPr lang="ru-RU" sz="4400" dirty="0" smtClean="0"/>
              <a:t>, </a:t>
            </a:r>
          </a:p>
          <a:p>
            <a:pPr>
              <a:buNone/>
            </a:pPr>
            <a:r>
              <a:rPr lang="ru-RU" sz="4400" dirty="0" smtClean="0"/>
              <a:t>Поль Гоген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380</Words>
  <Application>Microsoft Office PowerPoint</Application>
  <PresentationFormat>Экран (4:3)</PresentationFormat>
  <Paragraphs>82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Два портрета   </vt:lpstr>
      <vt:lpstr>Винсент ван гог   «Портрет  доктора  гаше»  1890 Музей Д`орсе, Париж</vt:lpstr>
      <vt:lpstr>Слайд 3</vt:lpstr>
      <vt:lpstr>Михаил Александрович Врубель «Портрет С.И.Мамонтова»  1897 год ГТГ, москва </vt:lpstr>
      <vt:lpstr>Слайд 5</vt:lpstr>
      <vt:lpstr>В. ван Гог                     М.А.Врубель</vt:lpstr>
      <vt:lpstr>Слайд 7</vt:lpstr>
      <vt:lpstr>Слайд 8</vt:lpstr>
      <vt:lpstr>Слайд 9</vt:lpstr>
      <vt:lpstr>Слайд 10</vt:lpstr>
      <vt:lpstr>Слайд 11</vt:lpstr>
      <vt:lpstr>Слайд 12</vt:lpstr>
      <vt:lpstr>Домашнее задание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Два портрета,   два взгляда на  жизнь и мир</dc:title>
  <dc:creator>Лена</dc:creator>
  <cp:lastModifiedBy>Лена</cp:lastModifiedBy>
  <cp:revision>24</cp:revision>
  <dcterms:created xsi:type="dcterms:W3CDTF">2010-01-09T15:01:32Z</dcterms:created>
  <dcterms:modified xsi:type="dcterms:W3CDTF">2010-02-01T21:38:47Z</dcterms:modified>
</cp:coreProperties>
</file>