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88" autoAdjust="0"/>
    <p:restoredTop sz="94624" autoAdjust="0"/>
  </p:normalViewPr>
  <p:slideViewPr>
    <p:cSldViewPr>
      <p:cViewPr varScale="1">
        <p:scale>
          <a:sx n="69" d="100"/>
          <a:sy n="69" d="100"/>
        </p:scale>
        <p:origin x="-141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990600" y="5334000"/>
            <a:ext cx="7772400" cy="704850"/>
          </a:xfrm>
        </p:spPr>
        <p:txBody>
          <a:bodyPr/>
          <a:lstStyle>
            <a:lvl1pPr algn="r">
              <a:defRPr sz="3600">
                <a:solidFill>
                  <a:schemeClr val="bg1"/>
                </a:solidFill>
              </a:defRPr>
            </a:lvl1pPr>
          </a:lstStyle>
          <a:p>
            <a:r>
              <a:rPr lang="ru-RU" smtClean="0"/>
              <a:t>Образец заголовка</a:t>
            </a:r>
            <a:endParaRPr lang="en-US"/>
          </a:p>
        </p:txBody>
      </p:sp>
      <p:sp>
        <p:nvSpPr>
          <p:cNvPr id="3075" name="Rectangle 3"/>
          <p:cNvSpPr>
            <a:spLocks noGrp="1" noChangeArrowheads="1"/>
          </p:cNvSpPr>
          <p:nvPr>
            <p:ph type="subTitle" idx="1"/>
          </p:nvPr>
        </p:nvSpPr>
        <p:spPr>
          <a:xfrm>
            <a:off x="990600" y="5867400"/>
            <a:ext cx="7772400" cy="533400"/>
          </a:xfrm>
        </p:spPr>
        <p:txBody>
          <a:bodyPr/>
          <a:lstStyle>
            <a:lvl1pPr marL="0" indent="0" algn="r">
              <a:buFontTx/>
              <a:buNone/>
              <a:defRPr sz="2400">
                <a:solidFill>
                  <a:schemeClr val="bg1"/>
                </a:solidFill>
              </a:defRPr>
            </a:lvl1pPr>
          </a:lstStyle>
          <a:p>
            <a:r>
              <a:rPr lang="ru-RU" smtClean="0"/>
              <a:t>Образец подзаголовка</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914400" y="2438400"/>
            <a:ext cx="35814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2438400"/>
            <a:ext cx="35814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400800" y="1417638"/>
            <a:ext cx="1828800" cy="5211762"/>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914400" y="1417638"/>
            <a:ext cx="5334000" cy="521176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1417638"/>
            <a:ext cx="7315200" cy="7159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Rectangle 3"/>
          <p:cNvSpPr>
            <a:spLocks noGrp="1" noChangeArrowheads="1"/>
          </p:cNvSpPr>
          <p:nvPr>
            <p:ph type="body" idx="1"/>
          </p:nvPr>
        </p:nvSpPr>
        <p:spPr bwMode="auto">
          <a:xfrm>
            <a:off x="914400" y="2438400"/>
            <a:ext cx="7315200" cy="419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fontAlgn="base" hangingPunct="1">
        <a:spcBef>
          <a:spcPct val="0"/>
        </a:spcBef>
        <a:spcAft>
          <a:spcPct val="0"/>
        </a:spcAft>
        <a:defRPr sz="4400">
          <a:solidFill>
            <a:schemeClr val="tx1"/>
          </a:solidFill>
          <a:latin typeface="+mj-lt"/>
          <a:ea typeface="+mj-ea"/>
          <a:cs typeface="+mj-cs"/>
        </a:defRPr>
      </a:lvl1pPr>
      <a:lvl2pPr algn="l" rtl="0" eaLnBrk="1" fontAlgn="base" hangingPunct="1">
        <a:spcBef>
          <a:spcPct val="0"/>
        </a:spcBef>
        <a:spcAft>
          <a:spcPct val="0"/>
        </a:spcAft>
        <a:defRPr sz="4400">
          <a:solidFill>
            <a:schemeClr val="tx1"/>
          </a:solidFill>
          <a:latin typeface="Microsoft Sans Serif" pitchFamily="34" charset="0"/>
        </a:defRPr>
      </a:lvl2pPr>
      <a:lvl3pPr algn="l" rtl="0" eaLnBrk="1" fontAlgn="base" hangingPunct="1">
        <a:spcBef>
          <a:spcPct val="0"/>
        </a:spcBef>
        <a:spcAft>
          <a:spcPct val="0"/>
        </a:spcAft>
        <a:defRPr sz="4400">
          <a:solidFill>
            <a:schemeClr val="tx1"/>
          </a:solidFill>
          <a:latin typeface="Microsoft Sans Serif" pitchFamily="34" charset="0"/>
        </a:defRPr>
      </a:lvl3pPr>
      <a:lvl4pPr algn="l" rtl="0" eaLnBrk="1" fontAlgn="base" hangingPunct="1">
        <a:spcBef>
          <a:spcPct val="0"/>
        </a:spcBef>
        <a:spcAft>
          <a:spcPct val="0"/>
        </a:spcAft>
        <a:defRPr sz="4400">
          <a:solidFill>
            <a:schemeClr val="tx1"/>
          </a:solidFill>
          <a:latin typeface="Microsoft Sans Serif" pitchFamily="34" charset="0"/>
        </a:defRPr>
      </a:lvl4pPr>
      <a:lvl5pPr algn="l" rtl="0" eaLnBrk="1" fontAlgn="base" hangingPunct="1">
        <a:spcBef>
          <a:spcPct val="0"/>
        </a:spcBef>
        <a:spcAft>
          <a:spcPct val="0"/>
        </a:spcAft>
        <a:defRPr sz="4400">
          <a:solidFill>
            <a:schemeClr val="tx1"/>
          </a:solidFill>
          <a:latin typeface="Microsoft Sans Serif" pitchFamily="34" charset="0"/>
        </a:defRPr>
      </a:lvl5pPr>
      <a:lvl6pPr marL="457200" algn="l" rtl="0" eaLnBrk="1" fontAlgn="base" hangingPunct="1">
        <a:spcBef>
          <a:spcPct val="0"/>
        </a:spcBef>
        <a:spcAft>
          <a:spcPct val="0"/>
        </a:spcAft>
        <a:defRPr sz="4400">
          <a:solidFill>
            <a:schemeClr val="tx1"/>
          </a:solidFill>
          <a:latin typeface="Microsoft Sans Serif" pitchFamily="34" charset="0"/>
        </a:defRPr>
      </a:lvl6pPr>
      <a:lvl7pPr marL="914400" algn="l" rtl="0" eaLnBrk="1" fontAlgn="base" hangingPunct="1">
        <a:spcBef>
          <a:spcPct val="0"/>
        </a:spcBef>
        <a:spcAft>
          <a:spcPct val="0"/>
        </a:spcAft>
        <a:defRPr sz="4400">
          <a:solidFill>
            <a:schemeClr val="tx1"/>
          </a:solidFill>
          <a:latin typeface="Microsoft Sans Serif" pitchFamily="34" charset="0"/>
        </a:defRPr>
      </a:lvl7pPr>
      <a:lvl8pPr marL="1371600" algn="l" rtl="0" eaLnBrk="1" fontAlgn="base" hangingPunct="1">
        <a:spcBef>
          <a:spcPct val="0"/>
        </a:spcBef>
        <a:spcAft>
          <a:spcPct val="0"/>
        </a:spcAft>
        <a:defRPr sz="4400">
          <a:solidFill>
            <a:schemeClr val="tx1"/>
          </a:solidFill>
          <a:latin typeface="Microsoft Sans Serif" pitchFamily="34" charset="0"/>
        </a:defRPr>
      </a:lvl8pPr>
      <a:lvl9pPr marL="1828800" algn="l" rtl="0" eaLnBrk="1" fontAlgn="base" hangingPunct="1">
        <a:spcBef>
          <a:spcPct val="0"/>
        </a:spcBef>
        <a:spcAft>
          <a:spcPct val="0"/>
        </a:spcAft>
        <a:defRPr sz="4400">
          <a:solidFill>
            <a:schemeClr val="tx1"/>
          </a:solidFill>
          <a:latin typeface="Microsoft Sans Serif" pitchFamily="34"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90600" y="928670"/>
            <a:ext cx="7772400" cy="1214446"/>
          </a:xfrm>
        </p:spPr>
        <p:txBody>
          <a:bodyPr/>
          <a:lstStyle/>
          <a:p>
            <a:pPr algn="ctr"/>
            <a:r>
              <a:rPr lang="ru-RU" dirty="0" smtClean="0">
                <a:solidFill>
                  <a:schemeClr val="accent4">
                    <a:lumMod val="10000"/>
                  </a:schemeClr>
                </a:solidFill>
              </a:rPr>
              <a:t>Интересные факты о </a:t>
            </a:r>
            <a:r>
              <a:rPr lang="ru-RU" dirty="0" err="1" smtClean="0">
                <a:solidFill>
                  <a:schemeClr val="accent4">
                    <a:lumMod val="10000"/>
                  </a:schemeClr>
                </a:solidFill>
              </a:rPr>
              <a:t>рыбе-меч</a:t>
            </a:r>
            <a:endParaRPr lang="ru-RU" dirty="0">
              <a:solidFill>
                <a:schemeClr val="accent4">
                  <a:lumMod val="10000"/>
                </a:schemeClr>
              </a:solidFill>
            </a:endParaRPr>
          </a:p>
        </p:txBody>
      </p:sp>
      <p:sp>
        <p:nvSpPr>
          <p:cNvPr id="3" name="Подзаголовок 2"/>
          <p:cNvSpPr>
            <a:spLocks noGrp="1"/>
          </p:cNvSpPr>
          <p:nvPr>
            <p:ph type="subTitle" idx="1"/>
          </p:nvPr>
        </p:nvSpPr>
        <p:spPr>
          <a:xfrm>
            <a:off x="785786" y="3357562"/>
            <a:ext cx="7977214" cy="3043238"/>
          </a:xfrm>
        </p:spPr>
        <p:txBody>
          <a:bodyPr/>
          <a:lstStyle/>
          <a:p>
            <a:r>
              <a:rPr lang="ru-RU" dirty="0" smtClean="0">
                <a:solidFill>
                  <a:schemeClr val="accent4">
                    <a:lumMod val="10000"/>
                  </a:schemeClr>
                </a:solidFill>
              </a:rPr>
              <a:t>Составила воспитатель:</a:t>
            </a:r>
          </a:p>
          <a:p>
            <a:r>
              <a:rPr lang="ru-RU" dirty="0" err="1" smtClean="0">
                <a:solidFill>
                  <a:schemeClr val="accent4">
                    <a:lumMod val="10000"/>
                  </a:schemeClr>
                </a:solidFill>
              </a:rPr>
              <a:t>Федотенко</a:t>
            </a:r>
            <a:r>
              <a:rPr lang="ru-RU" dirty="0" smtClean="0">
                <a:solidFill>
                  <a:schemeClr val="accent4">
                    <a:lumMod val="10000"/>
                  </a:schemeClr>
                </a:solidFill>
              </a:rPr>
              <a:t> Анастасия Владимировна</a:t>
            </a:r>
          </a:p>
          <a:p>
            <a:pPr algn="l"/>
            <a:endParaRPr lang="ru-RU" dirty="0">
              <a:solidFill>
                <a:schemeClr val="accent4">
                  <a:lumMod val="10000"/>
                </a:schemeClr>
              </a:solidFill>
            </a:endParaRPr>
          </a:p>
        </p:txBody>
      </p:sp>
      <p:pic>
        <p:nvPicPr>
          <p:cNvPr id="4" name="Рисунок 3" descr="Katran_2B.jpg"/>
          <p:cNvPicPr>
            <a:picLocks noChangeAspect="1"/>
          </p:cNvPicPr>
          <p:nvPr/>
        </p:nvPicPr>
        <p:blipFill>
          <a:blip r:embed="rId2" cstate="print"/>
          <a:stretch>
            <a:fillRect/>
          </a:stretch>
        </p:blipFill>
        <p:spPr>
          <a:xfrm>
            <a:off x="857224" y="4286256"/>
            <a:ext cx="2786082" cy="192882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714356"/>
            <a:ext cx="7315200" cy="715962"/>
          </a:xfrm>
        </p:spPr>
        <p:txBody>
          <a:bodyPr/>
          <a:lstStyle/>
          <a:p>
            <a:r>
              <a:rPr lang="ru-RU" dirty="0" smtClean="0">
                <a:solidFill>
                  <a:schemeClr val="accent4">
                    <a:lumMod val="10000"/>
                  </a:schemeClr>
                </a:solidFill>
              </a:rPr>
              <a:t>   1 факт</a:t>
            </a:r>
            <a:endParaRPr lang="ru-RU" dirty="0">
              <a:solidFill>
                <a:schemeClr val="accent4">
                  <a:lumMod val="10000"/>
                </a:schemeClr>
              </a:solidFill>
            </a:endParaRPr>
          </a:p>
        </p:txBody>
      </p:sp>
      <p:sp>
        <p:nvSpPr>
          <p:cNvPr id="3" name="Содержимое 2"/>
          <p:cNvSpPr>
            <a:spLocks noGrp="1"/>
          </p:cNvSpPr>
          <p:nvPr>
            <p:ph idx="1"/>
          </p:nvPr>
        </p:nvSpPr>
        <p:spPr>
          <a:xfrm>
            <a:off x="914400" y="1643050"/>
            <a:ext cx="7315200" cy="4986350"/>
          </a:xfrm>
        </p:spPr>
        <p:txBody>
          <a:bodyPr/>
          <a:lstStyle/>
          <a:p>
            <a:pPr>
              <a:buNone/>
            </a:pPr>
            <a:r>
              <a:rPr lang="ru-RU" sz="2400" dirty="0" smtClean="0">
                <a:solidFill>
                  <a:schemeClr val="accent4">
                    <a:lumMod val="10000"/>
                  </a:schemeClr>
                </a:solidFill>
              </a:rPr>
              <a:t>     Рыба-меч </a:t>
            </a:r>
            <a:r>
              <a:rPr lang="ru-RU" sz="2400" dirty="0" smtClean="0">
                <a:solidFill>
                  <a:schemeClr val="accent4">
                    <a:lumMod val="10000"/>
                  </a:schemeClr>
                </a:solidFill>
              </a:rPr>
              <a:t>является экзотермическим животным, что означает, что они зависят от внешних методов нагрева, когда речь заходит о контроле температуры тела. </a:t>
            </a:r>
            <a:endParaRPr lang="ru-RU" sz="2400" dirty="0">
              <a:solidFill>
                <a:schemeClr val="accent4">
                  <a:lumMod val="10000"/>
                </a:schemeClr>
              </a:solidFill>
            </a:endParaRPr>
          </a:p>
        </p:txBody>
      </p:sp>
      <p:pic>
        <p:nvPicPr>
          <p:cNvPr id="4" name="Рисунок 3" descr="5d13b2a88308d5d13b2a885a94.jpg"/>
          <p:cNvPicPr>
            <a:picLocks noChangeAspect="1"/>
          </p:cNvPicPr>
          <p:nvPr/>
        </p:nvPicPr>
        <p:blipFill>
          <a:blip r:embed="rId2"/>
          <a:srcRect t="12562" r="6578" b="10066"/>
          <a:stretch>
            <a:fillRect/>
          </a:stretch>
        </p:blipFill>
        <p:spPr>
          <a:xfrm>
            <a:off x="2857488" y="3286124"/>
            <a:ext cx="5572164" cy="3071834"/>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268c31267309c8d47d8b9e68c40f5226.jpg"/>
          <p:cNvPicPr>
            <a:picLocks noGrp="1" noChangeAspect="1"/>
          </p:cNvPicPr>
          <p:nvPr>
            <p:ph idx="1"/>
          </p:nvPr>
        </p:nvPicPr>
        <p:blipFill>
          <a:blip r:embed="rId2"/>
          <a:stretch>
            <a:fillRect/>
          </a:stretch>
        </p:blipFill>
        <p:spPr>
          <a:xfrm>
            <a:off x="1142976" y="1428736"/>
            <a:ext cx="7429552" cy="5200664"/>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914400" y="500042"/>
            <a:ext cx="7315200" cy="6129358"/>
          </a:xfrm>
        </p:spPr>
        <p:txBody>
          <a:bodyPr/>
          <a:lstStyle/>
          <a:p>
            <a:pPr>
              <a:buNone/>
            </a:pPr>
            <a:r>
              <a:rPr lang="ru-RU" sz="2400" dirty="0" smtClean="0">
                <a:solidFill>
                  <a:schemeClr val="accent4">
                    <a:lumMod val="10000"/>
                  </a:schemeClr>
                </a:solidFill>
              </a:rPr>
              <a:t>   Тем </a:t>
            </a:r>
            <a:r>
              <a:rPr lang="ru-RU" sz="2400" dirty="0" smtClean="0">
                <a:solidFill>
                  <a:schemeClr val="accent4">
                    <a:lumMod val="10000"/>
                  </a:schemeClr>
                </a:solidFill>
              </a:rPr>
              <a:t>не менее, у этих животных есть специальные органы рядом с их глазами, чтобы согревать их глаза и мозг. Способность нагревать их глаза улучшает качество их зрения и, следовательно, также увеличивает их способность охотиться.</a:t>
            </a:r>
            <a:endParaRPr lang="ru-RU" sz="2400" dirty="0">
              <a:solidFill>
                <a:schemeClr val="accent4">
                  <a:lumMod val="10000"/>
                </a:schemeClr>
              </a:solidFill>
            </a:endParaRPr>
          </a:p>
        </p:txBody>
      </p:sp>
      <p:pic>
        <p:nvPicPr>
          <p:cNvPr id="4" name="Рисунок 3" descr="cc_ptsstock098880_16x9.jpg"/>
          <p:cNvPicPr>
            <a:picLocks noChangeAspect="1"/>
          </p:cNvPicPr>
          <p:nvPr/>
        </p:nvPicPr>
        <p:blipFill>
          <a:blip r:embed="rId2"/>
          <a:stretch>
            <a:fillRect/>
          </a:stretch>
        </p:blipFill>
        <p:spPr>
          <a:xfrm>
            <a:off x="1000100" y="2928934"/>
            <a:ext cx="7715272" cy="328614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5786" y="500042"/>
            <a:ext cx="7315200" cy="1143008"/>
          </a:xfrm>
        </p:spPr>
        <p:txBody>
          <a:bodyPr/>
          <a:lstStyle/>
          <a:p>
            <a:r>
              <a:rPr lang="ru-RU" dirty="0" smtClean="0">
                <a:solidFill>
                  <a:schemeClr val="accent4">
                    <a:lumMod val="10000"/>
                  </a:schemeClr>
                </a:solidFill>
              </a:rPr>
              <a:t>2 факт</a:t>
            </a:r>
            <a:endParaRPr lang="ru-RU" dirty="0">
              <a:solidFill>
                <a:schemeClr val="accent4">
                  <a:lumMod val="10000"/>
                </a:schemeClr>
              </a:solidFill>
            </a:endParaRPr>
          </a:p>
        </p:txBody>
      </p:sp>
      <p:sp>
        <p:nvSpPr>
          <p:cNvPr id="3" name="Содержимое 2"/>
          <p:cNvSpPr>
            <a:spLocks noGrp="1"/>
          </p:cNvSpPr>
          <p:nvPr>
            <p:ph idx="1"/>
          </p:nvPr>
        </p:nvSpPr>
        <p:spPr>
          <a:xfrm>
            <a:off x="642910" y="1571612"/>
            <a:ext cx="7315200" cy="4191000"/>
          </a:xfrm>
        </p:spPr>
        <p:txBody>
          <a:bodyPr/>
          <a:lstStyle/>
          <a:p>
            <a:pPr>
              <a:buNone/>
            </a:pPr>
            <a:r>
              <a:rPr lang="ru-RU" sz="2400" dirty="0" smtClean="0">
                <a:solidFill>
                  <a:schemeClr val="accent4">
                    <a:lumMod val="10000"/>
                  </a:schemeClr>
                </a:solidFill>
              </a:rPr>
              <a:t>     Этот </a:t>
            </a:r>
            <a:r>
              <a:rPr lang="ru-RU" sz="2400" dirty="0" smtClean="0">
                <a:solidFill>
                  <a:schemeClr val="accent4">
                    <a:lumMod val="10000"/>
                  </a:schemeClr>
                </a:solidFill>
              </a:rPr>
              <a:t>факт может Вас действительно удивить. Имея такое острое орудие, рыба-меч на самом деле не протыкает свою добычу, а наносит по ней удар плашмя, создавая сильную ударную волну своим мечом. Этот метод позволяет хищной рыбе травмировать свою добычу, а также замедлить ее, чтобы </a:t>
            </a:r>
            <a:r>
              <a:rPr lang="ru-RU" sz="2400" dirty="0" smtClean="0">
                <a:solidFill>
                  <a:schemeClr val="accent4">
                    <a:lumMod val="10000"/>
                  </a:schemeClr>
                </a:solidFill>
              </a:rPr>
              <a:t>легче было </a:t>
            </a:r>
            <a:r>
              <a:rPr lang="ru-RU" sz="2400" dirty="0" smtClean="0">
                <a:solidFill>
                  <a:schemeClr val="accent4">
                    <a:lumMod val="10000"/>
                  </a:schemeClr>
                </a:solidFill>
              </a:rPr>
              <a:t>ловить</a:t>
            </a:r>
            <a:r>
              <a:rPr lang="ru-RU" sz="2400" dirty="0" smtClean="0">
                <a:solidFill>
                  <a:schemeClr val="accent4">
                    <a:lumMod val="10000"/>
                  </a:schemeClr>
                </a:solidFill>
              </a:rPr>
              <a:t>.</a:t>
            </a:r>
          </a:p>
          <a:p>
            <a:pPr>
              <a:buNone/>
            </a:pPr>
            <a:endParaRPr lang="ru-RU" sz="2400" dirty="0">
              <a:solidFill>
                <a:schemeClr val="accent4">
                  <a:lumMod val="10000"/>
                </a:schemeClr>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Cm4uatIWIAUpwx8.jpg"/>
          <p:cNvPicPr>
            <a:picLocks noGrp="1" noChangeAspect="1"/>
          </p:cNvPicPr>
          <p:nvPr>
            <p:ph idx="1"/>
          </p:nvPr>
        </p:nvPicPr>
        <p:blipFill>
          <a:blip r:embed="rId2"/>
          <a:stretch>
            <a:fillRect/>
          </a:stretch>
        </p:blipFill>
        <p:spPr>
          <a:xfrm>
            <a:off x="914400" y="500042"/>
            <a:ext cx="7586690" cy="5722450"/>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5786" y="500042"/>
            <a:ext cx="7315200" cy="715962"/>
          </a:xfrm>
        </p:spPr>
        <p:txBody>
          <a:bodyPr/>
          <a:lstStyle/>
          <a:p>
            <a:r>
              <a:rPr lang="ru-RU" dirty="0" smtClean="0">
                <a:solidFill>
                  <a:schemeClr val="accent4">
                    <a:lumMod val="10000"/>
                  </a:schemeClr>
                </a:solidFill>
              </a:rPr>
              <a:t>3 факт</a:t>
            </a:r>
            <a:endParaRPr lang="ru-RU" dirty="0">
              <a:solidFill>
                <a:schemeClr val="accent4">
                  <a:lumMod val="10000"/>
                </a:schemeClr>
              </a:solidFill>
            </a:endParaRPr>
          </a:p>
        </p:txBody>
      </p:sp>
      <p:sp>
        <p:nvSpPr>
          <p:cNvPr id="3" name="Содержимое 2"/>
          <p:cNvSpPr>
            <a:spLocks noGrp="1"/>
          </p:cNvSpPr>
          <p:nvPr>
            <p:ph idx="1"/>
          </p:nvPr>
        </p:nvSpPr>
        <p:spPr>
          <a:xfrm>
            <a:off x="642910" y="1285860"/>
            <a:ext cx="7315200" cy="4191000"/>
          </a:xfrm>
        </p:spPr>
        <p:txBody>
          <a:bodyPr/>
          <a:lstStyle/>
          <a:p>
            <a:pPr>
              <a:buNone/>
            </a:pPr>
            <a:r>
              <a:rPr lang="ru-RU" sz="2400" dirty="0" smtClean="0">
                <a:solidFill>
                  <a:schemeClr val="accent4">
                    <a:lumMod val="10000"/>
                  </a:schemeClr>
                </a:solidFill>
              </a:rPr>
              <a:t>     </a:t>
            </a:r>
            <a:r>
              <a:rPr lang="ru-RU" sz="2400" dirty="0" err="1" smtClean="0">
                <a:solidFill>
                  <a:schemeClr val="accent4">
                    <a:lumMod val="10000"/>
                  </a:schemeClr>
                </a:solidFill>
              </a:rPr>
              <a:t>Рыбы-меч</a:t>
            </a:r>
            <a:r>
              <a:rPr lang="ru-RU" sz="2400" dirty="0" smtClean="0">
                <a:solidFill>
                  <a:schemeClr val="accent4">
                    <a:lumMod val="10000"/>
                  </a:schemeClr>
                </a:solidFill>
              </a:rPr>
              <a:t> </a:t>
            </a:r>
            <a:r>
              <a:rPr lang="ru-RU" sz="2400" dirty="0" smtClean="0">
                <a:solidFill>
                  <a:schemeClr val="accent4">
                    <a:lumMod val="10000"/>
                  </a:schemeClr>
                </a:solidFill>
              </a:rPr>
              <a:t>не плавают косяками и чаще всего встречаются </a:t>
            </a:r>
            <a:r>
              <a:rPr lang="ru-RU" sz="2400" dirty="0" err="1" smtClean="0">
                <a:solidFill>
                  <a:schemeClr val="accent4">
                    <a:lumMod val="10000"/>
                  </a:schemeClr>
                </a:solidFill>
              </a:rPr>
              <a:t>по-одиночке</a:t>
            </a:r>
            <a:r>
              <a:rPr lang="ru-RU" sz="2400" dirty="0" smtClean="0">
                <a:solidFill>
                  <a:schemeClr val="accent4">
                    <a:lumMod val="10000"/>
                  </a:schemeClr>
                </a:solidFill>
              </a:rPr>
              <a:t>. Иногда вы можете увидеть этих существ, греющимися на поверхности воды или же пробивающими воду своим мощным прыжком</a:t>
            </a:r>
            <a:r>
              <a:rPr lang="ru-RU" sz="2400" dirty="0" smtClean="0">
                <a:solidFill>
                  <a:schemeClr val="accent4">
                    <a:lumMod val="10000"/>
                  </a:schemeClr>
                </a:solidFill>
              </a:rPr>
              <a:t>.</a:t>
            </a:r>
          </a:p>
          <a:p>
            <a:pPr algn="r">
              <a:buNone/>
            </a:pPr>
            <a:endParaRPr lang="ru-RU" sz="2400" dirty="0">
              <a:solidFill>
                <a:schemeClr val="accent4">
                  <a:lumMod val="10000"/>
                </a:schemeClr>
              </a:solidFill>
            </a:endParaRPr>
          </a:p>
        </p:txBody>
      </p:sp>
      <p:pic>
        <p:nvPicPr>
          <p:cNvPr id="4" name="Рисунок 3" descr="islamorada_swordfish.jpg"/>
          <p:cNvPicPr>
            <a:picLocks noChangeAspect="1"/>
          </p:cNvPicPr>
          <p:nvPr/>
        </p:nvPicPr>
        <p:blipFill>
          <a:blip r:embed="rId2"/>
          <a:stretch>
            <a:fillRect/>
          </a:stretch>
        </p:blipFill>
        <p:spPr>
          <a:xfrm>
            <a:off x="214282" y="3357562"/>
            <a:ext cx="8572528" cy="314324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4348" y="500042"/>
            <a:ext cx="7315200" cy="715962"/>
          </a:xfrm>
        </p:spPr>
        <p:txBody>
          <a:bodyPr/>
          <a:lstStyle/>
          <a:p>
            <a:r>
              <a:rPr lang="ru-RU" dirty="0" smtClean="0">
                <a:solidFill>
                  <a:schemeClr val="accent4">
                    <a:lumMod val="10000"/>
                  </a:schemeClr>
                </a:solidFill>
              </a:rPr>
              <a:t>4 факт</a:t>
            </a:r>
            <a:endParaRPr lang="ru-RU" dirty="0">
              <a:solidFill>
                <a:schemeClr val="accent4">
                  <a:lumMod val="10000"/>
                </a:schemeClr>
              </a:solidFill>
            </a:endParaRPr>
          </a:p>
        </p:txBody>
      </p:sp>
      <p:sp>
        <p:nvSpPr>
          <p:cNvPr id="3" name="Содержимое 2"/>
          <p:cNvSpPr>
            <a:spLocks noGrp="1"/>
          </p:cNvSpPr>
          <p:nvPr>
            <p:ph idx="1"/>
          </p:nvPr>
        </p:nvSpPr>
        <p:spPr>
          <a:xfrm>
            <a:off x="571472" y="1357298"/>
            <a:ext cx="7315200" cy="4191000"/>
          </a:xfrm>
        </p:spPr>
        <p:txBody>
          <a:bodyPr/>
          <a:lstStyle/>
          <a:p>
            <a:pPr>
              <a:buNone/>
            </a:pPr>
            <a:r>
              <a:rPr lang="ru-RU" dirty="0" smtClean="0">
                <a:solidFill>
                  <a:schemeClr val="accent4">
                    <a:lumMod val="10000"/>
                  </a:schemeClr>
                </a:solidFill>
              </a:rPr>
              <a:t>   </a:t>
            </a:r>
            <a:r>
              <a:rPr lang="ru-RU" sz="2400" dirty="0" smtClean="0">
                <a:solidFill>
                  <a:schemeClr val="accent4">
                    <a:lumMod val="10000"/>
                  </a:schemeClr>
                </a:solidFill>
              </a:rPr>
              <a:t>У </a:t>
            </a:r>
            <a:r>
              <a:rPr lang="ru-RU" sz="2400" dirty="0" smtClean="0">
                <a:solidFill>
                  <a:schemeClr val="accent4">
                    <a:lumMod val="10000"/>
                  </a:schemeClr>
                </a:solidFill>
              </a:rPr>
              <a:t>взрослой </a:t>
            </a:r>
            <a:r>
              <a:rPr lang="ru-RU" sz="2400" dirty="0" err="1" smtClean="0">
                <a:solidFill>
                  <a:schemeClr val="accent4">
                    <a:lumMod val="10000"/>
                  </a:schemeClr>
                </a:solidFill>
              </a:rPr>
              <a:t>рыбы-меч</a:t>
            </a:r>
            <a:r>
              <a:rPr lang="ru-RU" sz="2400" dirty="0" smtClean="0">
                <a:solidFill>
                  <a:schemeClr val="accent4">
                    <a:lumMod val="10000"/>
                  </a:schemeClr>
                </a:solidFill>
              </a:rPr>
              <a:t> (обычно 4-5 лет) очень мало естественных хищников. Юные </a:t>
            </a:r>
            <a:r>
              <a:rPr lang="ru-RU" sz="2400" dirty="0" err="1" smtClean="0">
                <a:solidFill>
                  <a:schemeClr val="accent4">
                    <a:lumMod val="10000"/>
                  </a:schemeClr>
                </a:solidFill>
              </a:rPr>
              <a:t>рыбы-меч</a:t>
            </a:r>
            <a:r>
              <a:rPr lang="ru-RU" sz="2400" dirty="0" smtClean="0">
                <a:solidFill>
                  <a:schemeClr val="accent4">
                    <a:lumMod val="10000"/>
                  </a:schemeClr>
                </a:solidFill>
              </a:rPr>
              <a:t> становятся мишенями для </a:t>
            </a:r>
            <a:r>
              <a:rPr lang="ru-RU" sz="2400" dirty="0" err="1" smtClean="0">
                <a:solidFill>
                  <a:schemeClr val="accent4">
                    <a:lumMod val="10000"/>
                  </a:schemeClr>
                </a:solidFill>
              </a:rPr>
              <a:t>акул-мако</a:t>
            </a:r>
            <a:r>
              <a:rPr lang="ru-RU" sz="2400" dirty="0" smtClean="0">
                <a:solidFill>
                  <a:schemeClr val="accent4">
                    <a:lumMod val="10000"/>
                  </a:schemeClr>
                </a:solidFill>
              </a:rPr>
              <a:t> или </a:t>
            </a:r>
            <a:r>
              <a:rPr lang="ru-RU" sz="2400" dirty="0" err="1" smtClean="0">
                <a:solidFill>
                  <a:schemeClr val="accent4">
                    <a:lumMod val="10000"/>
                  </a:schemeClr>
                </a:solidFill>
              </a:rPr>
              <a:t>косаток</a:t>
            </a:r>
            <a:r>
              <a:rPr lang="ru-RU" sz="2400" dirty="0" smtClean="0">
                <a:solidFill>
                  <a:schemeClr val="accent4">
                    <a:lumMod val="10000"/>
                  </a:schemeClr>
                </a:solidFill>
              </a:rPr>
              <a:t>, но они действительно пугающая добыча. Некоторые </a:t>
            </a:r>
            <a:r>
              <a:rPr lang="ru-RU" sz="2400" dirty="0" err="1" smtClean="0">
                <a:solidFill>
                  <a:schemeClr val="accent4">
                    <a:lumMod val="10000"/>
                  </a:schemeClr>
                </a:solidFill>
              </a:rPr>
              <a:t>акулы-мако</a:t>
            </a:r>
            <a:r>
              <a:rPr lang="ru-RU" sz="2400" dirty="0" smtClean="0">
                <a:solidFill>
                  <a:schemeClr val="accent4">
                    <a:lumMod val="10000"/>
                  </a:schemeClr>
                </a:solidFill>
              </a:rPr>
              <a:t> были найдены со сломанным мечом в голове</a:t>
            </a:r>
            <a:r>
              <a:rPr lang="ru-RU" sz="2400" dirty="0" smtClean="0">
                <a:solidFill>
                  <a:schemeClr val="accent4">
                    <a:lumMod val="10000"/>
                  </a:schemeClr>
                </a:solidFill>
              </a:rPr>
              <a:t>.</a:t>
            </a:r>
          </a:p>
          <a:p>
            <a:pPr>
              <a:buNone/>
            </a:pPr>
            <a:endParaRPr lang="ru-RU" sz="2400" dirty="0">
              <a:solidFill>
                <a:schemeClr val="accent4">
                  <a:lumMod val="10000"/>
                </a:schemeClr>
              </a:solidFill>
            </a:endParaRPr>
          </a:p>
        </p:txBody>
      </p:sp>
      <p:pic>
        <p:nvPicPr>
          <p:cNvPr id="4" name="Рисунок 3" descr="Jumping_swordfish.jpeg"/>
          <p:cNvPicPr>
            <a:picLocks noChangeAspect="1"/>
          </p:cNvPicPr>
          <p:nvPr/>
        </p:nvPicPr>
        <p:blipFill>
          <a:blip r:embed="rId2"/>
          <a:srcRect l="12500" t="8763" r="10937"/>
          <a:stretch>
            <a:fillRect/>
          </a:stretch>
        </p:blipFill>
        <p:spPr>
          <a:xfrm>
            <a:off x="1142976" y="3857628"/>
            <a:ext cx="7000924" cy="2605242"/>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Jumping_swordfish.jpeg"/>
          <p:cNvPicPr>
            <a:picLocks noGrp="1" noChangeAspect="1"/>
          </p:cNvPicPr>
          <p:nvPr>
            <p:ph idx="1"/>
          </p:nvPr>
        </p:nvPicPr>
        <p:blipFill>
          <a:blip r:embed="rId2"/>
          <a:stretch>
            <a:fillRect/>
          </a:stretch>
        </p:blipFill>
        <p:spPr>
          <a:xfrm>
            <a:off x="1414110" y="1214422"/>
            <a:ext cx="6586913" cy="5414978"/>
          </a:xfr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4348" y="571480"/>
            <a:ext cx="7315200" cy="715962"/>
          </a:xfrm>
        </p:spPr>
        <p:txBody>
          <a:bodyPr/>
          <a:lstStyle/>
          <a:p>
            <a:r>
              <a:rPr lang="ru-RU" dirty="0" smtClean="0">
                <a:solidFill>
                  <a:schemeClr val="accent4">
                    <a:lumMod val="10000"/>
                  </a:schemeClr>
                </a:solidFill>
              </a:rPr>
              <a:t>5 факт</a:t>
            </a:r>
            <a:endParaRPr lang="ru-RU" dirty="0">
              <a:solidFill>
                <a:schemeClr val="accent4">
                  <a:lumMod val="10000"/>
                </a:schemeClr>
              </a:solidFill>
            </a:endParaRPr>
          </a:p>
        </p:txBody>
      </p:sp>
      <p:sp>
        <p:nvSpPr>
          <p:cNvPr id="3" name="Содержимое 2"/>
          <p:cNvSpPr>
            <a:spLocks noGrp="1"/>
          </p:cNvSpPr>
          <p:nvPr>
            <p:ph idx="1"/>
          </p:nvPr>
        </p:nvSpPr>
        <p:spPr>
          <a:xfrm>
            <a:off x="914400" y="1571612"/>
            <a:ext cx="7315200" cy="5057788"/>
          </a:xfrm>
        </p:spPr>
        <p:txBody>
          <a:bodyPr/>
          <a:lstStyle/>
          <a:p>
            <a:pPr>
              <a:buNone/>
            </a:pPr>
            <a:r>
              <a:rPr lang="ru-RU" sz="2800" dirty="0" smtClean="0">
                <a:solidFill>
                  <a:schemeClr val="accent4">
                    <a:lumMod val="10000"/>
                  </a:schemeClr>
                </a:solidFill>
              </a:rPr>
              <a:t>    Рыба-меч </a:t>
            </a:r>
            <a:r>
              <a:rPr lang="ru-RU" sz="2800" dirty="0" smtClean="0">
                <a:solidFill>
                  <a:schemeClr val="accent4">
                    <a:lumMod val="10000"/>
                  </a:schemeClr>
                </a:solidFill>
              </a:rPr>
              <a:t>вслед за </a:t>
            </a:r>
            <a:r>
              <a:rPr lang="ru-RU" sz="2800" dirty="0" err="1" smtClean="0">
                <a:solidFill>
                  <a:schemeClr val="accent4">
                    <a:lumMod val="10000"/>
                  </a:schemeClr>
                </a:solidFill>
              </a:rPr>
              <a:t>Марлином</a:t>
            </a:r>
            <a:r>
              <a:rPr lang="ru-RU" sz="2800" dirty="0" smtClean="0">
                <a:solidFill>
                  <a:schemeClr val="accent4">
                    <a:lumMod val="10000"/>
                  </a:schemeClr>
                </a:solidFill>
              </a:rPr>
              <a:t> – одна из самых быстрых и мощных рыб в океане. Когда кто-то на самом деле ловит одну из этих спортивных рыб, известно, что рыба ныряет так быстро и яростно, что мечи вонзаются в дно океана.</a:t>
            </a:r>
            <a:endParaRPr lang="ru-RU" sz="2800" dirty="0">
              <a:solidFill>
                <a:schemeClr val="accent4">
                  <a:lumMod val="10000"/>
                </a:schemeClr>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s1200 (2).jpg"/>
          <p:cNvPicPr>
            <a:picLocks noGrp="1" noChangeAspect="1"/>
          </p:cNvPicPr>
          <p:nvPr>
            <p:ph idx="1"/>
          </p:nvPr>
        </p:nvPicPr>
        <p:blipFill>
          <a:blip r:embed="rId2"/>
          <a:stretch>
            <a:fillRect/>
          </a:stretch>
        </p:blipFill>
        <p:spPr>
          <a:xfrm>
            <a:off x="928662" y="1714488"/>
            <a:ext cx="7143800" cy="4500594"/>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928670"/>
            <a:ext cx="7315200" cy="715962"/>
          </a:xfrm>
        </p:spPr>
        <p:txBody>
          <a:bodyPr/>
          <a:lstStyle/>
          <a:p>
            <a:r>
              <a:rPr lang="ru-RU" dirty="0" smtClean="0">
                <a:solidFill>
                  <a:schemeClr val="accent4">
                    <a:lumMod val="10000"/>
                  </a:schemeClr>
                </a:solidFill>
              </a:rPr>
              <a:t>6 факт</a:t>
            </a:r>
            <a:endParaRPr lang="ru-RU" dirty="0">
              <a:solidFill>
                <a:schemeClr val="accent4">
                  <a:lumMod val="10000"/>
                </a:schemeClr>
              </a:solidFill>
            </a:endParaRPr>
          </a:p>
        </p:txBody>
      </p:sp>
      <p:sp>
        <p:nvSpPr>
          <p:cNvPr id="3" name="Содержимое 2"/>
          <p:cNvSpPr>
            <a:spLocks noGrp="1"/>
          </p:cNvSpPr>
          <p:nvPr>
            <p:ph idx="1"/>
          </p:nvPr>
        </p:nvSpPr>
        <p:spPr>
          <a:xfrm>
            <a:off x="857224" y="1928802"/>
            <a:ext cx="7315200" cy="4191000"/>
          </a:xfrm>
        </p:spPr>
        <p:txBody>
          <a:bodyPr/>
          <a:lstStyle/>
          <a:p>
            <a:pPr>
              <a:buNone/>
            </a:pPr>
            <a:r>
              <a:rPr lang="ru-RU" sz="2400" dirty="0" smtClean="0">
                <a:solidFill>
                  <a:schemeClr val="accent4">
                    <a:lumMod val="10000"/>
                  </a:schemeClr>
                </a:solidFill>
              </a:rPr>
              <a:t>    В </a:t>
            </a:r>
            <a:r>
              <a:rPr lang="ru-RU" sz="2400" dirty="0" smtClean="0">
                <a:solidFill>
                  <a:schemeClr val="accent4">
                    <a:lumMod val="10000"/>
                  </a:schemeClr>
                </a:solidFill>
              </a:rPr>
              <a:t>1998 году Совет по защите природных ресурсов США опубликовал коммуникационный план, чтобы повысить осведомленность об истощении этого поистине великолепного вида. Кампания имела чрезвычайно успешный лозунг «Дайте мечам передохнуть». Это была настолько успешная компания, что 750 американских шеф-поваров удалили рыбу-меч из своего меню.</a:t>
            </a:r>
            <a:endParaRPr lang="ru-RU" sz="2400" dirty="0">
              <a:solidFill>
                <a:schemeClr val="accent4">
                  <a:lumMod val="10000"/>
                </a:schemeClr>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s1200-2.jpg"/>
          <p:cNvPicPr>
            <a:picLocks noGrp="1" noChangeAspect="1"/>
          </p:cNvPicPr>
          <p:nvPr>
            <p:ph idx="1"/>
          </p:nvPr>
        </p:nvPicPr>
        <p:blipFill>
          <a:blip r:embed="rId2"/>
          <a:stretch>
            <a:fillRect/>
          </a:stretch>
        </p:blipFill>
        <p:spPr>
          <a:xfrm>
            <a:off x="928662" y="1000108"/>
            <a:ext cx="6996138" cy="5629292"/>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algn="ctr">
              <a:buNone/>
            </a:pPr>
            <a:r>
              <a:rPr lang="ru-RU" sz="4800" dirty="0" smtClean="0">
                <a:solidFill>
                  <a:schemeClr val="accent4">
                    <a:lumMod val="10000"/>
                  </a:schemeClr>
                </a:solidFill>
              </a:rPr>
              <a:t>Спасибо за внимание!</a:t>
            </a:r>
            <a:endParaRPr lang="ru-RU" sz="4800" dirty="0">
              <a:solidFill>
                <a:schemeClr val="accent4">
                  <a:lumMod val="10000"/>
                </a:schemeClr>
              </a:solidFill>
            </a:endParaRPr>
          </a:p>
        </p:txBody>
      </p:sp>
    </p:spTree>
  </p:cSld>
  <p:clrMapOvr>
    <a:masterClrMapping/>
  </p:clrMapOvr>
</p:sld>
</file>

<file path=ppt/theme/theme1.xml><?xml version="1.0" encoding="utf-8"?>
<a:theme xmlns:a="http://schemas.openxmlformats.org/drawingml/2006/main" name="Тема3">
  <a:themeElements>
    <a:clrScheme name="">
      <a:dk1>
        <a:srgbClr val="FFFFFF"/>
      </a:dk1>
      <a:lt1>
        <a:srgbClr val="FFFFFF"/>
      </a:lt1>
      <a:dk2>
        <a:srgbClr val="FFFFFF"/>
      </a:dk2>
      <a:lt2>
        <a:srgbClr val="092F9A"/>
      </a:lt2>
      <a:accent1>
        <a:srgbClr val="0A4AD2"/>
      </a:accent1>
      <a:accent2>
        <a:srgbClr val="1E9EFF"/>
      </a:accent2>
      <a:accent3>
        <a:srgbClr val="FFFFFF"/>
      </a:accent3>
      <a:accent4>
        <a:srgbClr val="DADADA"/>
      </a:accent4>
      <a:accent5>
        <a:srgbClr val="AAB1E5"/>
      </a:accent5>
      <a:accent6>
        <a:srgbClr val="1A8FE7"/>
      </a:accent6>
      <a:hlink>
        <a:srgbClr val="67F9F9"/>
      </a:hlink>
      <a:folHlink>
        <a:srgbClr val="FFFFFF"/>
      </a:folHlink>
    </a:clrScheme>
    <a:fontScheme name="powerpoint-template-24">
      <a:majorFont>
        <a:latin typeface="Microsoft Sans Serif"/>
        <a:ea typeface=""/>
        <a:cs typeface=""/>
      </a:majorFont>
      <a:minorFont>
        <a:latin typeface="Microsoft Sans Serif"/>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chemeClr val="bg2">
                <a:gamma/>
                <a:tint val="26667"/>
                <a:invGamma/>
              </a:schemeClr>
            </a:gs>
            <a:gs pos="100000">
              <a:schemeClr val="bg2">
                <a:alpha val="14999"/>
              </a:schemeClr>
            </a:gs>
          </a:gsLst>
          <a:lin ang="5400000" scaled="1"/>
        </a:gra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gradFill rotWithShape="1">
          <a:gsLst>
            <a:gs pos="0">
              <a:schemeClr val="bg2">
                <a:gamma/>
                <a:tint val="26667"/>
                <a:invGamma/>
              </a:schemeClr>
            </a:gs>
            <a:gs pos="100000">
              <a:schemeClr val="bg2">
                <a:alpha val="14999"/>
              </a:schemeClr>
            </a:gs>
          </a:gsLst>
          <a:lin ang="5400000" scaled="1"/>
        </a:gra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powerpoint-template-24 1">
        <a:dk1>
          <a:srgbClr val="4D4D4D"/>
        </a:dk1>
        <a:lt1>
          <a:srgbClr val="FFFFFF"/>
        </a:lt1>
        <a:dk2>
          <a:srgbClr val="4D4D4D"/>
        </a:dk2>
        <a:lt2>
          <a:srgbClr val="CC0000"/>
        </a:lt2>
        <a:accent1>
          <a:srgbClr val="FF9933"/>
        </a:accent1>
        <a:accent2>
          <a:srgbClr val="009900"/>
        </a:accent2>
        <a:accent3>
          <a:srgbClr val="FFFFFF"/>
        </a:accent3>
        <a:accent4>
          <a:srgbClr val="404040"/>
        </a:accent4>
        <a:accent5>
          <a:srgbClr val="FFCAAD"/>
        </a:accent5>
        <a:accent6>
          <a:srgbClr val="008A00"/>
        </a:accent6>
        <a:hlink>
          <a:srgbClr val="3366FF"/>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2">
        <a:dk1>
          <a:srgbClr val="4D4D4D"/>
        </a:dk1>
        <a:lt1>
          <a:srgbClr val="FFFFFF"/>
        </a:lt1>
        <a:dk2>
          <a:srgbClr val="4D4D4D"/>
        </a:dk2>
        <a:lt2>
          <a:srgbClr val="FBB240"/>
        </a:lt2>
        <a:accent1>
          <a:srgbClr val="FFC842"/>
        </a:accent1>
        <a:accent2>
          <a:srgbClr val="FED06E"/>
        </a:accent2>
        <a:accent3>
          <a:srgbClr val="FFFFFF"/>
        </a:accent3>
        <a:accent4>
          <a:srgbClr val="404040"/>
        </a:accent4>
        <a:accent5>
          <a:srgbClr val="FFE0B0"/>
        </a:accent5>
        <a:accent6>
          <a:srgbClr val="E6BC63"/>
        </a:accent6>
        <a:hlink>
          <a:srgbClr val="FDDB9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3">
        <a:dk1>
          <a:srgbClr val="4D4D4D"/>
        </a:dk1>
        <a:lt1>
          <a:srgbClr val="FFFFFF"/>
        </a:lt1>
        <a:dk2>
          <a:srgbClr val="4D4D4D"/>
        </a:dk2>
        <a:lt2>
          <a:srgbClr val="FE564C"/>
        </a:lt2>
        <a:accent1>
          <a:srgbClr val="FFC842"/>
        </a:accent1>
        <a:accent2>
          <a:srgbClr val="FED06E"/>
        </a:accent2>
        <a:accent3>
          <a:srgbClr val="FFFFFF"/>
        </a:accent3>
        <a:accent4>
          <a:srgbClr val="404040"/>
        </a:accent4>
        <a:accent5>
          <a:srgbClr val="FFE0B0"/>
        </a:accent5>
        <a:accent6>
          <a:srgbClr val="E6BC63"/>
        </a:accent6>
        <a:hlink>
          <a:srgbClr val="FDDB9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4">
        <a:dk1>
          <a:srgbClr val="4D4D4D"/>
        </a:dk1>
        <a:lt1>
          <a:srgbClr val="FFFFFF"/>
        </a:lt1>
        <a:dk2>
          <a:srgbClr val="4D4D4D"/>
        </a:dk2>
        <a:lt2>
          <a:srgbClr val="BB2A32"/>
        </a:lt2>
        <a:accent1>
          <a:srgbClr val="FFC842"/>
        </a:accent1>
        <a:accent2>
          <a:srgbClr val="FED06E"/>
        </a:accent2>
        <a:accent3>
          <a:srgbClr val="FFFFFF"/>
        </a:accent3>
        <a:accent4>
          <a:srgbClr val="404040"/>
        </a:accent4>
        <a:accent5>
          <a:srgbClr val="FFE0B0"/>
        </a:accent5>
        <a:accent6>
          <a:srgbClr val="E6BC63"/>
        </a:accent6>
        <a:hlink>
          <a:srgbClr val="FDDB9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5">
        <a:dk1>
          <a:srgbClr val="4D4D4D"/>
        </a:dk1>
        <a:lt1>
          <a:srgbClr val="FFFFFF"/>
        </a:lt1>
        <a:dk2>
          <a:srgbClr val="4D4D4D"/>
        </a:dk2>
        <a:lt2>
          <a:srgbClr val="E84A25"/>
        </a:lt2>
        <a:accent1>
          <a:srgbClr val="ED6A24"/>
        </a:accent1>
        <a:accent2>
          <a:srgbClr val="F99E1C"/>
        </a:accent2>
        <a:accent3>
          <a:srgbClr val="FFFFFF"/>
        </a:accent3>
        <a:accent4>
          <a:srgbClr val="404040"/>
        </a:accent4>
        <a:accent5>
          <a:srgbClr val="F4B9AC"/>
        </a:accent5>
        <a:accent6>
          <a:srgbClr val="E28F18"/>
        </a:accent6>
        <a:hlink>
          <a:srgbClr val="F1B545"/>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6">
        <a:dk1>
          <a:srgbClr val="4D4D4D"/>
        </a:dk1>
        <a:lt1>
          <a:srgbClr val="FFFFFF"/>
        </a:lt1>
        <a:dk2>
          <a:srgbClr val="4D4D4D"/>
        </a:dk2>
        <a:lt2>
          <a:srgbClr val="B92D14"/>
        </a:lt2>
        <a:accent1>
          <a:srgbClr val="D34E13"/>
        </a:accent1>
        <a:accent2>
          <a:srgbClr val="DC9009"/>
        </a:accent2>
        <a:accent3>
          <a:srgbClr val="FFFFFF"/>
        </a:accent3>
        <a:accent4>
          <a:srgbClr val="404040"/>
        </a:accent4>
        <a:accent5>
          <a:srgbClr val="E6B2AA"/>
        </a:accent5>
        <a:accent6>
          <a:srgbClr val="C78207"/>
        </a:accent6>
        <a:hlink>
          <a:srgbClr val="EEC633"/>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7">
        <a:dk1>
          <a:srgbClr val="4D4D4D"/>
        </a:dk1>
        <a:lt1>
          <a:srgbClr val="FFFFFF"/>
        </a:lt1>
        <a:dk2>
          <a:srgbClr val="4D4D4D"/>
        </a:dk2>
        <a:lt2>
          <a:srgbClr val="AE6310"/>
        </a:lt2>
        <a:accent1>
          <a:srgbClr val="E79613"/>
        </a:accent1>
        <a:accent2>
          <a:srgbClr val="E1720D"/>
        </a:accent2>
        <a:accent3>
          <a:srgbClr val="FFFFFF"/>
        </a:accent3>
        <a:accent4>
          <a:srgbClr val="404040"/>
        </a:accent4>
        <a:accent5>
          <a:srgbClr val="F1C9AA"/>
        </a:accent5>
        <a:accent6>
          <a:srgbClr val="CC670B"/>
        </a:accent6>
        <a:hlink>
          <a:srgbClr val="C6470A"/>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8">
        <a:dk1>
          <a:srgbClr val="4D4D4D"/>
        </a:dk1>
        <a:lt1>
          <a:srgbClr val="FFFFFF"/>
        </a:lt1>
        <a:dk2>
          <a:srgbClr val="4D4D4D"/>
        </a:dk2>
        <a:lt2>
          <a:srgbClr val="AF5612"/>
        </a:lt2>
        <a:accent1>
          <a:srgbClr val="CB882F"/>
        </a:accent1>
        <a:accent2>
          <a:srgbClr val="E7C432"/>
        </a:accent2>
        <a:accent3>
          <a:srgbClr val="FFFFFF"/>
        </a:accent3>
        <a:accent4>
          <a:srgbClr val="404040"/>
        </a:accent4>
        <a:accent5>
          <a:srgbClr val="E2C3AD"/>
        </a:accent5>
        <a:accent6>
          <a:srgbClr val="D1B12C"/>
        </a:accent6>
        <a:hlink>
          <a:srgbClr val="EECA34"/>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9">
        <a:dk1>
          <a:srgbClr val="4D4D4D"/>
        </a:dk1>
        <a:lt1>
          <a:srgbClr val="FFFFFF"/>
        </a:lt1>
        <a:dk2>
          <a:srgbClr val="4D4D4D"/>
        </a:dk2>
        <a:lt2>
          <a:srgbClr val="9A5E40"/>
        </a:lt2>
        <a:accent1>
          <a:srgbClr val="AE7750"/>
        </a:accent1>
        <a:accent2>
          <a:srgbClr val="C08D60"/>
        </a:accent2>
        <a:accent3>
          <a:srgbClr val="FFFFFF"/>
        </a:accent3>
        <a:accent4>
          <a:srgbClr val="404040"/>
        </a:accent4>
        <a:accent5>
          <a:srgbClr val="D3BDB3"/>
        </a:accent5>
        <a:accent6>
          <a:srgbClr val="AE7F56"/>
        </a:accent6>
        <a:hlink>
          <a:srgbClr val="CCA47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10">
        <a:dk1>
          <a:srgbClr val="4D4D4D"/>
        </a:dk1>
        <a:lt1>
          <a:srgbClr val="FFFFFF"/>
        </a:lt1>
        <a:dk2>
          <a:srgbClr val="4D4D4D"/>
        </a:dk2>
        <a:lt2>
          <a:srgbClr val="D1BB77"/>
        </a:lt2>
        <a:accent1>
          <a:srgbClr val="DBBA87"/>
        </a:accent1>
        <a:accent2>
          <a:srgbClr val="E0B265"/>
        </a:accent2>
        <a:accent3>
          <a:srgbClr val="FFFFFF"/>
        </a:accent3>
        <a:accent4>
          <a:srgbClr val="404040"/>
        </a:accent4>
        <a:accent5>
          <a:srgbClr val="EAD9C3"/>
        </a:accent5>
        <a:accent6>
          <a:srgbClr val="CBA15B"/>
        </a:accent6>
        <a:hlink>
          <a:srgbClr val="E9C277"/>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11">
        <a:dk1>
          <a:srgbClr val="4D4D4D"/>
        </a:dk1>
        <a:lt1>
          <a:srgbClr val="FFFFFF"/>
        </a:lt1>
        <a:dk2>
          <a:srgbClr val="4D4D4D"/>
        </a:dk2>
        <a:lt2>
          <a:srgbClr val="45762A"/>
        </a:lt2>
        <a:accent1>
          <a:srgbClr val="42934C"/>
        </a:accent1>
        <a:accent2>
          <a:srgbClr val="34B66A"/>
        </a:accent2>
        <a:accent3>
          <a:srgbClr val="FFFFFF"/>
        </a:accent3>
        <a:accent4>
          <a:srgbClr val="404040"/>
        </a:accent4>
        <a:accent5>
          <a:srgbClr val="B0C8B2"/>
        </a:accent5>
        <a:accent6>
          <a:srgbClr val="2EA55F"/>
        </a:accent6>
        <a:hlink>
          <a:srgbClr val="34C8D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12">
        <a:dk1>
          <a:srgbClr val="4D4D4D"/>
        </a:dk1>
        <a:lt1>
          <a:srgbClr val="FFFFFF"/>
        </a:lt1>
        <a:dk2>
          <a:srgbClr val="4D4D4D"/>
        </a:dk2>
        <a:lt2>
          <a:srgbClr val="45762A"/>
        </a:lt2>
        <a:accent1>
          <a:srgbClr val="42934C"/>
        </a:accent1>
        <a:accent2>
          <a:srgbClr val="34B66A"/>
        </a:accent2>
        <a:accent3>
          <a:srgbClr val="FFFFFF"/>
        </a:accent3>
        <a:accent4>
          <a:srgbClr val="404040"/>
        </a:accent4>
        <a:accent5>
          <a:srgbClr val="B0C8B2"/>
        </a:accent5>
        <a:accent6>
          <a:srgbClr val="2EA55F"/>
        </a:accent6>
        <a:hlink>
          <a:srgbClr val="34C8D1"/>
        </a:hlink>
        <a:folHlink>
          <a:srgbClr val="FFFFFF"/>
        </a:folHlink>
      </a:clrScheme>
      <a:clrMap bg1="lt1" tx1="dk1" bg2="lt2" tx2="dk2" accent1="accent1" accent2="accent2" accent3="accent3" accent4="accent4" accent5="accent5" accent6="accent6" hlink="hlink" folHlink="folHlink"/>
    </a:extraClrScheme>
    <a:extraClrScheme>
      <a:clrScheme name="powerpoint-template-24 13">
        <a:dk1>
          <a:srgbClr val="4D4D4D"/>
        </a:dk1>
        <a:lt1>
          <a:srgbClr val="FFFFFF"/>
        </a:lt1>
        <a:dk2>
          <a:srgbClr val="4D4D4D"/>
        </a:dk2>
        <a:lt2>
          <a:srgbClr val="45762A"/>
        </a:lt2>
        <a:accent1>
          <a:srgbClr val="42934C"/>
        </a:accent1>
        <a:accent2>
          <a:srgbClr val="34B66A"/>
        </a:accent2>
        <a:accent3>
          <a:srgbClr val="FFFFFF"/>
        </a:accent3>
        <a:accent4>
          <a:srgbClr val="404040"/>
        </a:accent4>
        <a:accent5>
          <a:srgbClr val="B0C8B2"/>
        </a:accent5>
        <a:accent6>
          <a:srgbClr val="2EA55F"/>
        </a:accent6>
        <a:hlink>
          <a:srgbClr val="34C8D1"/>
        </a:hlink>
        <a:folHlink>
          <a:srgbClr val="D3D3D3"/>
        </a:folHlink>
      </a:clrScheme>
      <a:clrMap bg1="lt1" tx1="dk1" bg2="lt2" tx2="dk2" accent1="accent1" accent2="accent2" accent3="accent3" accent4="accent4" accent5="accent5" accent6="accent6" hlink="hlink" folHlink="folHlink"/>
    </a:extraClrScheme>
    <a:extraClrScheme>
      <a:clrScheme name="powerpoint-template-24 14">
        <a:dk1>
          <a:srgbClr val="FFFFFF"/>
        </a:dk1>
        <a:lt1>
          <a:srgbClr val="FFFFFF"/>
        </a:lt1>
        <a:dk2>
          <a:srgbClr val="FFFFFF"/>
        </a:dk2>
        <a:lt2>
          <a:srgbClr val="45762A"/>
        </a:lt2>
        <a:accent1>
          <a:srgbClr val="42934C"/>
        </a:accent1>
        <a:accent2>
          <a:srgbClr val="34B66A"/>
        </a:accent2>
        <a:accent3>
          <a:srgbClr val="FFFFFF"/>
        </a:accent3>
        <a:accent4>
          <a:srgbClr val="DADADA"/>
        </a:accent4>
        <a:accent5>
          <a:srgbClr val="B0C8B2"/>
        </a:accent5>
        <a:accent6>
          <a:srgbClr val="2EA55F"/>
        </a:accent6>
        <a:hlink>
          <a:srgbClr val="34C8D1"/>
        </a:hlink>
        <a:folHlink>
          <a:srgbClr val="FFFFFF"/>
        </a:folHlink>
      </a:clrScheme>
      <a:clrMap bg1="lt1" tx1="dk1" bg2="lt2" tx2="dk2" accent1="accent1" accent2="accent2" accent3="accent3" accent4="accent4" accent5="accent5" accent6="accent6" hlink="hlink" folHlink="folHlink"/>
    </a:extraClrScheme>
    <a:extraClrScheme>
      <a:clrScheme name="powerpoint-template-24 15">
        <a:dk1>
          <a:srgbClr val="FFFFFF"/>
        </a:dk1>
        <a:lt1>
          <a:srgbClr val="FFFFFF"/>
        </a:lt1>
        <a:dk2>
          <a:srgbClr val="FFFFFF"/>
        </a:dk2>
        <a:lt2>
          <a:srgbClr val="55A6FE"/>
        </a:lt2>
        <a:accent1>
          <a:srgbClr val="71BBFF"/>
        </a:accent1>
        <a:accent2>
          <a:srgbClr val="74CCFF"/>
        </a:accent2>
        <a:accent3>
          <a:srgbClr val="FFFFFF"/>
        </a:accent3>
        <a:accent4>
          <a:srgbClr val="DADADA"/>
        </a:accent4>
        <a:accent5>
          <a:srgbClr val="BBDAFF"/>
        </a:accent5>
        <a:accent6>
          <a:srgbClr val="68B9E7"/>
        </a:accent6>
        <a:hlink>
          <a:srgbClr val="94D8FF"/>
        </a:hlink>
        <a:folHlink>
          <a:srgbClr val="FFFFFF"/>
        </a:folHlink>
      </a:clrScheme>
      <a:clrMap bg1="lt1" tx1="dk1" bg2="lt2" tx2="dk2" accent1="accent1" accent2="accent2" accent3="accent3" accent4="accent4" accent5="accent5" accent6="accent6" hlink="hlink" folHlink="folHlink"/>
    </a:extraClrScheme>
    <a:extraClrScheme>
      <a:clrScheme name="powerpoint-template-24 16">
        <a:dk1>
          <a:srgbClr val="FFFFFF"/>
        </a:dk1>
        <a:lt1>
          <a:srgbClr val="FFFFFF"/>
        </a:lt1>
        <a:dk2>
          <a:srgbClr val="FFFFFF"/>
        </a:dk2>
        <a:lt2>
          <a:srgbClr val="4BA1FF"/>
        </a:lt2>
        <a:accent1>
          <a:srgbClr val="5DB2FF"/>
        </a:accent1>
        <a:accent2>
          <a:srgbClr val="65C8FF"/>
        </a:accent2>
        <a:accent3>
          <a:srgbClr val="FFFFFF"/>
        </a:accent3>
        <a:accent4>
          <a:srgbClr val="DADADA"/>
        </a:accent4>
        <a:accent5>
          <a:srgbClr val="B6D5FF"/>
        </a:accent5>
        <a:accent6>
          <a:srgbClr val="5BB5E7"/>
        </a:accent6>
        <a:hlink>
          <a:srgbClr val="87E1FF"/>
        </a:hlink>
        <a:folHlink>
          <a:srgbClr val="FFFFF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Тема3</Template>
  <TotalTime>0</TotalTime>
  <Words>312</Words>
  <PresentationFormat>Экран (4:3)</PresentationFormat>
  <Paragraphs>17</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Тема3</vt:lpstr>
      <vt:lpstr>Интересные факты о рыбе-меч</vt:lpstr>
      <vt:lpstr>   1 факт</vt:lpstr>
      <vt:lpstr>Слайд 3</vt:lpstr>
      <vt:lpstr>Слайд 4</vt:lpstr>
      <vt:lpstr>2 факт</vt:lpstr>
      <vt:lpstr>Слайд 6</vt:lpstr>
      <vt:lpstr>3 факт</vt:lpstr>
      <vt:lpstr>4 факт</vt:lpstr>
      <vt:lpstr>Слайд 9</vt:lpstr>
      <vt:lpstr>5 факт</vt:lpstr>
      <vt:lpstr>Слайд 11</vt:lpstr>
      <vt:lpstr>6 факт</vt:lpstr>
      <vt:lpstr>Слайд 13</vt:lpstr>
      <vt:lpstr>Слайд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Интересные факты о рыбе-меч</dc:title>
  <dc:creator>Настена</dc:creator>
  <cp:lastModifiedBy>Настена</cp:lastModifiedBy>
  <cp:revision>1</cp:revision>
  <dcterms:created xsi:type="dcterms:W3CDTF">2019-08-11T11:31:49Z</dcterms:created>
  <dcterms:modified xsi:type="dcterms:W3CDTF">2019-08-11T13:00:36Z</dcterms:modified>
</cp:coreProperties>
</file>