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9" r:id="rId4"/>
    <p:sldId id="260" r:id="rId5"/>
    <p:sldId id="264" r:id="rId6"/>
    <p:sldId id="261" r:id="rId7"/>
    <p:sldId id="265" r:id="rId8"/>
    <p:sldId id="266" r:id="rId9"/>
    <p:sldId id="269" r:id="rId10"/>
    <p:sldId id="258" r:id="rId11"/>
    <p:sldId id="267" r:id="rId12"/>
    <p:sldId id="268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Tm="6505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505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E6D38E9-4B93-4761-AF6C-0D1DA2BF5C6E}" type="datetimeFigureOut">
              <a:rPr lang="ru-RU" smtClean="0"/>
              <a:pPr/>
              <a:t>24.02.2018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43552FE-80A7-4BDE-8731-EEAD7247740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505">
    <p:wheel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af0d71cb02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4214818"/>
            <a:ext cx="2483600" cy="23482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357166"/>
            <a:ext cx="7429552" cy="5572164"/>
          </a:xfrm>
        </p:spPr>
        <p:txBody>
          <a:bodyPr/>
          <a:lstStyle/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857251"/>
            <a:ext cx="7786710" cy="5572146"/>
          </a:xfrm>
          <a:effectLst>
            <a:outerShdw blurRad="76200" dist="12700" dir="2700000" sy="-23000" kx="-800400" algn="bl" rotWithShape="0">
              <a:srgbClr val="FFFF00"/>
            </a:outerShd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Тема: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«Формирование патриотических чувств детей старшего дошкольного возраста в процессе познавательной деятельности.»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Цель: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pPr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latin typeface="Adventure" pitchFamily="2" charset="0"/>
              </a:rPr>
              <a:t>СОВЕРШЕНСТВОВАНИЕ НРАВСТВЕННОГО ВОСПИТАНИЯ, РАЗВИТИЕ ЛИЧНОСТНОЙ КУЛЬТУРЫ И ПОВЫШЕНИЯ ДУХОВНОГО УРОВНЯ КАЖДОГО РЕБЕНКА.</a:t>
            </a:r>
            <a:endParaRPr lang="ru-RU" b="1" dirty="0">
              <a:solidFill>
                <a:srgbClr val="FF0000"/>
              </a:solidFill>
              <a:latin typeface="Adventure" pitchFamily="2" charset="0"/>
            </a:endParaRPr>
          </a:p>
          <a:p>
            <a:endParaRPr lang="ru-RU" dirty="0"/>
          </a:p>
        </p:txBody>
      </p:sp>
      <p:pic>
        <p:nvPicPr>
          <p:cNvPr id="4" name="Рисунок 3" descr="858013bd2d39-cop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3000372"/>
            <a:ext cx="3238500" cy="3238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isney_5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3786190"/>
            <a:ext cx="3943350" cy="3443284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25000"/>
                  </a:schemeClr>
                </a:solidFill>
              </a:rPr>
              <a:t>Задачи:</a:t>
            </a:r>
            <a:endParaRPr lang="ru-RU" sz="5400" b="1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00174"/>
            <a:ext cx="8229600" cy="507209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Воспитание  любви и привязанности к своей семье, дому, детскому саду, улице, городу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Приобщение к нравственным ценностям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Воспитание бережного отношения и любви к природе и всему живому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Воспитание и уважение к труду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Развитие интереса к русским традициям и промыслам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Формирование элементарных знаний о правах человека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Расширение представлений о городах России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Знакомство детей с символами страны, своего города, края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Развитие чувства ответственности и гордости за достижения своей страны</a:t>
            </a:r>
          </a:p>
          <a:p>
            <a:pPr>
              <a:lnSpc>
                <a:spcPct val="90000"/>
              </a:lnSpc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Формирование толерантности , чувства уважения к другим народностям их традициям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6" name="Рисунок 5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  <p:pic>
        <p:nvPicPr>
          <p:cNvPr id="7" name="Рисунок 6" descr="a8aa14c0bb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0608" y="142852"/>
            <a:ext cx="1746814" cy="142977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00013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Основные принципы работы над патриотическим воспитанием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 anchor="ctr">
            <a:normAutofit/>
          </a:bodyPr>
          <a:lstStyle/>
          <a:p>
            <a:pPr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Принцип активности и самостоятельности 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Принцип </a:t>
            </a:r>
            <a:r>
              <a:rPr lang="ru-RU" sz="3200" b="1" dirty="0">
                <a:solidFill>
                  <a:srgbClr val="002060"/>
                </a:solidFill>
              </a:rPr>
              <a:t>наглядности. </a:t>
            </a:r>
          </a:p>
          <a:p>
            <a:pPr lvl="0"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>
                <a:solidFill>
                  <a:srgbClr val="002060"/>
                </a:solidFill>
              </a:rPr>
              <a:t>Принцип поэтапности. </a:t>
            </a:r>
          </a:p>
          <a:p>
            <a:pPr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Принцип индивидуально - личностной ориентации. </a:t>
            </a:r>
          </a:p>
          <a:p>
            <a:pPr lvl="0"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Принцип познавательной выразительности</a:t>
            </a:r>
          </a:p>
          <a:p>
            <a:pPr lvl="0"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Принцип успешности. </a:t>
            </a:r>
          </a:p>
          <a:p>
            <a:pPr lvl="0">
              <a:buClr>
                <a:schemeClr val="tx2">
                  <a:lumMod val="10000"/>
                </a:schemeClr>
              </a:buClr>
              <a:buSzPct val="103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Принцип непрерывного воздействия. 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  <p:pic>
        <p:nvPicPr>
          <p:cNvPr id="7" name="Рисунок 6" descr="паровозик с ёжиком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0656" y="4071942"/>
            <a:ext cx="3077656" cy="210874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riroda-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УСЛОВИЯ ДЛЯ УСПЕШНОГО РЕШЕНИЯ ЗАДАЧ: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 ЛИЧНОСТЬ И ПРОФЕССИОНАЛИЗМ ПЕДАГОГА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РАЗВИВАЮЩАЯ СРЕДА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СПОСОБНОСТЬ К СОТРУДНИЧЕСТВУ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ОСОЗНАНИЕ РОДИТЕЛЯМИ ПРОБЛЕМЫ, ИХ ПОТРЕБНОСТЬ 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ОПОРА НА СОБСТВЕННЫЙ ОПЫТ РЕБЕНКА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ОБУЧЕНИЕ В ДЕЙСТВИИ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ЧЕРЕДОВАНИЕ РАЗНЫХ ВИДОВ ДЕЯТЕЛЬНОСТИ</a:t>
            </a:r>
          </a:p>
          <a:p>
            <a:pPr>
              <a:buClr>
                <a:schemeClr val="bg2">
                  <a:lumMod val="5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ИСПОЛЬЗОВАНИЕ ПРОЕКТОВ В ОБУЧЕНИИ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solnyshk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Формы и методы работы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43050"/>
            <a:ext cx="8929718" cy="4681550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Тематические занятия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Игры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Экскурсии, семейные походы, прогулки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Продуктивная деятельность( изготовление коллажей, поделок, альбомов….)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Местные традиционные праздники, обряды, развлечения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Чтение художественной литературы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Беседы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Встречи с интересными людьми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Просмотр фильмов, слайдов, диафильмов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Совместная деятельность ( посадка деревьев, уборка территории и т.д.)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hu-ch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282" cy="70723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ПРОЕКТЫ: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357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</a:rPr>
              <a:t>«СЕМЕЙНЫЙ АЛЬБОМ»</a:t>
            </a:r>
          </a:p>
          <a:p>
            <a:pPr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</a:rPr>
              <a:t>«МОЙ ГОРОД»</a:t>
            </a:r>
          </a:p>
          <a:p>
            <a:pPr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</a:rPr>
              <a:t>«ВЫРАСТЕМ И БУДЕМ В АРМИИ СЛУЖИТЬ»</a:t>
            </a:r>
            <a:endParaRPr lang="ru-RU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 descr="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0f99bbad8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</a:rPr>
              <a:t>ЦИКЛ ЗАНЯТИЙ:</a:t>
            </a:r>
            <a:endParaRPr lang="ru-RU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«РОДИНА –МОЯ БЕСКРАЙНЯЯ РОССИЯ»</a:t>
            </a:r>
          </a:p>
          <a:p>
            <a:pPr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«МОСКВА- СТОЛИЦА РОССИИ»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«БЕЛЫЙ,СИНИЙ,КРАСНЫЙ»</a:t>
            </a:r>
          </a:p>
          <a:p>
            <a:pPr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«ПОБЕСЕДУЕМ О СЕВЕРЕ»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ПРИРОДА И ЖИЗНЬ ЛЮДЕЙ НА СЕВЕРЕ»</a:t>
            </a:r>
          </a:p>
          <a:p>
            <a:pPr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«МЫ НОЯБРЬЦЫ»</a:t>
            </a:r>
          </a:p>
          <a:p>
            <a:pPr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3037"/>
            <a:ext cx="9144000" cy="54149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6700" b="1" dirty="0" smtClean="0">
                <a:solidFill>
                  <a:srgbClr val="FF0000"/>
                </a:solidFill>
              </a:rPr>
              <a:t>РАЗВЛЕЧЕНИЯ</a:t>
            </a:r>
            <a:endParaRPr lang="ru-RU" sz="6700" b="1" dirty="0">
              <a:solidFill>
                <a:srgbClr val="FF0000"/>
              </a:solidFill>
              <a:latin typeface="Arno Pro SmText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C00000"/>
              </a:buClr>
              <a:buSzPct val="101000"/>
              <a:buFont typeface="Wingdings" pitchFamily="2" charset="2"/>
              <a:buChar char="Ø"/>
            </a:pPr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b="1" dirty="0" smtClean="0">
                <a:solidFill>
                  <a:srgbClr val="FF0000"/>
                </a:solidFill>
              </a:rPr>
              <a:t>ДЕНЬ ГОСУДАРСТВЕННОГО ФЛАГА РФ»</a:t>
            </a:r>
          </a:p>
          <a:p>
            <a:pPr>
              <a:buClr>
                <a:srgbClr val="C00000"/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КРАЙ В КОТОРОМ МЫ ЖИВЕМ»»ДЕНЬ ПОБЕДЫ»</a:t>
            </a:r>
          </a:p>
          <a:p>
            <a:pPr>
              <a:buClr>
                <a:srgbClr val="C00000"/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«ЧТО МЫ РОДИНОЙ ЗОВЕМ»</a:t>
            </a:r>
          </a:p>
          <a:p>
            <a:pPr>
              <a:buClr>
                <a:srgbClr val="C00000"/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«МОЙ ДОМ, МОЯ СЕМЬЯ»</a:t>
            </a:r>
          </a:p>
          <a:p>
            <a:pPr>
              <a:buClr>
                <a:srgbClr val="C00000"/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«РУСЬ, РОССИЯ-РОДИНА МОЯ»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505">
    <p:whee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632798"/>
          </a:xfr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Система и последовательность </a:t>
            </a:r>
            <a:r>
              <a:rPr lang="ru-RU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нравственно-патриотического воспитания детей старшего дошкольного возраста.</a:t>
            </a:r>
            <a:endParaRPr lang="ru-RU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" name="Содержимое 16" descr="pictur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023655"/>
            <a:ext cx="9144000" cy="5826401"/>
          </a:xfrm>
        </p:spPr>
      </p:pic>
      <p:sp>
        <p:nvSpPr>
          <p:cNvPr id="4" name="Прямоугольник 3"/>
          <p:cNvSpPr/>
          <p:nvPr/>
        </p:nvSpPr>
        <p:spPr>
          <a:xfrm>
            <a:off x="928662" y="1928802"/>
            <a:ext cx="2000264" cy="9286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СЕМЬЯ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357950" y="3500438"/>
            <a:ext cx="2143140" cy="114300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ПРАВА, ОБЯЗАННОСТИКОНСТИТУЦИЯ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3500438"/>
            <a:ext cx="2000264" cy="114300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СТРАНА,ЕЕ СТОЛИЦА, СИМВОЛИКА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28662" y="3500438"/>
            <a:ext cx="2000264" cy="114300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РОДНОЙ ГОРОД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357950" y="1928802"/>
            <a:ext cx="2143140" cy="9286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РОДНАЯ УЛИЦА, РАЙОН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643306" y="1928802"/>
            <a:ext cx="2000264" cy="9286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ДЕТСКИЙ САД</a:t>
            </a:r>
            <a:endParaRPr lang="ru-RU" dirty="0"/>
          </a:p>
        </p:txBody>
      </p:sp>
      <p:cxnSp>
        <p:nvCxnSpPr>
          <p:cNvPr id="26" name="Прямая со стрелкой 25"/>
          <p:cNvCxnSpPr>
            <a:stCxn id="14" idx="3"/>
            <a:endCxn id="13" idx="1"/>
          </p:cNvCxnSpPr>
          <p:nvPr/>
        </p:nvCxnSpPr>
        <p:spPr>
          <a:xfrm>
            <a:off x="5643570" y="2393149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1" idx="3"/>
            <a:endCxn id="10" idx="1"/>
          </p:cNvCxnSpPr>
          <p:nvPr/>
        </p:nvCxnSpPr>
        <p:spPr>
          <a:xfrm>
            <a:off x="5643570" y="4071942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4" idx="3"/>
            <a:endCxn id="14" idx="1"/>
          </p:cNvCxnSpPr>
          <p:nvPr/>
        </p:nvCxnSpPr>
        <p:spPr>
          <a:xfrm>
            <a:off x="2928926" y="2393149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12" idx="3"/>
            <a:endCxn id="11" idx="1"/>
          </p:cNvCxnSpPr>
          <p:nvPr/>
        </p:nvCxnSpPr>
        <p:spPr>
          <a:xfrm>
            <a:off x="2928926" y="4071942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4" name="Shape 43"/>
          <p:cNvCxnSpPr>
            <a:stCxn id="13" idx="3"/>
            <a:endCxn id="12" idx="1"/>
          </p:cNvCxnSpPr>
          <p:nvPr/>
        </p:nvCxnSpPr>
        <p:spPr>
          <a:xfrm flipH="1">
            <a:off x="928662" y="2393149"/>
            <a:ext cx="7572428" cy="1678793"/>
          </a:xfrm>
          <a:prstGeom prst="bentConnector5">
            <a:avLst>
              <a:gd name="adj1" fmla="val -3019"/>
              <a:gd name="adj2" fmla="val 46809"/>
              <a:gd name="adj3" fmla="val 103019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252824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/>
                </a:solidFill>
              </a:rPr>
              <a:t/>
            </a:r>
            <a:br>
              <a:rPr lang="ru-RU" dirty="0" smtClean="0">
                <a:solidFill>
                  <a:schemeClr val="bg2"/>
                </a:solidFill>
              </a:rPr>
            </a:br>
            <a:r>
              <a:rPr lang="ru-RU" dirty="0" smtClean="0">
                <a:solidFill>
                  <a:schemeClr val="bg2"/>
                </a:solidFill>
              </a:rPr>
              <a:t/>
            </a:r>
            <a:br>
              <a:rPr lang="ru-RU" dirty="0" smtClean="0">
                <a:solidFill>
                  <a:schemeClr val="bg2"/>
                </a:solidFill>
              </a:rPr>
            </a:br>
            <a:r>
              <a:rPr lang="ru-RU" dirty="0" smtClean="0">
                <a:solidFill>
                  <a:schemeClr val="bg2"/>
                </a:solidFill>
              </a:rPr>
              <a:t/>
            </a:r>
            <a:br>
              <a:rPr lang="ru-RU" dirty="0" smtClean="0">
                <a:solidFill>
                  <a:schemeClr val="bg2"/>
                </a:solidFill>
              </a:rPr>
            </a:br>
            <a:r>
              <a:rPr lang="ru-RU" sz="4000" b="1" dirty="0" smtClean="0">
                <a:solidFill>
                  <a:schemeClr val="bg2"/>
                </a:solidFill>
              </a:rPr>
              <a:t>МЕТОДИЧЕСКИЙ МАТЕРИАЛ ПО РАБОТЕ С  ПЕДАГОГАМИ</a:t>
            </a:r>
            <a:r>
              <a:rPr lang="ru-RU" sz="4400" b="1" dirty="0" smtClean="0">
                <a:solidFill>
                  <a:schemeClr val="bg2"/>
                </a:solidFill>
              </a:rPr>
              <a:t>:</a:t>
            </a:r>
            <a:endParaRPr lang="ru-RU" sz="4400" b="1" dirty="0">
              <a:solidFill>
                <a:schemeClr val="bg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«ПЕДАГОГАМ О ПАТРИОТИЧЕСКОМ ВОСПИТАНИИ»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«ЭТАПЫ ПАТРИОТИЧЕСКОГО ВОСПИТАНИЯ»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«ВОСПИТАНИЕ ПАТРИОТИЗМА СРЕДСТВАМИ ДПИ»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«ПРИОРИТЕТЫ ПАТРИОТИЧЕСКОГО ВОСПИТАНИЯ»</a:t>
            </a:r>
          </a:p>
          <a:p>
            <a:pPr>
              <a:buClr>
                <a:schemeClr val="bg2">
                  <a:lumMod val="50000"/>
                </a:schemeClr>
              </a:buClr>
              <a:buSzPct val="100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ФОРМИРОВАНИЕ ПАТРИОТИЧЕСКИХ ЧУВСТВ В ПРОЦЕССЕ ПРОГУЛОК И ЭКСКУРСИЙ»</a:t>
            </a:r>
          </a:p>
          <a:p>
            <a:pPr>
              <a:buNone/>
            </a:pPr>
            <a:endParaRPr lang="ru-RU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Рисунок 3" descr="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lip3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104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МЕТОДИЧЕСКИЙ МАТЕРИАЛ ПО РАБОТЕ С  РОДИТЕЛЯМИ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2">
                  <a:lumMod val="1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«О ВАЖНОСТИ ПАТРИОТИЧЕСКОГО ВОСПИТАНИЯ»</a:t>
            </a:r>
          </a:p>
          <a:p>
            <a:pPr>
              <a:buClr>
                <a:schemeClr val="tx2">
                  <a:lumMod val="1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«ЖИВОЙ БУКВАРЬ»</a:t>
            </a:r>
          </a:p>
          <a:p>
            <a:pPr>
              <a:buClr>
                <a:schemeClr val="tx2">
                  <a:lumMod val="1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«ЭТАПЫ РАЗВИТИЯ ПАТРИОТИЗМА»</a:t>
            </a:r>
          </a:p>
          <a:p>
            <a:pPr>
              <a:buClr>
                <a:schemeClr val="tx2">
                  <a:lumMod val="1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«СЕМЕЙНЫЕ ТРАДИЦИИ»</a:t>
            </a:r>
          </a:p>
          <a:p>
            <a:pPr>
              <a:buClr>
                <a:schemeClr val="tx2">
                  <a:lumMod val="1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«ДЕТЯМ СВОИМ РАССКАЖИТ О НИХ»</a:t>
            </a:r>
          </a:p>
          <a:p>
            <a:pPr>
              <a:buClr>
                <a:schemeClr val="tx2">
                  <a:lumMod val="10000"/>
                </a:schemeClr>
              </a:buClr>
              <a:buSzPct val="101000"/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ПАМЯТКИ, РЕКОМЕНДАЦИИ ПО ПАТРИОТИЧЕСКОМУ ВОСПИТАНИЮ.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Рисунок 3" descr="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</p:cSld>
  <p:clrMapOvr>
    <a:masterClrMapping/>
  </p:clrMapOvr>
  <p:transition advTm="6505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8aa14c0bb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71678"/>
            <a:ext cx="5353050" cy="43815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86792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r"/>
            <a:r>
              <a:rPr lang="ru-RU" sz="6000" dirty="0" smtClean="0">
                <a:solidFill>
                  <a:srgbClr val="002060"/>
                </a:solidFill>
                <a:latin typeface="Adventure" pitchFamily="2" charset="0"/>
              </a:rPr>
              <a:t/>
            </a:r>
            <a:br>
              <a:rPr lang="ru-RU" sz="6000" dirty="0" smtClean="0">
                <a:solidFill>
                  <a:srgbClr val="002060"/>
                </a:solidFill>
                <a:latin typeface="Adventure" pitchFamily="2" charset="0"/>
              </a:rPr>
            </a:br>
            <a:r>
              <a:rPr lang="ru-RU" dirty="0" smtClean="0">
                <a:solidFill>
                  <a:srgbClr val="002060"/>
                </a:solidFill>
                <a:latin typeface="Adventure" pitchFamily="2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Adventure" pitchFamily="2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Adventure" pitchFamily="2" charset="0"/>
              </a:rPr>
              <a:t> «Только пустые люди не испытывают прекрасного и возвышенного чувства Родины»</a:t>
            </a:r>
            <a:br>
              <a:rPr lang="ru-RU" b="1" dirty="0" smtClean="0">
                <a:solidFill>
                  <a:srgbClr val="002060"/>
                </a:solidFill>
                <a:latin typeface="Adventure" pitchFamily="2" charset="0"/>
              </a:rPr>
            </a:br>
            <a:r>
              <a:rPr lang="ru-RU" sz="6000" b="1" dirty="0" smtClean="0">
                <a:solidFill>
                  <a:srgbClr val="002060"/>
                </a:solidFill>
                <a:latin typeface="Adventure" pitchFamily="2" charset="0"/>
              </a:rPr>
              <a:t>И.П.Павлов</a:t>
            </a:r>
            <a:endParaRPr lang="ru-RU" b="1" dirty="0">
              <a:solidFill>
                <a:srgbClr val="002060"/>
              </a:solidFill>
              <a:latin typeface="Adventure" pitchFamily="2" charset="0"/>
            </a:endParaRPr>
          </a:p>
        </p:txBody>
      </p:sp>
      <p:pic>
        <p:nvPicPr>
          <p:cNvPr id="7" name="Рисунок 6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285728"/>
            <a:ext cx="1905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05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5|2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676</TotalTime>
  <Words>422</Words>
  <Application>Microsoft Office PowerPoint</Application>
  <PresentationFormat>Экран (4:3)</PresentationFormat>
  <Paragraphs>83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Презентация PowerPoint</vt:lpstr>
      <vt:lpstr>Цель:</vt:lpstr>
      <vt:lpstr>Задачи:</vt:lpstr>
      <vt:lpstr>Основные принципы работы над патриотическим воспитанием</vt:lpstr>
      <vt:lpstr>УСЛОВИЯ ДЛЯ УСПЕШНОГО РЕШЕНИЯ ЗАДАЧ:</vt:lpstr>
      <vt:lpstr>Формы и методы работы</vt:lpstr>
      <vt:lpstr>ПРОЕКТЫ:</vt:lpstr>
      <vt:lpstr>ЦИКЛ ЗАНЯТИЙ:</vt:lpstr>
      <vt:lpstr>         РАЗВЛЕЧЕНИЯ</vt:lpstr>
      <vt:lpstr>Система и последовательность нравственно-патриотического воспитания детей старшего дошкольного возраста.</vt:lpstr>
      <vt:lpstr>   МЕТОДИЧЕСКИЙ МАТЕРИАЛ ПО РАБОТЕ С  ПЕДАГОГАМИ:</vt:lpstr>
      <vt:lpstr>МЕТОДИЧЕСКИЙ МАТЕРИАЛ ПО РАБОТЕ С  РОДИТЕЛЯМИ</vt:lpstr>
      <vt:lpstr>   «Только пустые люди не испытывают прекрасного и возвышенного чувства Родины» И.П.Павлов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самообразования: «Формирование патриотических чувств детей старшего дошкольного возраста в процессе познавательной деятельности.»</dc:title>
  <dc:creator>koolbikool</dc:creator>
  <cp:lastModifiedBy>Марина</cp:lastModifiedBy>
  <cp:revision>66</cp:revision>
  <dcterms:created xsi:type="dcterms:W3CDTF">2010-11-05T15:13:15Z</dcterms:created>
  <dcterms:modified xsi:type="dcterms:W3CDTF">2018-02-24T16:05:46Z</dcterms:modified>
</cp:coreProperties>
</file>