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8" r:id="rId3"/>
    <p:sldId id="259" r:id="rId4"/>
    <p:sldId id="262" r:id="rId5"/>
    <p:sldId id="261" r:id="rId6"/>
    <p:sldId id="263" r:id="rId7"/>
    <p:sldId id="264" r:id="rId8"/>
    <p:sldId id="267" r:id="rId9"/>
    <p:sldId id="265" r:id="rId10"/>
    <p:sldId id="270" r:id="rId11"/>
    <p:sldId id="268" r:id="rId12"/>
    <p:sldId id="269" r:id="rId13"/>
    <p:sldId id="271" r:id="rId14"/>
    <p:sldId id="27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5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4F0D1-0987-4055-8728-ED2C6305CCB2}" type="datetimeFigureOut">
              <a:rPr lang="ru-RU" smtClean="0"/>
              <a:t>06.10.2019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99A95-528C-44F6-B107-AF427CD4B4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4F0D1-0987-4055-8728-ED2C6305CCB2}" type="datetimeFigureOut">
              <a:rPr lang="ru-RU" smtClean="0"/>
              <a:t>06.10.2019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99A95-528C-44F6-B107-AF427CD4B4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4F0D1-0987-4055-8728-ED2C6305CCB2}" type="datetimeFigureOut">
              <a:rPr lang="ru-RU" smtClean="0"/>
              <a:t>06.10.2019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99A95-528C-44F6-B107-AF427CD4B4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4F0D1-0987-4055-8728-ED2C6305CCB2}" type="datetimeFigureOut">
              <a:rPr lang="ru-RU" smtClean="0"/>
              <a:t>06.10.2019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99A95-528C-44F6-B107-AF427CD4B4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4F0D1-0987-4055-8728-ED2C6305CCB2}" type="datetimeFigureOut">
              <a:rPr lang="ru-RU" smtClean="0"/>
              <a:t>06.10.2019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99A95-528C-44F6-B107-AF427CD4B4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4F0D1-0987-4055-8728-ED2C6305CCB2}" type="datetimeFigureOut">
              <a:rPr lang="ru-RU" smtClean="0"/>
              <a:t>06.10.2019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99A95-528C-44F6-B107-AF427CD4B4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4F0D1-0987-4055-8728-ED2C6305CCB2}" type="datetimeFigureOut">
              <a:rPr lang="ru-RU" smtClean="0"/>
              <a:t>06.10.2019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99A95-528C-44F6-B107-AF427CD4B4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4F0D1-0987-4055-8728-ED2C6305CCB2}" type="datetimeFigureOut">
              <a:rPr lang="ru-RU" smtClean="0"/>
              <a:t>06.10.2019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99A95-528C-44F6-B107-AF427CD4B4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4F0D1-0987-4055-8728-ED2C6305CCB2}" type="datetimeFigureOut">
              <a:rPr lang="ru-RU" smtClean="0"/>
              <a:t>06.10.2019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99A95-528C-44F6-B107-AF427CD4B4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4F0D1-0987-4055-8728-ED2C6305CCB2}" type="datetimeFigureOut">
              <a:rPr lang="ru-RU" smtClean="0"/>
              <a:t>06.10.2019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99A95-528C-44F6-B107-AF427CD4B4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4F0D1-0987-4055-8728-ED2C6305CCB2}" type="datetimeFigureOut">
              <a:rPr lang="ru-RU" smtClean="0"/>
              <a:t>06.10.2019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99A95-528C-44F6-B107-AF427CD4B4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4F0D1-0987-4055-8728-ED2C6305CCB2}" type="datetimeFigureOut">
              <a:rPr lang="ru-RU" smtClean="0"/>
              <a:t>06.10.2019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A99A95-528C-44F6-B107-AF427CD4B44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s://png.pngtree.com/back_origin_pic/04/10/34/002679f0476135d8970eecb6d532617f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71480"/>
            <a:ext cx="7772400" cy="3500461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Проект </a:t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туристических 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маршрутов 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семейному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экологическому 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туризму                     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Ветры Байкала»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3857628"/>
            <a:ext cx="9144000" cy="3000372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http://2.bp.blogspot.com/-dSxV9NOHL5A/VHx0RlhvDsI/AAAAAAAAAec/rMbXPDA_7Jc/s1600/%D0%91%D0%B0%D0%B9%D0%BA%D0%B0%D0%BB.gif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4071918"/>
            <a:ext cx="2571736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0"/>
            <a:ext cx="5072098" cy="78579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Актуальность 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357158" y="785794"/>
            <a:ext cx="8501122" cy="5715039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Уникальная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природа Северного Байкала возлагает на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жителей особую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ответственность за сохранение чистоты вод озера и состояние его прибрежной зоны.                                                                   В основе формирования ответственного отношения к окружающей среде лежат знания о природе и любовь к родному краю. Так же, как практически невозможно заботиться о том, кого ты не любишь и не знаешь, очень сложно беречь и охранять природу, которую не понимаешь.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Мы гордимся что живем у славного «синего моря », на берегах Северного Байкала. 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Душа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Байкала – это благодатная и сакральная земля Бурятии, это живой организм, который любит и страдает, рождается и развивается, именно здесь бьют животворящие источники и целебные ключи, а почва наполнена разнообразными микроэлементами и полезными минералами.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://coins.su/forum/uploads/2013/01/29/post-13108-0-75843300-135947698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68" y="0"/>
            <a:ext cx="2000232" cy="185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480" y="0"/>
            <a:ext cx="5000660" cy="1143000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28670"/>
            <a:ext cx="9001156" cy="5643602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dirty="0" smtClean="0"/>
              <a:t>   </a:t>
            </a:r>
          </a:p>
          <a:p>
            <a:pPr algn="ctr">
              <a:buNone/>
            </a:pPr>
            <a:r>
              <a:rPr lang="ru-RU" dirty="0" smtClean="0"/>
              <a:t>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Экологические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проблемы Байкала во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многом 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связаны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 хозяйственной  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досуговой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деятельностью человека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которые приводят к загрязнению озера и окружающей его среды. Полчища диких туристов оставляют кучи мусора на берегу озера и его побережье.  И если с загрязнением воды Байкал, как говорят учёные, ещё справляется, то с «саранчой» в человеческий рост ему справиться гораздо трудней.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Человек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всегда будет воздействовать на окружающую среду.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Наша задача состоит в том, что бы снизить вредное воздействие личным участием и воспитать экологическую культуру у детей, научить осознано относиться к природе.                                         В эту благородную деятельность интегрирована цель коррекции воспитания подростков из семей группы риска с помощью практического участия в совместных походах – семьи и воспитанников центра «Надежда».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s://avatars.mds.yandex.net/get-pdb/214107/b14e502e-b5ca-4472-9745-212d4d0222e5/s1200?webp=fal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810985">
            <a:off x="285720" y="4071942"/>
            <a:ext cx="2038573" cy="264320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Цели проекта 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857232"/>
            <a:ext cx="8401080" cy="4143404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ненавязчиво,  в интересной для них деятельности, овладевают  хозяйственными, культурными, эстетическими и коммуникативными навыками.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Происходит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оздоровление в физической, психической, социальной сфере, личностный рост в целом.                                                                                                                                                     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Увлекаясь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экологическим туризмом, мы стараемся показать, как можно провести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здоровый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семейный досуг. 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Помогаем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сохранить  чистоту могучего и величественного  Байкала  от загрязнения.                                                                                    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Деятельность организована и проводится с целью коррекции семейного воспитания и охраны природы.                                                                                                                                                                                            </a:t>
            </a:r>
          </a:p>
          <a:p>
            <a:endParaRPr lang="ru-RU" dirty="0"/>
          </a:p>
        </p:txBody>
      </p:sp>
      <p:pic>
        <p:nvPicPr>
          <p:cNvPr id="7170" name="Picture 2" descr="http://cdn01.ru/files/users/images/4f/73/4f7399e0072d05d2b8de4da9fbacac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5000636"/>
            <a:ext cx="1522410" cy="1522410"/>
          </a:xfrm>
          <a:prstGeom prst="rect">
            <a:avLst/>
          </a:prstGeom>
          <a:noFill/>
        </p:spPr>
      </p:pic>
      <p:pic>
        <p:nvPicPr>
          <p:cNvPr id="6" name="Рисунок 5" descr="https://avatars.mds.yandex.net/get-pdb/27625/54124032-9099-4091-a864-715b672bd7a0/s1200?webp=false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4857760"/>
            <a:ext cx="2187718" cy="173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s://elytis-hospital.ro/wp-content/uploads/2018/12/sunatoare-ne-ajuta-sa-slabim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5000636"/>
            <a:ext cx="2635765" cy="1648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85794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785795"/>
            <a:ext cx="8586790" cy="464347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процессе походов решаются следующие задачи: 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1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Общее оздоровление детей и подростков, улучшение психического и физического состояния;                                                                                                                                                                  2.  Организация здорового семейного отдыха;                                                                                     3. Эстетическое воздействие посредством природы и искусства;                                                                              4. Трудовое участие в очистке берега Байкала и прибрежной его зоны;                                                           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5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Развитие экологической культуры;                                                                                                       6. Расширение и уточнение знаний об озере Байкал и его уникальной ценности;                                                          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7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Умение использовать природные средства для оздоровления;                                                                                   8. Воспитание и привитие любви к родному краю;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9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Обучение правилам поведения в природе;                                                                                                                    10. Воспитания бережного отношения к окружающему миру.    </a:t>
            </a:r>
          </a:p>
        </p:txBody>
      </p:sp>
      <p:pic>
        <p:nvPicPr>
          <p:cNvPr id="4" name="Рисунок 3" descr="https://avatars.mds.yandex.net/get-pdb/1707672/88bf9966-c3f2-4f91-bbaf-e68bf62e87ba/s120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5214950"/>
            <a:ext cx="2288470" cy="1460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fos-frut.ru/images/stories/virtuemart/product/Blueberries-PNG-Photo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5072074"/>
            <a:ext cx="2857488" cy="17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Состав участников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715436" cy="4929222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Направление экологического туризма в коррекции семейного воспитания осуществляет воспитатель центра « Надежда » Дрыгина Е. А.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группу участников включены медсестра центра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Лапихина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М.В., члены семьи 2 детей – сын Коля, дочь Оля, глава семьи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Лопушин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С. Н. </a:t>
            </a:r>
          </a:p>
          <a:p>
            <a:pPr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оспитанники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учреждения дети и подростки с 7 до 16 лет.               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При подготовке и проведении похода каждый участник  отвечает за конкретные дела.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Обязанности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распределяются с учётом подготовленности и интересов детей. Производится специальная подготовка ребят к выполнению определённых обязанностей (кострового,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реммастера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санитара и т.д.).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Первый маршрут «</a:t>
            </a:r>
            <a:r>
              <a:rPr lang="ru-RU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Верховик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00109"/>
            <a:ext cx="8715436" cy="4143403"/>
          </a:xfrm>
        </p:spPr>
        <p:txBody>
          <a:bodyPr>
            <a:normAutofit fontScale="25000" lnSpcReduction="20000"/>
          </a:bodyPr>
          <a:lstStyle/>
          <a:p>
            <a:pPr algn="ctr">
              <a:lnSpc>
                <a:spcPct val="120000"/>
              </a:lnSpc>
              <a:buNone/>
            </a:pP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Туристический маршрут начинается от центра «Надежда», проходит мимо профилактория «Подлеморье», через Ж\Д вокзал, подъем и спуск по виадуку, к  городскому  пляжу. </a:t>
            </a: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20000"/>
              </a:lnSpc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Там первоначально проходит трудовой десант по очистке побережья городского пляжа  от мусора. Затем любуемся берегом Байкала и его окружением (лесами, горами).  Разводим костер, готовим пищу. Проводим совместный обед и общение. После приема пищи и уборки, проводятся разнообразные игры. Сбор участников маршрута в обратный путь.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Протяженность </a:t>
            </a: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маршрута 1,8 км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buNone/>
            </a:pPr>
            <a:endParaRPr lang="ru-RU" sz="5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Игры с природными материалами:   </a:t>
            </a:r>
          </a:p>
          <a:p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«Строим замки из песка»          </a:t>
            </a:r>
          </a:p>
          <a:p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«Рисунки на песке»                                                                                                                     	                              </a:t>
            </a:r>
          </a:p>
          <a:p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«Пронеси и не разлей»                                   </a:t>
            </a:r>
          </a:p>
          <a:p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«Чья команда первой наполнит бутылку водой»</a:t>
            </a:r>
          </a:p>
          <a:p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Игры с мячом:        </a:t>
            </a:r>
          </a:p>
          <a:p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«Передай мяч чтобы не упал»                                                                        	</a:t>
            </a:r>
          </a:p>
          <a:p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«Загони в ворота» 	                                                                   		               	</a:t>
            </a:r>
          </a:p>
          <a:p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«Мяч между ног»                                                                                                              	</a:t>
            </a:r>
          </a:p>
          <a:p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«Попади в цель»                                                                                                                    </a:t>
            </a:r>
          </a:p>
          <a:p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Если Байкал штормит – слушаем шум  моря и наблюдаем за набегающими  волнами.                                     </a:t>
            </a:r>
          </a:p>
          <a:p>
            <a:pPr algn="ctr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00034" y="3714752"/>
            <a:ext cx="8229600" cy="29289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  <p:pic>
        <p:nvPicPr>
          <p:cNvPr id="7" name="Рисунок 6" descr="https://media.gettyimages.com/photos/sand-drawing-picture-id482464758?b=1&amp;k=6&amp;m=482464758&amp;s=612x612&amp;w=0&amp;h=ORd4SdJijgOSYy-vApwC1qp0YIINyOXbUEdWS8tSvJs=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3643314"/>
            <a:ext cx="2133367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xn--b1addbnagcefbkmlmfkilododi2u.xn--p1ai/image/cache/catalog/balls/myach-detskij-polosatyj-200-mm-23lp-1000x100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4357694"/>
            <a:ext cx="1866372" cy="1652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g.io.ua/img_aa/large/2286/31/2286313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9454" y="5143512"/>
            <a:ext cx="1976759" cy="1481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C:\Users\Валерия\Desktop\Портфолио Дрыгиной\работы детей техники бумаги\природа\4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2285992"/>
            <a:ext cx="2851150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Валерия\Desktop\На Байкале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214290"/>
            <a:ext cx="28575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Валерия\Desktop\фотоматериалы аттестация\11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500570"/>
            <a:ext cx="28575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Валерия\Desktop\DSC0324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4429132"/>
            <a:ext cx="283445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Валерия\Desktop\фотоматериалы аттестация\DSC0335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285728"/>
            <a:ext cx="2819400" cy="2131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Картинки солнышка с улыбкой и лучиками - для детей Красивые и прикольные картинки, фото солнца и солнышка с лучами и улыбкой -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28992" y="214290"/>
            <a:ext cx="2107356" cy="2015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https://s01.yapfiles.ru/files/1325421/bgclouds.pn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58" y="2786058"/>
            <a:ext cx="2500330" cy="1375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https://raffaelloitalian.co.uk/wp-content/uploads/2018/03/fruit-juice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86116" y="4786322"/>
            <a:ext cx="2500330" cy="169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http://ae01.alicdn.com/kf/HTB1ukUGBb1YBuNjSszhq6AUsFXaD.jpg_q50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00826" y="2428868"/>
            <a:ext cx="1930400" cy="19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Второй маршрут «Култук» 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00108"/>
            <a:ext cx="8786874" cy="4525963"/>
          </a:xfrm>
        </p:spPr>
        <p:txBody>
          <a:bodyPr>
            <a:normAutofit fontScale="32500" lnSpcReduction="20000"/>
          </a:bodyPr>
          <a:lstStyle/>
          <a:p>
            <a:pPr algn="ctr">
              <a:buNone/>
            </a:pPr>
            <a:r>
              <a:rPr lang="ru-RU" sz="6000" dirty="0">
                <a:latin typeface="Times New Roman" pitchFamily="18" charset="0"/>
                <a:cs typeface="Times New Roman" pitchFamily="18" charset="0"/>
              </a:rPr>
              <a:t>Маршрут начинается от центра «Надежда» проходит через «ВИСТ», мимо  военкомата, по лесной тропе 500 м, конечный пункт – берег реки </a:t>
            </a:r>
            <a:r>
              <a:rPr lang="ru-RU" sz="6000" dirty="0" err="1">
                <a:latin typeface="Times New Roman" pitchFamily="18" charset="0"/>
                <a:cs typeface="Times New Roman" pitchFamily="18" charset="0"/>
              </a:rPr>
              <a:t>Тыя</a:t>
            </a:r>
            <a:r>
              <a:rPr lang="ru-RU" sz="6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Протяженность </a:t>
            </a:r>
            <a:r>
              <a:rPr lang="ru-RU" sz="6000" dirty="0">
                <a:latin typeface="Times New Roman" pitchFamily="18" charset="0"/>
                <a:cs typeface="Times New Roman" pitchFamily="18" charset="0"/>
              </a:rPr>
              <a:t>2,5 км</a:t>
            </a:r>
            <a:r>
              <a:rPr lang="ru-RU" sz="6000" b="1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6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Прибыв </a:t>
            </a:r>
            <a:r>
              <a:rPr lang="ru-RU" sz="6000" dirty="0">
                <a:latin typeface="Times New Roman" pitchFamily="18" charset="0"/>
                <a:cs typeface="Times New Roman" pitchFamily="18" charset="0"/>
              </a:rPr>
              <a:t>на конечный пункт,  проводим традиционные мероприятия: читаем стихи, организуем трудовой десант по очистке берега и леса от мусора. Разводим костер, готовим обед. Общаемся во время трапезы. Завариваем </a:t>
            </a:r>
            <a:r>
              <a:rPr lang="ru-RU" sz="6000" dirty="0" err="1">
                <a:latin typeface="Times New Roman" pitchFamily="18" charset="0"/>
                <a:cs typeface="Times New Roman" pitchFamily="18" charset="0"/>
              </a:rPr>
              <a:t>фиточай</a:t>
            </a:r>
            <a:r>
              <a:rPr lang="ru-RU" sz="6000" dirty="0">
                <a:latin typeface="Times New Roman" pitchFamily="18" charset="0"/>
                <a:cs typeface="Times New Roman" pitchFamily="18" charset="0"/>
              </a:rPr>
              <a:t> из целебных трав.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Играем </a:t>
            </a:r>
            <a:r>
              <a:rPr lang="ru-RU" sz="6000" dirty="0">
                <a:latin typeface="Times New Roman" pitchFamily="18" charset="0"/>
                <a:cs typeface="Times New Roman" pitchFamily="18" charset="0"/>
              </a:rPr>
              <a:t>в игры с использованием природного материала.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Игры: «</a:t>
            </a:r>
            <a:r>
              <a:rPr lang="ru-RU" sz="6000" dirty="0" err="1" smtClean="0">
                <a:latin typeface="Times New Roman" pitchFamily="18" charset="0"/>
                <a:cs typeface="Times New Roman" pitchFamily="18" charset="0"/>
              </a:rPr>
              <a:t>Шишкасбор</a:t>
            </a:r>
            <a:r>
              <a:rPr lang="ru-RU" sz="6000" dirty="0">
                <a:latin typeface="Times New Roman" pitchFamily="18" charset="0"/>
                <a:cs typeface="Times New Roman" pitchFamily="18" charset="0"/>
              </a:rPr>
              <a:t>»  Кто быстрее соберет в лесу ведро шишек.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6000" dirty="0" err="1">
                <a:latin typeface="Times New Roman" pitchFamily="18" charset="0"/>
                <a:cs typeface="Times New Roman" pitchFamily="18" charset="0"/>
              </a:rPr>
              <a:t>Шишкажадина</a:t>
            </a:r>
            <a:r>
              <a:rPr lang="ru-RU" sz="6000" dirty="0">
                <a:latin typeface="Times New Roman" pitchFamily="18" charset="0"/>
                <a:cs typeface="Times New Roman" pitchFamily="18" charset="0"/>
              </a:rPr>
              <a:t>» Кто больше унесет в руках шишек. </a:t>
            </a:r>
            <a:endParaRPr lang="ru-RU" sz="6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6000" dirty="0" err="1">
                <a:latin typeface="Times New Roman" pitchFamily="18" charset="0"/>
                <a:cs typeface="Times New Roman" pitchFamily="18" charset="0"/>
              </a:rPr>
              <a:t>Шишкаброс</a:t>
            </a:r>
            <a:r>
              <a:rPr lang="ru-RU" sz="6000" dirty="0">
                <a:latin typeface="Times New Roman" pitchFamily="18" charset="0"/>
                <a:cs typeface="Times New Roman" pitchFamily="18" charset="0"/>
              </a:rPr>
              <a:t>» Кто дальше всех метнет шишку?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Кто </a:t>
            </a:r>
            <a:r>
              <a:rPr lang="ru-RU" sz="6000" dirty="0">
                <a:latin typeface="Times New Roman" pitchFamily="18" charset="0"/>
                <a:cs typeface="Times New Roman" pitchFamily="18" charset="0"/>
              </a:rPr>
              <a:t>точнее метнет в корзину?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6000" dirty="0" err="1">
                <a:latin typeface="Times New Roman" pitchFamily="18" charset="0"/>
                <a:cs typeface="Times New Roman" pitchFamily="18" charset="0"/>
              </a:rPr>
              <a:t>Шишкашарж</a:t>
            </a:r>
            <a:r>
              <a:rPr lang="ru-RU" sz="6000" dirty="0">
                <a:latin typeface="Times New Roman" pitchFamily="18" charset="0"/>
                <a:cs typeface="Times New Roman" pitchFamily="18" charset="0"/>
              </a:rPr>
              <a:t>» Рисуем картину шишками.   </a:t>
            </a:r>
            <a:endParaRPr lang="ru-RU" sz="6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dirty="0" err="1" smtClean="0">
                <a:latin typeface="Times New Roman" pitchFamily="18" charset="0"/>
                <a:cs typeface="Times New Roman" pitchFamily="18" charset="0"/>
              </a:rPr>
              <a:t>Исково-познавательные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dirty="0">
                <a:latin typeface="Times New Roman" pitchFamily="18" charset="0"/>
                <a:cs typeface="Times New Roman" pitchFamily="18" charset="0"/>
              </a:rPr>
              <a:t>игры  «Найди клад».  </a:t>
            </a:r>
            <a:endParaRPr lang="ru-RU" sz="6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Наблюдаем </a:t>
            </a:r>
            <a:r>
              <a:rPr lang="ru-RU" sz="6000" dirty="0">
                <a:latin typeface="Times New Roman" pitchFamily="18" charset="0"/>
                <a:cs typeface="Times New Roman" pitchFamily="18" charset="0"/>
              </a:rPr>
              <a:t>и слушаем шум воды бегущей по камням.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Сбор </a:t>
            </a:r>
            <a:r>
              <a:rPr lang="ru-RU" sz="6000" dirty="0">
                <a:latin typeface="Times New Roman" pitchFamily="18" charset="0"/>
                <a:cs typeface="Times New Roman" pitchFamily="18" charset="0"/>
              </a:rPr>
              <a:t>участников домой.      </a:t>
            </a:r>
            <a:endParaRPr lang="ru-RU" sz="6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/>
              <a:t>                                                     </a:t>
            </a:r>
            <a:endParaRPr lang="ru-RU" dirty="0"/>
          </a:p>
        </p:txBody>
      </p:sp>
      <p:pic>
        <p:nvPicPr>
          <p:cNvPr id="4" name="Рисунок 3" descr="https://pro2-bar-s3-cdn-cf1.myportfolio.com/4b0455ed813ad5f8a3bd09c67280eacb/c18d3def-8c7c-42ce-9590-b535e56be5a7_rw_3840.jpg?h=7e72f48fff84391ad15c9b7be46b3b9c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857760"/>
            <a:ext cx="2842216" cy="1636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pro2-bar-s3-cdn-cf1.myportfolio.com/4b0455ed813ad5f8a3bd09c67280eacb/c18d3def-8c7c-42ce-9590-b535e56be5a7_rw_3840.jpg?h=7e72f48fff84391ad15c9b7be46b3b9c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5000636"/>
            <a:ext cx="2842216" cy="1636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pro2-bar-s3-cdn-cf1.myportfolio.com/4b0455ed813ad5f8a3bd09c67280eacb/c18d3def-8c7c-42ce-9590-b535e56be5a7_rw_3840.jpg?h=7e72f48fff84391ad15c9b7be46b3b9c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5000636"/>
            <a:ext cx="2842216" cy="1636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Валерия\Desktop\сжатые\P103095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428604"/>
            <a:ext cx="2878844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Валерия\Desktop\сжатые\P104000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2143116"/>
            <a:ext cx="2878845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Валерия\Desktop\Осенний салют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4286256"/>
            <a:ext cx="279400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Валерия\Desktop\сжатые\P103086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24" y="4286256"/>
            <a:ext cx="2819400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Валерия\Desktop\сжатые\P103088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8" y="500042"/>
            <a:ext cx="2819400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avatars.mds.yandex.net/get-pdb/1514218/33df64e7-0fd0-479e-89d7-5ee5798b42cb/s1200?webp=false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2643182"/>
            <a:ext cx="2502959" cy="1650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s://avatars.mds.yandex.net/get-pdb/1514218/33df64e7-0fd0-479e-89d7-5ee5798b42cb/s1200?webp=false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00760" y="2643182"/>
            <a:ext cx="2502959" cy="1650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s://suvenirca.ru/wp-content/uploads/2018/08/fc651ba3-953a-11e3-9a91-18a9053c0de9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9058" y="4857760"/>
            <a:ext cx="1428760" cy="153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Маршрут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Сарма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                                                         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857232"/>
            <a:ext cx="8643998" cy="5268931"/>
          </a:xfrm>
        </p:spPr>
        <p:txBody>
          <a:bodyPr>
            <a:normAutofit fontScale="47500" lnSpcReduction="20000"/>
          </a:bodyPr>
          <a:lstStyle/>
          <a:p>
            <a:pPr algn="ctr">
              <a:buNone/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Но вдруг приплясывая жарко,                                                                            	                                                                 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     Закат 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разбрызгав по скуле,                                                                 	                                                                 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Сарма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веселая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дикарка,</a:t>
            </a:r>
          </a:p>
          <a:p>
            <a:pPr algn="ctr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                                         Танцует 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на твоем столе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buNone/>
            </a:pPr>
            <a:endParaRPr lang="ru-RU" sz="34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Маршрут начинается с центра «Надежда», проезд автобусом до остановки «Дачи».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Конечная стоянка 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- бывшая деревня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Тыя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, находящаяся на берегу озера Байкал. Небольшое знакомство с историей образования  деревни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Тыя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 Проводим трудовой десант по уборке территории от мусора. Разводим костер, готовим обед. Совместная трапеза. Поем песни под гитару, ведем дружеские беседы.  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Традиционно 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проводим игры с использованием природного материала.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Выложи свое имя из камней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»; «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Рисуем камушками и камнями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»; «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Сбор интересных камней домой»                                                                                                                                                                                             </a:t>
            </a:r>
          </a:p>
          <a:p>
            <a:pPr>
              <a:buNone/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Проводим наблюдения за периодичными явлениями. Релаксация под звуки окружающей природы (шум моря, шелест листвы, пение птиц). Сбор целебных трав и приготовление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фиточая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 Чтение стихов о родном крае. Сбор участников маршрута в обратный пить.                                 </a:t>
            </a:r>
          </a:p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Побывав наедине с природой, получаем положительные эмоции. Улучшаем самочувствие, снимаем напряжение после трудовой недели. Воспитываем бережное и внимательное отношение к окружающей среде. Формируем желание вести здоровый образ жизни.  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Беречь 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Байкал – святое дело:                                                                   	           </a:t>
            </a:r>
          </a:p>
          <a:p>
            <a:pPr>
              <a:buNone/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Его судьба – у нас в руках!                                                                    	           </a:t>
            </a:r>
          </a:p>
          <a:p>
            <a:pPr>
              <a:buNone/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Сама Природа нам велела,                                                                                            	          </a:t>
            </a:r>
          </a:p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Чтоб 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жил Байкал родной в веках!  </a:t>
            </a:r>
          </a:p>
          <a:p>
            <a:endParaRPr lang="ru-RU" dirty="0"/>
          </a:p>
        </p:txBody>
      </p:sp>
      <p:pic>
        <p:nvPicPr>
          <p:cNvPr id="4" name="Рисунок 3" descr="https://static7.depositphotos.com/1001469/771/i/950/depositphotos_7713733-stock-photo-group-of-stones-isolated-on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72330" y="5143512"/>
            <a:ext cx="1843796" cy="139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static7.depositphotos.com/1001469/771/i/950/depositphotos_7713731-stock-photo-heart-from-stones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500042"/>
            <a:ext cx="1785918" cy="1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static7.depositphotos.com/1000998/743/i/950/depositphotos_7430793-stock-photo-combination-of-pebbles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5143512"/>
            <a:ext cx="2837039" cy="1399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Валерия\Desktop\SDC1002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57166"/>
            <a:ext cx="28575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Валерия\Desktop\Начало экологической акции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357166"/>
            <a:ext cx="28575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Валерия\Desktop\SDC1003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4357694"/>
            <a:ext cx="28575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Валерия\Desktop\фотоматериалы аттестация\Творческое единение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4500570"/>
            <a:ext cx="28575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Валерия\Desktop\фотоматериалы аттестация\DSC03247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1538" y="2357430"/>
            <a:ext cx="2796663" cy="211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Валерия\Desktop\фотоматериалы аттестация\108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2066" y="2428868"/>
            <a:ext cx="2819400" cy="211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Валерия\Desktop\DSC03252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00430" y="285728"/>
            <a:ext cx="221457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Валерия\Desktop\DSC03248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71868" y="4071942"/>
            <a:ext cx="2000264" cy="257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7\Pictures\Байкал\photo\004\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85728"/>
            <a:ext cx="3071834" cy="2283992"/>
          </a:xfrm>
          <a:prstGeom prst="rect">
            <a:avLst/>
          </a:prstGeom>
          <a:noFill/>
        </p:spPr>
      </p:pic>
      <p:pic>
        <p:nvPicPr>
          <p:cNvPr id="23554" name="Picture 2" descr="C:\Users\7\Pictures\Байкал\photo\004\0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2714620"/>
            <a:ext cx="2691384" cy="3657600"/>
          </a:xfrm>
          <a:prstGeom prst="rect">
            <a:avLst/>
          </a:prstGeom>
          <a:noFill/>
        </p:spPr>
      </p:pic>
      <p:pic>
        <p:nvPicPr>
          <p:cNvPr id="23555" name="Picture 3" descr="C:\Users\7\Pictures\Байкал\photo\002\0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4214818"/>
            <a:ext cx="2919765" cy="1890751"/>
          </a:xfrm>
          <a:prstGeom prst="rect">
            <a:avLst/>
          </a:prstGeom>
          <a:noFill/>
        </p:spPr>
      </p:pic>
      <p:pic>
        <p:nvPicPr>
          <p:cNvPr id="23556" name="Picture 4" descr="C:\Users\7\Pictures\Байкал\photo\002\0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214290"/>
            <a:ext cx="2891032" cy="1885947"/>
          </a:xfrm>
          <a:prstGeom prst="rect">
            <a:avLst/>
          </a:prstGeom>
          <a:noFill/>
        </p:spPr>
      </p:pic>
      <p:pic>
        <p:nvPicPr>
          <p:cNvPr id="23557" name="Picture 5" descr="C:\Users\7\Pictures\Байкал\photo\023\00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4942" y="2357430"/>
            <a:ext cx="2700019" cy="1785950"/>
          </a:xfrm>
          <a:prstGeom prst="rect">
            <a:avLst/>
          </a:prstGeom>
          <a:noFill/>
        </p:spPr>
      </p:pic>
      <p:pic>
        <p:nvPicPr>
          <p:cNvPr id="7" name="Рисунок 6" descr="https://avatars.mds.yandex.net/get-pdb/1381440/6d01bc85-5bfc-4542-aa30-cf968de60ca0/s1200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4" y="642918"/>
            <a:ext cx="1913677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img-fotki.yandex.ru/get/767452/128273656.c90/0_234efc_a200e84_XL.png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5720" y="3714752"/>
            <a:ext cx="1712383" cy="2518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http://taldom-okrug.ru/upload/iblock/049/049f7b52cefa44d7a897d55c6b567c1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643998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png.pngtree.com/back_origin_pic/04/10/34/002679f0476135d8970eecb6d532617f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214810" y="357187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Руководитель проекта: Дрыгина Е.А, воспитатель 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14414" y="2000240"/>
            <a:ext cx="71641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Спасибо за внимание!</a:t>
            </a:r>
            <a:endParaRPr lang="ru-RU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</TotalTime>
  <Words>819</Words>
  <Application>Microsoft Office PowerPoint</Application>
  <PresentationFormat>Экран (4:3)</PresentationFormat>
  <Paragraphs>70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Проект  туристических маршрутов   по семейному  экологическому туризму                       «Ветры Байкала» </vt:lpstr>
      <vt:lpstr>Актуальность </vt:lpstr>
      <vt:lpstr>Актуальность</vt:lpstr>
      <vt:lpstr>Цели проекта </vt:lpstr>
      <vt:lpstr>Задачи </vt:lpstr>
      <vt:lpstr>Состав участников</vt:lpstr>
      <vt:lpstr>Первый маршрут «Верховик» </vt:lpstr>
      <vt:lpstr>Слайд 8</vt:lpstr>
      <vt:lpstr>Второй маршрут «Култук» </vt:lpstr>
      <vt:lpstr>Слайд 10</vt:lpstr>
      <vt:lpstr>Маршрут «Сарма »                                                           </vt:lpstr>
      <vt:lpstr>Слайд 12</vt:lpstr>
      <vt:lpstr>Слайд 13</vt:lpstr>
      <vt:lpstr>Слайд 14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 туристических маршрутов   по семейному  экологическому туризму                       «Ветры Байкала»</dc:title>
  <dc:creator>7</dc:creator>
  <cp:lastModifiedBy>7</cp:lastModifiedBy>
  <cp:revision>12</cp:revision>
  <dcterms:created xsi:type="dcterms:W3CDTF">2019-10-06T11:58:28Z</dcterms:created>
  <dcterms:modified xsi:type="dcterms:W3CDTF">2019-10-06T13:49:37Z</dcterms:modified>
</cp:coreProperties>
</file>