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3" r:id="rId4"/>
    <p:sldId id="264" r:id="rId5"/>
    <p:sldId id="257" r:id="rId6"/>
    <p:sldId id="261" r:id="rId7"/>
    <p:sldId id="265" r:id="rId8"/>
    <p:sldId id="266" r:id="rId9"/>
    <p:sldId id="259" r:id="rId10"/>
    <p:sldId id="270" r:id="rId11"/>
    <p:sldId id="268" r:id="rId12"/>
    <p:sldId id="271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2808312"/>
          </a:xfrm>
        </p:spPr>
        <p:txBody>
          <a:bodyPr>
            <a:normAutofit fontScale="90000"/>
          </a:bodyPr>
          <a:lstStyle/>
          <a:p>
            <a:r>
              <a:rPr lang="ru-RU" sz="4800" dirty="0" smtClean="0"/>
              <a:t>Краткосрочный проект на тему: «Формирование основ безопасности детей раннего возраста в быту».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19872" y="3501008"/>
            <a:ext cx="5360640" cy="2160240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sz="3000" b="1" dirty="0" smtClean="0"/>
              <a:t>МБДОУ ЦРР – д/с «Колокольчик» </a:t>
            </a:r>
          </a:p>
          <a:p>
            <a:r>
              <a:rPr lang="ru-RU" sz="3000" b="1" dirty="0" smtClean="0"/>
              <a:t>п. Витим</a:t>
            </a:r>
          </a:p>
          <a:p>
            <a:r>
              <a:rPr lang="ru-RU" sz="3000" b="1" dirty="0" smtClean="0"/>
              <a:t>Выполнила : воспитатель </a:t>
            </a:r>
          </a:p>
          <a:p>
            <a:r>
              <a:rPr lang="ru-RU" sz="3000" b="1" dirty="0" smtClean="0"/>
              <a:t>Чернова  Л. А. </a:t>
            </a:r>
            <a:endParaRPr lang="ru-RU" sz="3000" b="1" dirty="0"/>
          </a:p>
        </p:txBody>
      </p:sp>
    </p:spTree>
    <p:extLst>
      <p:ext uri="{BB962C8B-B14F-4D97-AF65-F5344CB8AC3E}">
        <p14:creationId xmlns:p14="http://schemas.microsoft.com/office/powerpoint/2010/main" val="3096488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332656"/>
            <a:ext cx="7408333" cy="6120680"/>
          </a:xfrm>
        </p:spPr>
        <p:txBody>
          <a:bodyPr>
            <a:normAutofit/>
          </a:bodyPr>
          <a:lstStyle/>
          <a:p>
            <a:endParaRPr lang="ru-RU" sz="2600" b="1" dirty="0" smtClean="0"/>
          </a:p>
          <a:p>
            <a:r>
              <a:rPr lang="ru-RU" sz="2600" b="1" dirty="0" smtClean="0"/>
              <a:t>Цель </a:t>
            </a:r>
            <a:r>
              <a:rPr lang="ru-RU" sz="2600" b="1" dirty="0"/>
              <a:t>проекта:</a:t>
            </a:r>
            <a:endParaRPr lang="ru-RU" sz="2600" dirty="0"/>
          </a:p>
          <a:p>
            <a:r>
              <a:rPr lang="ru-RU" sz="2600" dirty="0"/>
              <a:t>Развитие основ безопасного поведения у детей </a:t>
            </a:r>
            <a:r>
              <a:rPr lang="ru-RU" sz="2600" dirty="0" smtClean="0"/>
              <a:t>раннего возраста </a:t>
            </a:r>
            <a:r>
              <a:rPr lang="ru-RU" sz="2600" dirty="0"/>
              <a:t>через игровую </a:t>
            </a:r>
            <a:r>
              <a:rPr lang="ru-RU" sz="2600" dirty="0" smtClean="0"/>
              <a:t>деятельность. </a:t>
            </a:r>
            <a:endParaRPr lang="ru-RU" sz="2600" dirty="0"/>
          </a:p>
          <a:p>
            <a:r>
              <a:rPr lang="ru-RU" sz="2600" b="1" dirty="0"/>
              <a:t>Задачи проекта:</a:t>
            </a:r>
            <a:endParaRPr lang="ru-RU" sz="2600" dirty="0"/>
          </a:p>
          <a:p>
            <a:r>
              <a:rPr lang="ru-RU" sz="2600" dirty="0"/>
              <a:t>1)Формировать у детей раннего возраста элементарные навыки правил поведения, навыки действий с потенциально опасными предметами.</a:t>
            </a:r>
          </a:p>
          <a:p>
            <a:r>
              <a:rPr lang="ru-RU" sz="2600" dirty="0"/>
              <a:t>2)Использовать систему игр для обучения навыкам безопасного поведения детей </a:t>
            </a:r>
            <a:r>
              <a:rPr lang="ru-RU" sz="2600" dirty="0" smtClean="0"/>
              <a:t>раннего возраста. </a:t>
            </a:r>
            <a:endParaRPr lang="ru-RU" sz="2600" dirty="0"/>
          </a:p>
          <a:p>
            <a:endParaRPr lang="ru-RU" sz="2600" b="1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0542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404664"/>
            <a:ext cx="7408333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 </a:t>
            </a:r>
            <a:r>
              <a:rPr lang="ru-RU" b="1" dirty="0" smtClean="0"/>
              <a:t>     Участники </a:t>
            </a:r>
            <a:r>
              <a:rPr lang="ru-RU" b="1" dirty="0"/>
              <a:t>проекта:</a:t>
            </a:r>
            <a:endParaRPr lang="ru-RU" dirty="0"/>
          </a:p>
          <a:p>
            <a:r>
              <a:rPr lang="ru-RU" dirty="0">
                <a:solidFill>
                  <a:schemeClr val="tx1"/>
                </a:solidFill>
              </a:rPr>
              <a:t>- дети группы раннего возраста</a:t>
            </a:r>
          </a:p>
          <a:p>
            <a:r>
              <a:rPr lang="ru-RU" dirty="0">
                <a:solidFill>
                  <a:schemeClr val="tx1"/>
                </a:solidFill>
              </a:rPr>
              <a:t>- родители </a:t>
            </a:r>
            <a:r>
              <a:rPr lang="ru-RU" dirty="0" smtClean="0">
                <a:solidFill>
                  <a:schemeClr val="tx1"/>
                </a:solidFill>
              </a:rPr>
              <a:t>детей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b="1" dirty="0" smtClean="0"/>
              <a:t>    Сроки </a:t>
            </a:r>
            <a:r>
              <a:rPr lang="ru-RU" b="1" dirty="0"/>
              <a:t>реализации проекта:</a:t>
            </a:r>
            <a:endParaRPr lang="ru-RU" dirty="0"/>
          </a:p>
          <a:p>
            <a:r>
              <a:rPr lang="ru-RU" dirty="0">
                <a:solidFill>
                  <a:schemeClr val="tx1"/>
                </a:solidFill>
              </a:rPr>
              <a:t>проект </a:t>
            </a:r>
            <a:r>
              <a:rPr lang="ru-RU" dirty="0" smtClean="0">
                <a:solidFill>
                  <a:schemeClr val="tx1"/>
                </a:solidFill>
              </a:rPr>
              <a:t>краткосрочный - две </a:t>
            </a:r>
            <a:r>
              <a:rPr lang="ru-RU" dirty="0">
                <a:solidFill>
                  <a:schemeClr val="tx1"/>
                </a:solidFill>
              </a:rPr>
              <a:t>недели </a:t>
            </a:r>
            <a:r>
              <a:rPr lang="ru-RU" dirty="0" smtClean="0">
                <a:solidFill>
                  <a:schemeClr val="tx1"/>
                </a:solidFill>
              </a:rPr>
              <a:t>  </a:t>
            </a: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  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     Предполагаемый </a:t>
            </a:r>
            <a:r>
              <a:rPr lang="ru-RU" b="1" dirty="0">
                <a:solidFill>
                  <a:schemeClr val="tx1"/>
                </a:solidFill>
              </a:rPr>
              <a:t>результат: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Развитые начальные представления о безопасном обращении с предметами;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Познакомились с понятиями «можно – нельзя» , «опасно» . 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151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404664"/>
            <a:ext cx="7408333" cy="5760640"/>
          </a:xfrm>
        </p:spPr>
        <p:txBody>
          <a:bodyPr>
            <a:normAutofit/>
          </a:bodyPr>
          <a:lstStyle/>
          <a:p>
            <a:r>
              <a:rPr lang="ru-RU" b="1" dirty="0"/>
              <a:t>Этапы реализации проекта:</a:t>
            </a:r>
            <a:endParaRPr lang="ru-RU" dirty="0"/>
          </a:p>
          <a:p>
            <a:r>
              <a:rPr lang="ru-RU" b="1" dirty="0"/>
              <a:t>Первый этап - начальный:</a:t>
            </a:r>
            <a:endParaRPr lang="ru-RU" dirty="0"/>
          </a:p>
          <a:p>
            <a:r>
              <a:rPr lang="ru-RU" dirty="0" smtClean="0"/>
              <a:t>- определение </a:t>
            </a:r>
            <a:r>
              <a:rPr lang="ru-RU" dirty="0"/>
              <a:t>целей, постановка задач проекта. </a:t>
            </a:r>
            <a:r>
              <a:rPr lang="ru-RU" dirty="0" smtClean="0"/>
              <a:t>Изучение научной, методической </a:t>
            </a:r>
            <a:r>
              <a:rPr lang="ru-RU" dirty="0"/>
              <a:t>литературы по проблеме.</a:t>
            </a:r>
          </a:p>
          <a:p>
            <a:r>
              <a:rPr lang="ru-RU" b="1" dirty="0" smtClean="0"/>
              <a:t>Второй </a:t>
            </a:r>
            <a:r>
              <a:rPr lang="ru-RU" b="1" dirty="0"/>
              <a:t>этап – продуктивный:</a:t>
            </a:r>
            <a:endParaRPr lang="ru-RU" dirty="0"/>
          </a:p>
          <a:p>
            <a:r>
              <a:rPr lang="ru-RU" dirty="0" smtClean="0"/>
              <a:t>- планирование </a:t>
            </a:r>
            <a:r>
              <a:rPr lang="ru-RU" dirty="0"/>
              <a:t>и осуществления совместной и самостоятельной деятельности участников по реализации </a:t>
            </a:r>
            <a:r>
              <a:rPr lang="ru-RU" dirty="0" smtClean="0"/>
              <a:t>проекта.</a:t>
            </a:r>
            <a:endParaRPr lang="ru-RU" dirty="0"/>
          </a:p>
          <a:p>
            <a:r>
              <a:rPr lang="ru-RU" b="1" dirty="0"/>
              <a:t>Третий этап – результативный:</a:t>
            </a:r>
            <a:endParaRPr lang="ru-RU" dirty="0"/>
          </a:p>
          <a:p>
            <a:r>
              <a:rPr lang="ru-RU" b="1" dirty="0" smtClean="0"/>
              <a:t>- </a:t>
            </a:r>
            <a:r>
              <a:rPr lang="ru-RU" dirty="0" smtClean="0"/>
              <a:t>анализ</a:t>
            </a:r>
            <a:r>
              <a:rPr lang="ru-RU" dirty="0"/>
              <a:t>, обобщение и подведение итогов результатов работы; прогнозирование дальнейшей работы, разработка методических рекомендаций для родителей по теме проекта.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6800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9" y="1412776"/>
            <a:ext cx="7596832" cy="4713387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Ребенок по своим физиологическим особенностям не может самостоятельно определить всю меру опасности своего существования. В условиях социального, природного и экологического неблагополучия естественная любознательность ребенка в познании окружающего мира может стать небезопасной для него. Взрослые испытывают огромную тревогу за детей, стараются сами оберегать ребенка, а не готовить его к встрече с опасными ситуациями. Решение проблемы: целенаправленная игровая деятельность способствует формированию первоначальных основ безопасного поведения в быту детей раннего возраста.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338328"/>
            <a:ext cx="7499176" cy="930432"/>
          </a:xfrm>
        </p:spPr>
        <p:txBody>
          <a:bodyPr>
            <a:normAutofit/>
          </a:bodyPr>
          <a:lstStyle/>
          <a:p>
            <a:r>
              <a:rPr lang="ru-RU" dirty="0" smtClean="0"/>
              <a:t>Актуальность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6313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404664"/>
            <a:ext cx="7704856" cy="5688632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/>
              <a:t>Безопасность </a:t>
            </a:r>
            <a:r>
              <a:rPr lang="ru-RU" dirty="0"/>
              <a:t>– это один из главных критериев уровня жизни человека, а для маленького и неопытного ребенка безопасный образ жизни гарантирует здоровье и счастливое будущее. </a:t>
            </a:r>
            <a:r>
              <a:rPr lang="ru-RU" dirty="0">
                <a:solidFill>
                  <a:schemeClr val="tx1"/>
                </a:solidFill>
              </a:rPr>
              <a:t>Поэтому необходимо сформировать у ребёнка </a:t>
            </a:r>
            <a:r>
              <a:rPr lang="ru-RU" dirty="0" smtClean="0">
                <a:solidFill>
                  <a:schemeClr val="tx1"/>
                </a:solidFill>
              </a:rPr>
              <a:t>первоначальное представление о безопасности  и  </a:t>
            </a:r>
            <a:r>
              <a:rPr lang="ru-RU" dirty="0">
                <a:solidFill>
                  <a:schemeClr val="tx1"/>
                </a:solidFill>
              </a:rPr>
              <a:t>начинать </a:t>
            </a:r>
            <a:r>
              <a:rPr lang="ru-RU" dirty="0" smtClean="0">
                <a:solidFill>
                  <a:schemeClr val="tx1"/>
                </a:solidFill>
              </a:rPr>
              <a:t>со знакомства с </a:t>
            </a:r>
            <a:r>
              <a:rPr lang="ru-RU" dirty="0">
                <a:solidFill>
                  <a:schemeClr val="tx1"/>
                </a:solidFill>
              </a:rPr>
              <a:t>объектами ближайшего окружения, с которыми ребенок сталкивается каждый день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dirty="0">
                <a:solidFill>
                  <a:schemeClr val="tx1"/>
                </a:solidFill>
              </a:rPr>
              <a:t>Необходимо воспитывать привычку правильно пользоваться предметами </a:t>
            </a:r>
            <a:r>
              <a:rPr lang="ru-RU" dirty="0" smtClean="0">
                <a:solidFill>
                  <a:schemeClr val="tx1"/>
                </a:solidFill>
              </a:rPr>
              <a:t>быта. </a:t>
            </a:r>
          </a:p>
        </p:txBody>
      </p:sp>
    </p:spTree>
    <p:extLst>
      <p:ext uri="{BB962C8B-B14F-4D97-AF65-F5344CB8AC3E}">
        <p14:creationId xmlns:p14="http://schemas.microsoft.com/office/powerpoint/2010/main" val="4215405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ru-RU" u="sng" dirty="0"/>
              <a:t>Мероприятия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124744"/>
            <a:ext cx="7848872" cy="532859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dirty="0">
                <a:solidFill>
                  <a:schemeClr val="tx1"/>
                </a:solidFill>
              </a:rPr>
              <a:t>1. </a:t>
            </a:r>
            <a:r>
              <a:rPr lang="ru-RU" dirty="0" smtClean="0">
                <a:solidFill>
                  <a:schemeClr val="tx1"/>
                </a:solidFill>
              </a:rPr>
              <a:t>Изучение научной и </a:t>
            </a:r>
            <a:r>
              <a:rPr lang="ru-RU" dirty="0">
                <a:solidFill>
                  <a:schemeClr val="tx1"/>
                </a:solidFill>
              </a:rPr>
              <a:t>методической литературы по проблеме;</a:t>
            </a:r>
          </a:p>
          <a:p>
            <a:pPr algn="l"/>
            <a:r>
              <a:rPr lang="ru-RU" dirty="0">
                <a:solidFill>
                  <a:schemeClr val="tx1"/>
                </a:solidFill>
              </a:rPr>
              <a:t>2. Оказывать воспитывающее и обучающее воздействие на детей на ООД и в свободной деятельности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 Введение персонажа Буратино; </a:t>
            </a:r>
            <a:endParaRPr lang="ru-RU" dirty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 п/и </a:t>
            </a:r>
            <a:r>
              <a:rPr lang="ru-RU" dirty="0">
                <a:solidFill>
                  <a:schemeClr val="tx1"/>
                </a:solidFill>
              </a:rPr>
              <a:t> </a:t>
            </a:r>
            <a:r>
              <a:rPr lang="ru-RU" i="1" dirty="0">
                <a:solidFill>
                  <a:schemeClr val="tx1"/>
                </a:solidFill>
              </a:rPr>
              <a:t>«Лиса и зайцы»</a:t>
            </a:r>
            <a:r>
              <a:rPr lang="ru-RU" dirty="0">
                <a:solidFill>
                  <a:schemeClr val="tx1"/>
                </a:solidFill>
              </a:rPr>
              <a:t>», </a:t>
            </a:r>
            <a:r>
              <a:rPr lang="ru-RU" i="1" dirty="0">
                <a:solidFill>
                  <a:schemeClr val="tx1"/>
                </a:solidFill>
              </a:rPr>
              <a:t>«Солнышко и дождик»</a:t>
            </a:r>
            <a:r>
              <a:rPr lang="ru-RU" dirty="0">
                <a:solidFill>
                  <a:schemeClr val="tx1"/>
                </a:solidFill>
              </a:rPr>
              <a:t> на быстрое реагирование в различных ситуациях;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 дидактические </a:t>
            </a:r>
            <a:r>
              <a:rPr lang="ru-RU" dirty="0">
                <a:solidFill>
                  <a:schemeClr val="tx1"/>
                </a:solidFill>
              </a:rPr>
              <a:t>игры </a:t>
            </a:r>
            <a:r>
              <a:rPr lang="ru-RU" i="1" dirty="0">
                <a:solidFill>
                  <a:schemeClr val="tx1"/>
                </a:solidFill>
              </a:rPr>
              <a:t>«Можно – нельзя</a:t>
            </a:r>
            <a:r>
              <a:rPr lang="ru-RU" i="1" dirty="0" smtClean="0">
                <a:solidFill>
                  <a:schemeClr val="tx1"/>
                </a:solidFill>
              </a:rPr>
              <a:t>» (</a:t>
            </a:r>
            <a:r>
              <a:rPr lang="ru-RU" i="1" dirty="0">
                <a:solidFill>
                  <a:schemeClr val="tx1"/>
                </a:solidFill>
              </a:rPr>
              <a:t>парные картинки)</a:t>
            </a:r>
            <a:r>
              <a:rPr lang="ru-RU" dirty="0">
                <a:solidFill>
                  <a:schemeClr val="tx1"/>
                </a:solidFill>
              </a:rPr>
              <a:t>», </a:t>
            </a:r>
            <a:endParaRPr lang="ru-RU" dirty="0" smtClean="0">
              <a:solidFill>
                <a:srgbClr val="FF0000"/>
              </a:solidFill>
            </a:endParaRPr>
          </a:p>
          <a:p>
            <a:pPr algn="l"/>
            <a:r>
              <a:rPr lang="ru-RU" i="1" dirty="0" smtClean="0">
                <a:solidFill>
                  <a:schemeClr val="tx1"/>
                </a:solidFill>
              </a:rPr>
              <a:t>   «</a:t>
            </a:r>
            <a:r>
              <a:rPr lang="ru-RU" i="1" dirty="0">
                <a:solidFill>
                  <a:schemeClr val="tx1"/>
                </a:solidFill>
              </a:rPr>
              <a:t>Найди опасный предмет»</a:t>
            </a:r>
            <a:r>
              <a:rPr lang="ru-RU" dirty="0">
                <a:solidFill>
                  <a:schemeClr val="tx1"/>
                </a:solidFill>
              </a:rPr>
              <a:t>;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 организовывать </a:t>
            </a:r>
            <a:r>
              <a:rPr lang="ru-RU" dirty="0">
                <a:solidFill>
                  <a:schemeClr val="tx1"/>
                </a:solidFill>
              </a:rPr>
              <a:t>проблемные и игровые ситуации, через которые дать понятие детям, что порядок в доме и детском саду нужно соблюдать не только для красоты, но и для безопасности, поэтому предметы и игрушки надо класть на свои места:</a:t>
            </a:r>
          </a:p>
          <a:p>
            <a:pPr algn="l"/>
            <a:r>
              <a:rPr lang="ru-RU" i="1" dirty="0">
                <a:solidFill>
                  <a:schemeClr val="tx1"/>
                </a:solidFill>
              </a:rPr>
              <a:t>«Убираем игрушки на свои места»</a:t>
            </a:r>
            <a:r>
              <a:rPr lang="ru-RU" dirty="0">
                <a:solidFill>
                  <a:schemeClr val="tx1"/>
                </a:solidFill>
              </a:rPr>
              <a:t>, </a:t>
            </a:r>
            <a:r>
              <a:rPr lang="ru-RU" i="1" dirty="0">
                <a:solidFill>
                  <a:schemeClr val="tx1"/>
                </a:solidFill>
              </a:rPr>
              <a:t>«Что делать, если няня моет полы?»</a:t>
            </a:r>
            <a:r>
              <a:rPr lang="ru-RU" dirty="0">
                <a:solidFill>
                  <a:schemeClr val="tx1"/>
                </a:solidFill>
              </a:rPr>
              <a:t>, </a:t>
            </a:r>
            <a:endParaRPr lang="ru-RU" i="1" dirty="0" smtClean="0">
              <a:solidFill>
                <a:srgbClr val="FF0000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 рассказ </a:t>
            </a:r>
            <a:r>
              <a:rPr lang="ru-RU" dirty="0">
                <a:solidFill>
                  <a:schemeClr val="tx1"/>
                </a:solidFill>
              </a:rPr>
              <a:t>воспитателя о возможных травмирующих ситуациях, опасных для здоровья: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 рассматривание иллюстраций в книжках, сюжетных картин; чтение художественной литературы. </a:t>
            </a:r>
          </a:p>
          <a:p>
            <a:pPr algn="l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128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548681"/>
            <a:ext cx="7848872" cy="2016223"/>
          </a:xfrm>
        </p:spPr>
        <p:txBody>
          <a:bodyPr>
            <a:normAutofit/>
          </a:bodyPr>
          <a:lstStyle/>
          <a:p>
            <a:pPr algn="l"/>
            <a:r>
              <a:rPr lang="ru-RU" dirty="0">
                <a:solidFill>
                  <a:schemeClr val="tx1"/>
                </a:solidFill>
              </a:rPr>
              <a:t>3. Создавать развивающую предметно-игровую среду, побуждающую использовать знакомые правила в самостоятельной и совместной деятельности взрослых с детьми, </a:t>
            </a:r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- привлечение родителей к созданию игровой среды в группе; </a:t>
            </a:r>
          </a:p>
          <a:p>
            <a:pPr algn="l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G:\фото январь 2018 КРЕПЫШИ\20180326_1751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2089">
            <a:off x="23205" y="3182252"/>
            <a:ext cx="3703777" cy="266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фото январь 2018 КРЕПЫШИ\20180326_1750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45399">
            <a:off x="5445048" y="2971929"/>
            <a:ext cx="3564993" cy="267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:\фото январь 2018 КРЕПЫШИ\20180326_17434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20" r="11141"/>
          <a:stretch/>
        </p:blipFill>
        <p:spPr bwMode="auto">
          <a:xfrm>
            <a:off x="3315886" y="2401201"/>
            <a:ext cx="2511214" cy="275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96328" y="5589240"/>
            <a:ext cx="375134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Д/и «Можно и нельзя», </a:t>
            </a:r>
          </a:p>
          <a:p>
            <a:pPr algn="ctr"/>
            <a:r>
              <a:rPr lang="ru-RU" sz="240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«Найди опасный предмет»</a:t>
            </a:r>
            <a:endParaRPr lang="ru-RU" sz="2400" b="0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326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8328"/>
            <a:ext cx="6768752" cy="57039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Содержание </a:t>
            </a:r>
            <a:r>
              <a:rPr lang="ru-RU" dirty="0"/>
              <a:t>работы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55776" y="1124744"/>
            <a:ext cx="3822192" cy="639762"/>
          </a:xfrm>
        </p:spPr>
        <p:txBody>
          <a:bodyPr/>
          <a:lstStyle/>
          <a:p>
            <a:r>
              <a:rPr lang="ru-RU" sz="2800" dirty="0"/>
              <a:t>Деятельность с детьми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7544" y="1700808"/>
            <a:ext cx="5768076" cy="4425355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- Предварительное </a:t>
            </a:r>
            <a:r>
              <a:rPr lang="ru-RU" sz="2400" dirty="0">
                <a:solidFill>
                  <a:schemeClr val="tx1"/>
                </a:solidFill>
              </a:rPr>
              <a:t>разыгрывание ситуаций воспитателем с постепенным вовлечением детей;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- </a:t>
            </a:r>
            <a:r>
              <a:rPr lang="ru-RU" sz="2400" i="1" dirty="0" smtClean="0">
                <a:solidFill>
                  <a:schemeClr val="tx1"/>
                </a:solidFill>
              </a:rPr>
              <a:t>«</a:t>
            </a:r>
            <a:r>
              <a:rPr lang="ru-RU" sz="2400" i="1" dirty="0">
                <a:solidFill>
                  <a:schemeClr val="tx1"/>
                </a:solidFill>
              </a:rPr>
              <a:t>Появление»</a:t>
            </a:r>
            <a:r>
              <a:rPr lang="ru-RU" sz="2400" dirty="0">
                <a:solidFill>
                  <a:schemeClr val="tx1"/>
                </a:solidFill>
              </a:rPr>
              <a:t> препятствий или особых условий в процессе осуществления игровой деятельности;</a:t>
            </a:r>
          </a:p>
          <a:p>
            <a:r>
              <a:rPr lang="ru-RU" sz="2400" dirty="0">
                <a:solidFill>
                  <a:schemeClr val="tx1"/>
                </a:solidFill>
              </a:rPr>
              <a:t>- Поддержание адекватного эмоционального фона;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- Дидактические </a:t>
            </a:r>
            <a:r>
              <a:rPr lang="ru-RU" sz="2400" dirty="0">
                <a:solidFill>
                  <a:schemeClr val="tx1"/>
                </a:solidFill>
              </a:rPr>
              <a:t>игры; сюжетно – </a:t>
            </a:r>
            <a:r>
              <a:rPr lang="ru-RU" sz="2400" dirty="0" err="1">
                <a:solidFill>
                  <a:schemeClr val="tx1"/>
                </a:solidFill>
              </a:rPr>
              <a:t>отобразительные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игры.</a:t>
            </a:r>
            <a:endParaRPr lang="ru-RU" sz="2400" dirty="0">
              <a:solidFill>
                <a:schemeClr val="tx1"/>
              </a:solidFill>
            </a:endParaRPr>
          </a:p>
          <a:p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3074" name="Picture 2" descr="E:\DCIM\Camera\20180328_1602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28725" y="3340427"/>
            <a:ext cx="3323861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4615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CIM\Camera\20180327_1803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18083">
            <a:off x="381741" y="716387"/>
            <a:ext cx="2566772" cy="1925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DCIM\Camera\20180327_1806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5" r="15043" b="10564"/>
          <a:stretch/>
        </p:blipFill>
        <p:spPr bwMode="auto">
          <a:xfrm rot="821361">
            <a:off x="6143459" y="684899"/>
            <a:ext cx="2475078" cy="2127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DCIM\Camera\20180327_18072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3" t="2215" r="12777" b="25215"/>
          <a:stretch/>
        </p:blipFill>
        <p:spPr bwMode="auto">
          <a:xfrm>
            <a:off x="3419872" y="483418"/>
            <a:ext cx="2322004" cy="1723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DCIM\Camera\20180327_1814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249" y="3885817"/>
            <a:ext cx="2799507" cy="209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E:\DCIM\Camera\20180328_16103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54579">
            <a:off x="6120821" y="4212957"/>
            <a:ext cx="278430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E:\DCIM\Camera\20180328_16094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71369">
            <a:off x="165466" y="4244322"/>
            <a:ext cx="2715793" cy="203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09169" y="2967335"/>
            <a:ext cx="712567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Рассматривание сюжетных картин и иллюстраций.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1201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04664"/>
            <a:ext cx="6552728" cy="93610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Содержание работы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844824"/>
            <a:ext cx="8064896" cy="417646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1. Консультации</a:t>
            </a:r>
            <a:r>
              <a:rPr lang="ru-RU" sz="2400" dirty="0">
                <a:solidFill>
                  <a:schemeClr val="tx1"/>
                </a:solidFill>
              </a:rPr>
              <a:t> </a:t>
            </a:r>
            <a:r>
              <a:rPr lang="ru-RU" sz="2400" i="1" dirty="0">
                <a:solidFill>
                  <a:schemeClr val="tx1"/>
                </a:solidFill>
              </a:rPr>
              <a:t>«Азбука безопасности»</a:t>
            </a:r>
            <a:r>
              <a:rPr lang="ru-RU" sz="2400" dirty="0">
                <a:solidFill>
                  <a:schemeClr val="tx1"/>
                </a:solidFill>
              </a:rPr>
              <a:t>, </a:t>
            </a:r>
            <a:r>
              <a:rPr lang="ru-RU" sz="2400" i="1" dirty="0" smtClean="0">
                <a:solidFill>
                  <a:schemeClr val="tx1"/>
                </a:solidFill>
              </a:rPr>
              <a:t>«Дом, в котором есть ребенок – должен быть безопасным»;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2. </a:t>
            </a:r>
            <a:r>
              <a:rPr lang="ru-RU" sz="2400" dirty="0">
                <a:solidFill>
                  <a:schemeClr val="tx1"/>
                </a:solidFill>
              </a:rPr>
              <a:t>П</a:t>
            </a:r>
            <a:r>
              <a:rPr lang="ru-RU" sz="2400" dirty="0" smtClean="0">
                <a:solidFill>
                  <a:schemeClr val="tx1"/>
                </a:solidFill>
              </a:rPr>
              <a:t>апки </a:t>
            </a:r>
            <a:r>
              <a:rPr lang="ru-RU" sz="2400" dirty="0" smtClean="0">
                <a:solidFill>
                  <a:schemeClr val="tx1"/>
                </a:solidFill>
              </a:rPr>
              <a:t>- </a:t>
            </a:r>
            <a:r>
              <a:rPr lang="ru-RU" sz="2400" dirty="0">
                <a:solidFill>
                  <a:schemeClr val="tx1"/>
                </a:solidFill>
              </a:rPr>
              <a:t>передвижки </a:t>
            </a:r>
            <a:r>
              <a:rPr lang="ru-RU" sz="2400" i="1" dirty="0">
                <a:solidFill>
                  <a:schemeClr val="tx1"/>
                </a:solidFill>
              </a:rPr>
              <a:t>«Безопасность детей в</a:t>
            </a:r>
            <a:r>
              <a:rPr lang="ru-RU" sz="2400" b="1" i="1" dirty="0">
                <a:solidFill>
                  <a:schemeClr val="tx1"/>
                </a:solidFill>
              </a:rPr>
              <a:t> </a:t>
            </a:r>
            <a:r>
              <a:rPr lang="ru-RU" sz="2400" i="1" dirty="0">
                <a:solidFill>
                  <a:schemeClr val="tx1"/>
                </a:solidFill>
              </a:rPr>
              <a:t>быту</a:t>
            </a:r>
            <a:r>
              <a:rPr lang="ru-RU" sz="2400" i="1" dirty="0" smtClean="0">
                <a:solidFill>
                  <a:schemeClr val="tx1"/>
                </a:solidFill>
              </a:rPr>
              <a:t>»</a:t>
            </a:r>
            <a:r>
              <a:rPr lang="ru-RU" sz="2400" dirty="0" smtClean="0">
                <a:solidFill>
                  <a:schemeClr val="tx1"/>
                </a:solidFill>
              </a:rPr>
              <a:t>,</a:t>
            </a:r>
            <a:r>
              <a:rPr lang="ru-RU" sz="2400" dirty="0">
                <a:solidFill>
                  <a:schemeClr val="tx1"/>
                </a:solidFill>
              </a:rPr>
              <a:t> </a:t>
            </a:r>
            <a:r>
              <a:rPr lang="ru-RU" sz="2400" i="1" dirty="0">
                <a:solidFill>
                  <a:schemeClr val="tx1"/>
                </a:solidFill>
              </a:rPr>
              <a:t>«Эти правила просты, их запомнить должен ты</a:t>
            </a:r>
            <a:r>
              <a:rPr lang="ru-RU" sz="2400" i="1" dirty="0" smtClean="0">
                <a:solidFill>
                  <a:schemeClr val="tx1"/>
                </a:solidFill>
              </a:rPr>
              <a:t>!»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3. Буклеты «Умные советы для детей и их друзей», «Правила безопасного поведения в быту», «Правила поведения при пожаре» . 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4. </a:t>
            </a:r>
            <a:r>
              <a:rPr lang="ru-RU" sz="2400" dirty="0" smtClean="0">
                <a:solidFill>
                  <a:schemeClr val="tx1"/>
                </a:solidFill>
              </a:rPr>
              <a:t>Информирование </a:t>
            </a:r>
            <a:r>
              <a:rPr lang="ru-RU" sz="2400" dirty="0">
                <a:solidFill>
                  <a:schemeClr val="tx1"/>
                </a:solidFill>
              </a:rPr>
              <a:t>родителей о проделанной работе в группе, для закрепления знаний детей дома, изготовления стенда </a:t>
            </a:r>
            <a:r>
              <a:rPr lang="ru-RU" sz="2400" i="1" dirty="0" smtClean="0">
                <a:solidFill>
                  <a:schemeClr val="tx1"/>
                </a:solidFill>
              </a:rPr>
              <a:t>«Островок безопасности </a:t>
            </a:r>
            <a:r>
              <a:rPr lang="ru-RU" sz="2400" i="1" dirty="0" smtClean="0">
                <a:solidFill>
                  <a:schemeClr val="tx1"/>
                </a:solidFill>
              </a:rPr>
              <a:t>».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5</a:t>
            </a:r>
            <a:r>
              <a:rPr lang="ru-RU" sz="2400" dirty="0" smtClean="0">
                <a:solidFill>
                  <a:schemeClr val="tx1"/>
                </a:solidFill>
              </a:rPr>
              <a:t>. </a:t>
            </a:r>
            <a:r>
              <a:rPr lang="ru-RU" sz="2400" dirty="0">
                <a:solidFill>
                  <a:schemeClr val="tx1"/>
                </a:solidFill>
              </a:rPr>
              <a:t>Анкетирование родителей </a:t>
            </a:r>
            <a:r>
              <a:rPr lang="ru-RU" sz="2400" i="1" dirty="0">
                <a:solidFill>
                  <a:schemeClr val="tx1"/>
                </a:solidFill>
              </a:rPr>
              <a:t>«Безопасность, что это?»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1258371"/>
            <a:ext cx="4968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Деятельность с </a:t>
            </a:r>
            <a:r>
              <a:rPr lang="ru-RU" sz="2800" dirty="0" smtClean="0"/>
              <a:t>родителями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52884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DCIM\Camera\20180328_1607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75226">
            <a:off x="-5940" y="1224475"/>
            <a:ext cx="4150277" cy="307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http://stil-ufa.ru/wp-content/uploads/2015/12/%D0%9F%D1%80%D0%B0%D0%B2%D0%B8%D0%BB%D0%B0-%D0%BF%D0%BE%D0%B2%D0%B5%D0%B4%D0%B5%D0%BD%D0%B8%D1%8F-%D0%BF%D1%80%D0%B8-%D0%BF%D0%BE%D0%B6%D0%B0%D1%80%D0%B5-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49"/>
          <a:stretch/>
        </p:blipFill>
        <p:spPr bwMode="auto">
          <a:xfrm rot="21111121">
            <a:off x="4139952" y="836712"/>
            <a:ext cx="2070326" cy="4315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stil-ufa.ru/wp-content/uploads/2015/12/%D0%9F%D1%80%D0%B0%D0%B2%D0%B8%D0%BB%D0%B0-%D0%BF%D0%BE%D0%B2%D0%B5%D0%B4%D0%B5%D0%BD%D0%B8%D1%8F-%D0%B2-%D0%B1%D1%8B%D1%82%D1%83-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93"/>
          <a:stretch/>
        </p:blipFill>
        <p:spPr bwMode="auto">
          <a:xfrm>
            <a:off x="5486400" y="1271270"/>
            <a:ext cx="2055812" cy="43154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stil-ufa.ru/wp-content/uploads/2015/12/%D0%A3%D0%BC%D0%BD%D1%8B%D0%B5-%D1%81%D0%BE%D0%B2%D0%B5%D1%82%D1%8B-%D0%B4%D0%BB%D1%8F-%D0%B4%D0%B5%D1%82%D0%B5%D0%B9-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93"/>
          <a:stretch/>
        </p:blipFill>
        <p:spPr bwMode="auto">
          <a:xfrm rot="353186">
            <a:off x="6872319" y="2001481"/>
            <a:ext cx="2055812" cy="43154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0832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87624" y="620688"/>
            <a:ext cx="6984776" cy="4104456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/>
                </a:solidFill>
              </a:rPr>
              <a:t>Результативность профессиональной деятельности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</a:rPr>
              <a:t>- Наличие системы использования игр по формированию безопасного поведения;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 - Сформированные </a:t>
            </a:r>
            <a:r>
              <a:rPr lang="ru-RU" sz="2400" dirty="0">
                <a:solidFill>
                  <a:schemeClr val="tx1"/>
                </a:solidFill>
              </a:rPr>
              <a:t>начальные навыки безопасного поведения у детей </a:t>
            </a:r>
            <a:r>
              <a:rPr lang="ru-RU" sz="2400" dirty="0" smtClean="0">
                <a:solidFill>
                  <a:schemeClr val="tx1"/>
                </a:solidFill>
              </a:rPr>
              <a:t>раннего возраста;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- Умение</a:t>
            </a:r>
            <a:r>
              <a:rPr lang="ru-RU" sz="2400" dirty="0">
                <a:solidFill>
                  <a:schemeClr val="tx1"/>
                </a:solidFill>
              </a:rPr>
              <a:t> безопасно действовать с предметами в соответствии с их социальным назначением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4388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317</TotalTime>
  <Words>432</Words>
  <Application>Microsoft Office PowerPoint</Application>
  <PresentationFormat>Экран (4:3)</PresentationFormat>
  <Paragraphs>68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Краткосрочный проект на тему: «Формирование основ безопасности детей раннего возраста в быту».</vt:lpstr>
      <vt:lpstr>Презентация PowerPoint</vt:lpstr>
      <vt:lpstr>Презентация PowerPoint</vt:lpstr>
      <vt:lpstr>Презентация PowerPoint</vt:lpstr>
      <vt:lpstr>Актуальность </vt:lpstr>
      <vt:lpstr>Презентация PowerPoint</vt:lpstr>
      <vt:lpstr>Мероприятия: </vt:lpstr>
      <vt:lpstr>Презентация PowerPoint</vt:lpstr>
      <vt:lpstr> Содержание работы </vt:lpstr>
      <vt:lpstr>Презентация PowerPoint</vt:lpstr>
      <vt:lpstr>Содержание работы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основ безопасности детей раннего возраста в быту.</dc:title>
  <dc:creator>Люда</dc:creator>
  <cp:lastModifiedBy>Люда</cp:lastModifiedBy>
  <cp:revision>27</cp:revision>
  <dcterms:created xsi:type="dcterms:W3CDTF">2018-03-26T03:42:48Z</dcterms:created>
  <dcterms:modified xsi:type="dcterms:W3CDTF">2018-03-28T13:47:48Z</dcterms:modified>
</cp:coreProperties>
</file>