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sldIdLst>
    <p:sldId id="259" r:id="rId2"/>
    <p:sldId id="265" r:id="rId3"/>
    <p:sldId id="261" r:id="rId4"/>
    <p:sldId id="260" r:id="rId5"/>
    <p:sldId id="263" r:id="rId6"/>
    <p:sldId id="264" r:id="rId7"/>
    <p:sldId id="262" r:id="rId8"/>
    <p:sldId id="266" r:id="rId9"/>
    <p:sldId id="268" r:id="rId10"/>
    <p:sldId id="267" r:id="rId11"/>
    <p:sldId id="257" r:id="rId12"/>
    <p:sldId id="25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 autoAdjust="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6" d="100"/>
          <a:sy n="56" d="100"/>
        </p:scale>
        <p:origin x="285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DD58C55-F283-4329-A41B-3585ED5BC55D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8482048-7B1B-4A85-BAC8-A1F9C4543E96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2401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58C55-F283-4329-A41B-3585ED5BC55D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2048-7B1B-4A85-BAC8-A1F9C4543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2123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58C55-F283-4329-A41B-3585ED5BC55D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2048-7B1B-4A85-BAC8-A1F9C4543E96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6513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58C55-F283-4329-A41B-3585ED5BC55D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2048-7B1B-4A85-BAC8-A1F9C4543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666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58C55-F283-4329-A41B-3585ED5BC55D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2048-7B1B-4A85-BAC8-A1F9C4543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6709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58C55-F283-4329-A41B-3585ED5BC55D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2048-7B1B-4A85-BAC8-A1F9C4543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634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58C55-F283-4329-A41B-3585ED5BC55D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2048-7B1B-4A85-BAC8-A1F9C4543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1056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58C55-F283-4329-A41B-3585ED5BC55D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2048-7B1B-4A85-BAC8-A1F9C4543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3916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58C55-F283-4329-A41B-3585ED5BC55D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2048-7B1B-4A85-BAC8-A1F9C4543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114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58C55-F283-4329-A41B-3585ED5BC55D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2048-7B1B-4A85-BAC8-A1F9C4543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6923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58C55-F283-4329-A41B-3585ED5BC55D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2048-7B1B-4A85-BAC8-A1F9C4543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62778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58C55-F283-4329-A41B-3585ED5BC55D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2048-7B1B-4A85-BAC8-A1F9C4543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8624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DD58C55-F283-4329-A41B-3585ED5BC55D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78482048-7B1B-4A85-BAC8-A1F9C4543E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5101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914400" indent="-914400" algn="ctr">
              <a:buFont typeface="+mj-lt"/>
              <a:buAutoNum type="arabicPeriod"/>
            </a:pPr>
            <a:r>
              <a:rPr lang="ru-RU" sz="5400" dirty="0"/>
              <a:t>интерес-возбуждение</a:t>
            </a:r>
          </a:p>
        </p:txBody>
      </p:sp>
      <p:pic>
        <p:nvPicPr>
          <p:cNvPr id="1026" name="Picture 2" descr="https://www.miloserdie.ru/wp-content/uploads/2019/10/people-g289f4092e_128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364" y="1776928"/>
            <a:ext cx="6400799" cy="4270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5398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9600" dirty="0" smtClean="0"/>
              <a:t>гнев-ярость</a:t>
            </a:r>
            <a:endParaRPr lang="ru-RU" sz="9600" dirty="0"/>
          </a:p>
        </p:txBody>
      </p:sp>
      <p:pic>
        <p:nvPicPr>
          <p:cNvPr id="1026" name="Picture 2" descr="https://www.sainte-anastasie.org/img/images/emociones-negativas-la-ir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619" y="2132215"/>
            <a:ext cx="3953789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8509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000" dirty="0"/>
              <a:t>удивление</a:t>
            </a:r>
          </a:p>
        </p:txBody>
      </p:sp>
      <p:pic>
        <p:nvPicPr>
          <p:cNvPr id="3074" name="Picture 2" descr="https://proprikol.ru/wp-content/uploads/2020/02/kartinki-pro-udivlenie-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637" y="2057400"/>
            <a:ext cx="6059388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7781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7200" dirty="0"/>
              <a:t>радость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https://s.mediasole.ru/images/2741/2741030/2a065102651b2098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011" y="2070334"/>
            <a:ext cx="7082848" cy="3984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8193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6600" dirty="0"/>
              <a:t>отвращение-омерзение</a:t>
            </a:r>
            <a:endParaRPr lang="ru-RU" sz="6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92819" y="1965960"/>
            <a:ext cx="505615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162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dirty="0"/>
              <a:t>презрение-пренебрежение</a:t>
            </a:r>
            <a:endParaRPr lang="ru-RU" sz="6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57363" y="1801091"/>
            <a:ext cx="6458509" cy="429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367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1772" y="465513"/>
            <a:ext cx="9875520" cy="1356360"/>
          </a:xfrm>
        </p:spPr>
        <p:txBody>
          <a:bodyPr>
            <a:normAutofit/>
          </a:bodyPr>
          <a:lstStyle/>
          <a:p>
            <a:pPr algn="ctr"/>
            <a:r>
              <a:rPr lang="ru-RU" sz="8000" dirty="0" smtClean="0"/>
              <a:t>горе-страдание</a:t>
            </a:r>
            <a:endParaRPr lang="ru-RU" sz="8000" dirty="0"/>
          </a:p>
        </p:txBody>
      </p:sp>
      <p:pic>
        <p:nvPicPr>
          <p:cNvPr id="4098" name="Picture 2" descr="https://www.vladtime.ru/uploads/posts/2018-07/1532700438_24296312_jpg_770x380_q85_crop-0h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058" y="2272145"/>
            <a:ext cx="5626474" cy="3740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avatars.dzeninfra.ru/get-zen_doc/164147/pub_610506396e5fea78172006fa_61050676b320db6f20cfab14/scale_12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611" y="2272145"/>
            <a:ext cx="4987636" cy="3740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84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000" dirty="0"/>
              <a:t>страх-ужас</a:t>
            </a:r>
            <a:endParaRPr lang="ru-RU" sz="8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3814" y="1773382"/>
            <a:ext cx="5696731" cy="4322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04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7200" dirty="0"/>
              <a:t>стыд-застенчивость</a:t>
            </a:r>
          </a:p>
        </p:txBody>
      </p:sp>
      <p:pic>
        <p:nvPicPr>
          <p:cNvPr id="3074" name="Picture 2" descr="https://psy-files.ru/wp-content/uploads/1/7/9/1795a8561d6d59edaf6baccf9a3c548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381" y="1965960"/>
            <a:ext cx="6057900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7001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000" dirty="0"/>
              <a:t>вина-раскаяние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04256" y="1965960"/>
            <a:ext cx="6448208" cy="4298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931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8582" y="518678"/>
            <a:ext cx="5732547" cy="578513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l="370" t="11966" r="56807" b="-390"/>
          <a:stretch/>
        </p:blipFill>
        <p:spPr>
          <a:xfrm>
            <a:off x="7522711" y="752669"/>
            <a:ext cx="3888000" cy="45000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042244" y="5090526"/>
            <a:ext cx="4044514" cy="1213291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Колесо эмоций</a:t>
            </a:r>
            <a:br>
              <a:rPr lang="ru-RU" sz="3600" dirty="0" smtClean="0"/>
            </a:br>
            <a:r>
              <a:rPr lang="ru-RU" sz="3600" dirty="0" smtClean="0"/>
              <a:t>Роберта </a:t>
            </a:r>
            <a:r>
              <a:rPr lang="ru-RU" sz="3600" dirty="0" err="1" smtClean="0"/>
              <a:t>Плутчика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389157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Арифметика эмоций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7734" y="1965960"/>
            <a:ext cx="25672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mtClean="0">
                <a:solidFill>
                  <a:srgbClr val="000000"/>
                </a:solidFill>
                <a:latin typeface="roboto"/>
              </a:rPr>
              <a:t>Отвращение + Гнев =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13136" y="1965960"/>
            <a:ext cx="17942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НЕГОДОВАНИЕ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27734" y="2410908"/>
            <a:ext cx="22537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Страх + Удивление =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49897" y="2410908"/>
            <a:ext cx="13468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СМЯТЕНИЕ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27734" y="2780240"/>
            <a:ext cx="25109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roboto"/>
              </a:rPr>
              <a:t>Радость + Доверие = 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758402" y="2771126"/>
            <a:ext cx="12048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roboto"/>
              </a:rPr>
              <a:t>ЛЮБОВЬ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21590" y="3158686"/>
            <a:ext cx="28017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roboto"/>
              </a:rPr>
              <a:t>Печаль + Отвращение </a:t>
            </a:r>
            <a:r>
              <a:rPr lang="ru-RU" dirty="0" smtClean="0">
                <a:solidFill>
                  <a:srgbClr val="000000"/>
                </a:solidFill>
                <a:latin typeface="roboto"/>
              </a:rPr>
              <a:t>=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102421" y="3202069"/>
            <a:ext cx="15886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roboto"/>
              </a:rPr>
              <a:t>ПРЕЗРЕНИЕ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675806" y="1965960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roboto"/>
              </a:rPr>
              <a:t>Удивление + Печаль = </a:t>
            </a:r>
            <a:r>
              <a:rPr lang="ru-RU" dirty="0" smtClean="0">
                <a:solidFill>
                  <a:srgbClr val="000000"/>
                </a:solidFill>
                <a:latin typeface="roboto"/>
              </a:rPr>
              <a:t>ДОСАДА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roboto"/>
              </a:rPr>
              <a:t>Доверие + Страх = </a:t>
            </a:r>
            <a:r>
              <a:rPr lang="ru-RU" dirty="0" smtClean="0">
                <a:solidFill>
                  <a:srgbClr val="000000"/>
                </a:solidFill>
                <a:latin typeface="roboto"/>
              </a:rPr>
              <a:t>ПОКОРНОСТЬ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roboto"/>
              </a:rPr>
              <a:t>Гнев + Радость = </a:t>
            </a:r>
            <a:r>
              <a:rPr lang="ru-RU" dirty="0" smtClean="0">
                <a:solidFill>
                  <a:srgbClr val="000000"/>
                </a:solidFill>
                <a:latin typeface="roboto"/>
              </a:rPr>
              <a:t>ТРИУМФ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roboto"/>
              </a:rPr>
              <a:t>Предвкушение + Доверие = </a:t>
            </a:r>
            <a:r>
              <a:rPr lang="ru-RU" dirty="0" smtClean="0">
                <a:solidFill>
                  <a:srgbClr val="000000"/>
                </a:solidFill>
                <a:latin typeface="roboto"/>
              </a:rPr>
              <a:t>НАДЕЖДА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roboto"/>
              </a:rPr>
              <a:t>Отвращение + Предвкушение = </a:t>
            </a:r>
            <a:r>
              <a:rPr lang="ru-RU" dirty="0" smtClean="0">
                <a:solidFill>
                  <a:srgbClr val="000000"/>
                </a:solidFill>
                <a:latin typeface="roboto"/>
              </a:rPr>
              <a:t>ЦИНИЗМ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roboto"/>
              </a:rPr>
              <a:t>Страх + Печаль = </a:t>
            </a:r>
            <a:r>
              <a:rPr lang="ru-RU" dirty="0" smtClean="0">
                <a:solidFill>
                  <a:srgbClr val="000000"/>
                </a:solidFill>
                <a:latin typeface="roboto"/>
              </a:rPr>
              <a:t>ОТЧАЯНИЕ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roboto"/>
              </a:rPr>
              <a:t>Радость + Страх = РИСК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21590" y="3884180"/>
            <a:ext cx="33329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roboto"/>
              </a:rPr>
              <a:t>Печаль + Гнев = </a:t>
            </a:r>
            <a:endParaRPr lang="ru-RU" dirty="0" smtClean="0">
              <a:solidFill>
                <a:srgbClr val="000000"/>
              </a:solidFill>
              <a:latin typeface="roboto"/>
            </a:endParaRPr>
          </a:p>
          <a:p>
            <a:r>
              <a:rPr lang="ru-RU" dirty="0">
                <a:solidFill>
                  <a:srgbClr val="000000"/>
                </a:solidFill>
              </a:rPr>
              <a:t/>
            </a:r>
            <a:br>
              <a:rPr lang="ru-RU" dirty="0">
                <a:solidFill>
                  <a:srgbClr val="000000"/>
                </a:solidFill>
              </a:rPr>
            </a:br>
            <a:r>
              <a:rPr lang="ru-RU" dirty="0">
                <a:solidFill>
                  <a:srgbClr val="000000"/>
                </a:solidFill>
                <a:latin typeface="roboto"/>
              </a:rPr>
              <a:t>Удивление + Отвращение = </a:t>
            </a:r>
            <a:endParaRPr lang="ru-RU" dirty="0" smtClean="0">
              <a:solidFill>
                <a:srgbClr val="000000"/>
              </a:solidFill>
              <a:latin typeface="roboto"/>
            </a:endParaRPr>
          </a:p>
          <a:p>
            <a:r>
              <a:rPr lang="ru-RU" dirty="0">
                <a:solidFill>
                  <a:srgbClr val="000000"/>
                </a:solidFill>
              </a:rPr>
              <a:t/>
            </a:r>
            <a:br>
              <a:rPr lang="ru-RU" dirty="0">
                <a:solidFill>
                  <a:srgbClr val="000000"/>
                </a:solidFill>
              </a:rPr>
            </a:br>
            <a:r>
              <a:rPr lang="ru-RU" dirty="0">
                <a:solidFill>
                  <a:srgbClr val="000000"/>
                </a:solidFill>
                <a:latin typeface="roboto"/>
              </a:rPr>
              <a:t>Доверие + Удивление = 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269908" y="3927563"/>
            <a:ext cx="12509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roboto"/>
              </a:rPr>
              <a:t>ЗАВИСТЬ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446785" y="4438178"/>
            <a:ext cx="7104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roboto"/>
              </a:rPr>
              <a:t>ШОК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102421" y="4979006"/>
            <a:ext cx="20358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roboto"/>
              </a:rPr>
              <a:t>ЛЮБОПЫТСТВО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130650" y="564391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roboto"/>
              </a:rPr>
              <a:t>Печаль + Предвкушение = ПЕССИМИЗМ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roboto"/>
              </a:rPr>
              <a:t>Эмоциональный ноль = ПОКОЙ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5310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2" grpId="0"/>
      <p:bldP spid="13" grpId="0"/>
      <p:bldP spid="15" grpId="0"/>
      <p:bldP spid="16" grpId="0"/>
      <p:bldP spid="17" grpId="0"/>
      <p:bldP spid="18" grpId="0"/>
    </p:bldLst>
  </p:timing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TM03457444[[fn=Базис]]</Template>
  <TotalTime>109</TotalTime>
  <Words>51</Words>
  <Application>Microsoft Office PowerPoint</Application>
  <PresentationFormat>Широкоэкранный</PresentationFormat>
  <Paragraphs>34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Corbel</vt:lpstr>
      <vt:lpstr>roboto</vt:lpstr>
      <vt:lpstr>Базис</vt:lpstr>
      <vt:lpstr>интерес-возбуждение</vt:lpstr>
      <vt:lpstr>гнев-ярость</vt:lpstr>
      <vt:lpstr>удивление</vt:lpstr>
      <vt:lpstr>радость</vt:lpstr>
      <vt:lpstr>отвращение-омерзение</vt:lpstr>
      <vt:lpstr>презрение-пренебрежение</vt:lpstr>
      <vt:lpstr>горе-страдание</vt:lpstr>
      <vt:lpstr>страх-ужас</vt:lpstr>
      <vt:lpstr>стыд-застенчивость</vt:lpstr>
      <vt:lpstr>вина-раскаяние</vt:lpstr>
      <vt:lpstr>Колесо эмоций Роберта Плутчика</vt:lpstr>
      <vt:lpstr>Арифметика эмоций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2930</dc:creator>
  <cp:lastModifiedBy>2930</cp:lastModifiedBy>
  <cp:revision>19</cp:revision>
  <dcterms:created xsi:type="dcterms:W3CDTF">2022-09-06T18:15:19Z</dcterms:created>
  <dcterms:modified xsi:type="dcterms:W3CDTF">2022-09-08T02:03:49Z</dcterms:modified>
</cp:coreProperties>
</file>