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57" r:id="rId3"/>
    <p:sldId id="258" r:id="rId4"/>
    <p:sldId id="266" r:id="rId5"/>
    <p:sldId id="268" r:id="rId6"/>
    <p:sldId id="273" r:id="rId7"/>
    <p:sldId id="272" r:id="rId8"/>
    <p:sldId id="271" r:id="rId9"/>
    <p:sldId id="270" r:id="rId10"/>
    <p:sldId id="269" r:id="rId11"/>
    <p:sldId id="276" r:id="rId12"/>
    <p:sldId id="28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84" autoAdjust="0"/>
  </p:normalViewPr>
  <p:slideViewPr>
    <p:cSldViewPr>
      <p:cViewPr varScale="1">
        <p:scale>
          <a:sx n="73" d="100"/>
          <a:sy n="73" d="100"/>
        </p:scale>
        <p:origin x="147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2">
                <a:lumMod val="90000"/>
              </a:schemeClr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10800000" flipV="1">
            <a:off x="1857356" y="5357826"/>
            <a:ext cx="3714776" cy="402884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1538" y="928670"/>
            <a:ext cx="7215238" cy="5143536"/>
          </a:xfrm>
          <a:solidFill>
            <a:schemeClr val="bg1"/>
          </a:solidFill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тему: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«Игрушка и ее значение в жизни дошкольника»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Выполнила : воспитатель</a:t>
            </a:r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Осинцева Ирина Ивановна</a:t>
            </a:r>
          </a:p>
          <a:p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57846" y="6286520"/>
            <a:ext cx="1832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Серпухов, 2019г.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143932" cy="785818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Актуальность работы</a:t>
            </a:r>
            <a:endParaRPr lang="ru-RU" sz="2800" b="1" dirty="0">
              <a:solidFill>
                <a:schemeClr val="tx2">
                  <a:lumMod val="75000"/>
                </a:schemeClr>
              </a:solidFill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500174"/>
            <a:ext cx="8143932" cy="4625989"/>
          </a:xfrm>
          <a:solidFill>
            <a:schemeClr val="bg1"/>
          </a:solidFill>
        </p:spPr>
        <p:txBody>
          <a:bodyPr>
            <a:normAutofit fontScale="70000" lnSpcReduction="20000"/>
          </a:bodyPr>
          <a:lstStyle/>
          <a:p>
            <a:pPr algn="just" hangingPunct="0">
              <a:lnSpc>
                <a:spcPct val="120000"/>
              </a:lnSpc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800" i="1" dirty="0" smtClean="0">
                <a:solidFill>
                  <a:srgbClr val="002060"/>
                </a:solidFill>
              </a:rPr>
              <a:t>Игрушка – неизменный спутник ребенка с первых дней рождения. Ее специально создает взрослый в воспитательных целях, чтоб подготовить малыша к вхождению в общественные отношения. Главная функция игрушки заключается в активизации самостоятельной детской деятельности. Игрушка должна стимулировать осмысленную деятельность ребёнка, создавать необходимые условия для его самостоятельной активности и тем самым способствовать его развитию. Развивающий и образовательный эффект игрушки определяется прежде всего характером игрового действия. В каждом возрасте существует главная линия развития, которой соответствует ведущая деятельность. Приоритетные виды игрушек на каждом этапе возрастного развития определяются, прежде всего, этой ведущей деятельностью и связаны с её обеспечением. </a:t>
            </a:r>
          </a:p>
          <a:p>
            <a:pPr algn="just">
              <a:lnSpc>
                <a:spcPct val="120000"/>
              </a:lnSpc>
              <a:buNone/>
            </a:pPr>
            <a:endParaRPr lang="ru-RU" sz="2600" i="1" dirty="0" smtClean="0"/>
          </a:p>
          <a:p>
            <a:pPr algn="just">
              <a:buNone/>
            </a:pPr>
            <a:endParaRPr lang="ru-RU" sz="2300" i="1" dirty="0" smtClean="0">
              <a:latin typeface="+mj-lt"/>
              <a:cs typeface="Times New Roman" pitchFamily="18" charset="0"/>
            </a:endParaRPr>
          </a:p>
          <a:p>
            <a:pPr algn="r"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58214" y="6072206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8215338" y="5929330"/>
            <a:ext cx="614338" cy="511156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572000" y="785794"/>
            <a:ext cx="4110038" cy="5357850"/>
          </a:xfrm>
          <a:solidFill>
            <a:schemeClr val="bg1"/>
          </a:solidFill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20000"/>
              </a:lnSpc>
              <a:buNone/>
            </a:pPr>
            <a:r>
              <a:rPr lang="ru-RU" dirty="0" smtClean="0"/>
              <a:t>	</a:t>
            </a:r>
            <a:r>
              <a:rPr lang="ru-RU" sz="2400" b="1" i="1" dirty="0" smtClean="0">
                <a:solidFill>
                  <a:srgbClr val="FF0000"/>
                </a:solidFill>
              </a:rPr>
              <a:t>Игрушка во все исторические эпохи была связана с игрой </a:t>
            </a:r>
            <a:r>
              <a:rPr lang="ru-RU" sz="2400" b="1" i="1" dirty="0" smtClean="0">
                <a:solidFill>
                  <a:srgbClr val="002060"/>
                </a:solidFill>
              </a:rPr>
              <a:t>– </a:t>
            </a:r>
            <a:r>
              <a:rPr lang="ru-RU" sz="2400" b="1" i="1" dirty="0" smtClean="0">
                <a:solidFill>
                  <a:srgbClr val="0070C0"/>
                </a:solidFill>
              </a:rPr>
              <a:t>ведущей деятельностью</a:t>
            </a:r>
            <a:r>
              <a:rPr lang="ru-RU" sz="2400" b="1" i="1" dirty="0" smtClean="0">
                <a:solidFill>
                  <a:srgbClr val="002060"/>
                </a:solidFill>
              </a:rPr>
              <a:t>, в которой формируется типичный облик ребенка: ум, физические и нравственные качества.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2400" b="1" i="1" dirty="0" smtClean="0">
                <a:solidFill>
                  <a:srgbClr val="002060"/>
                </a:solidFill>
              </a:rPr>
              <a:t>	Не только у первобытных, но и у народов с древней, высокой культурой мы находим рядом с ребенком его игрушку. </a:t>
            </a:r>
            <a:r>
              <a:rPr lang="ru-RU" sz="2400" b="1" i="1" dirty="0" smtClean="0">
                <a:solidFill>
                  <a:srgbClr val="0070C0"/>
                </a:solidFill>
              </a:rPr>
              <a:t>По существу эти игрушки мало разнятся от современных</a:t>
            </a:r>
            <a:r>
              <a:rPr lang="ru-RU" sz="2400" b="1" i="1" dirty="0" smtClean="0">
                <a:solidFill>
                  <a:srgbClr val="002060"/>
                </a:solidFill>
              </a:rPr>
              <a:t>: изменяется лишь форма, детали и техника изготовления. </a:t>
            </a:r>
            <a:endParaRPr lang="ru-RU" sz="2400" b="1" i="1" dirty="0">
              <a:solidFill>
                <a:srgbClr val="002060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1026" name="Picture 2" descr="C:\Documents and Settings\User\Рабочий стол\мамочке\Игрушки фото\4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785794"/>
            <a:ext cx="4186238" cy="5357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14348" y="642918"/>
            <a:ext cx="4286280" cy="5500726"/>
          </a:xfrm>
          <a:solidFill>
            <a:schemeClr val="bg1"/>
          </a:solidFill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20000"/>
              </a:lnSpc>
            </a:pPr>
            <a:r>
              <a:rPr lang="ru-RU" sz="3800" b="1" i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	</a:t>
            </a:r>
            <a:r>
              <a:rPr lang="ru-RU" sz="9600" b="1" i="1" dirty="0" smtClean="0">
                <a:solidFill>
                  <a:srgbClr val="002060"/>
                </a:solidFill>
              </a:rPr>
              <a:t>«</a:t>
            </a:r>
            <a:r>
              <a:rPr lang="ru-RU" sz="9600" b="1" i="1" dirty="0" smtClean="0">
                <a:solidFill>
                  <a:srgbClr val="FF0000"/>
                </a:solidFill>
              </a:rPr>
              <a:t>Игрушка – зеркало жизни</a:t>
            </a:r>
            <a:r>
              <a:rPr lang="ru-RU" sz="9600" b="1" i="1" dirty="0" smtClean="0">
                <a:solidFill>
                  <a:srgbClr val="002060"/>
                </a:solidFill>
              </a:rPr>
              <a:t>», - </a:t>
            </a:r>
            <a:r>
              <a:rPr lang="ru-RU" sz="9600" b="1" i="1" dirty="0" smtClean="0">
                <a:solidFill>
                  <a:srgbClr val="0070C0"/>
                </a:solidFill>
              </a:rPr>
              <a:t>сказал известный художник и исследователь Н.Д. Бартрам</a:t>
            </a:r>
            <a:r>
              <a:rPr lang="ru-RU" sz="9600" b="1" i="1" dirty="0" smtClean="0">
                <a:solidFill>
                  <a:srgbClr val="002060"/>
                </a:solidFill>
              </a:rPr>
              <a:t>. И это утверждение подтверждается при знакомстве с русской деревянной игрушки. Если в одних игрушках очевидны традиции, идущие из глубины веков, то в других отразились текущие исторические события, окружающая жизнь.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001024" y="6143644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dirty="0"/>
          </a:p>
        </p:txBody>
      </p:sp>
      <p:pic>
        <p:nvPicPr>
          <p:cNvPr id="2050" name="Picture 2" descr="C:\Documents and Settings\User\Рабочий стол\мамочке\Игрушки фото\article116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628" y="642918"/>
            <a:ext cx="3357586" cy="3357586"/>
          </a:xfrm>
          <a:prstGeom prst="rect">
            <a:avLst/>
          </a:prstGeom>
          <a:noFill/>
        </p:spPr>
      </p:pic>
      <p:pic>
        <p:nvPicPr>
          <p:cNvPr id="2052" name="Picture 4" descr="C:\Documents and Settings\User\Рабочий стол\мамочке\Игрушки фото\9fI6X-Hpzm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3643314"/>
            <a:ext cx="3357586" cy="25193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429652" y="6143644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571472" y="642918"/>
            <a:ext cx="4643470" cy="5572164"/>
          </a:xfrm>
          <a:solidFill>
            <a:schemeClr val="bg1"/>
          </a:solidFill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00" i="1" dirty="0" smtClean="0">
                <a:latin typeface="+mj-lt"/>
              </a:rPr>
              <a:t>	</a:t>
            </a:r>
            <a:r>
              <a:rPr lang="ru-RU" sz="6800" i="1" dirty="0" smtClean="0">
                <a:latin typeface="+mj-lt"/>
              </a:rPr>
              <a:t>	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800" b="1" i="1" dirty="0" smtClean="0">
                <a:solidFill>
                  <a:srgbClr val="FF0000"/>
                </a:solidFill>
                <a:latin typeface="+mj-lt"/>
              </a:rPr>
              <a:t>		</a:t>
            </a:r>
            <a:r>
              <a:rPr lang="ru-RU" sz="8400" b="1" i="1" dirty="0" smtClean="0">
                <a:solidFill>
                  <a:srgbClr val="FF0000"/>
                </a:solidFill>
              </a:rPr>
              <a:t>Игрушка для ребенка</a:t>
            </a:r>
            <a:r>
              <a:rPr lang="ru-RU" sz="8400" b="1" i="1" dirty="0" smtClean="0"/>
              <a:t> </a:t>
            </a:r>
            <a:r>
              <a:rPr lang="ru-RU" sz="8400" b="1" i="1" dirty="0" smtClean="0">
                <a:solidFill>
                  <a:srgbClr val="002060"/>
                </a:solidFill>
              </a:rPr>
              <a:t>— </a:t>
            </a:r>
            <a:r>
              <a:rPr lang="ru-RU" sz="8400" b="1" i="1" dirty="0" smtClean="0">
                <a:solidFill>
                  <a:srgbClr val="0070C0"/>
                </a:solidFill>
              </a:rPr>
              <a:t>не просто забава</a:t>
            </a:r>
            <a:r>
              <a:rPr lang="ru-RU" sz="8400" b="1" i="1" dirty="0" smtClean="0">
                <a:solidFill>
                  <a:srgbClr val="002060"/>
                </a:solidFill>
              </a:rPr>
              <a:t>, но и эффективный инструмент развития, подспорье в совершенствовании движений, органов чувств, понимания речи.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8400" b="1" i="1" dirty="0" smtClean="0">
                <a:solidFill>
                  <a:srgbClr val="002060"/>
                </a:solidFill>
              </a:rPr>
              <a:t>		</a:t>
            </a:r>
            <a:r>
              <a:rPr lang="ru-RU" sz="8400" b="1" i="1" dirty="0" smtClean="0">
                <a:solidFill>
                  <a:srgbClr val="FF0000"/>
                </a:solidFill>
              </a:rPr>
              <a:t>Игрушки</a:t>
            </a:r>
            <a:r>
              <a:rPr lang="ru-RU" sz="8400" b="1" i="1" dirty="0" smtClean="0">
                <a:solidFill>
                  <a:srgbClr val="002060"/>
                </a:solidFill>
              </a:rPr>
              <a:t> — </a:t>
            </a:r>
            <a:r>
              <a:rPr lang="ru-RU" sz="8400" b="1" i="1" dirty="0" smtClean="0">
                <a:solidFill>
                  <a:srgbClr val="0070C0"/>
                </a:solidFill>
              </a:rPr>
              <a:t>это фактически первые книжки ребенка</a:t>
            </a:r>
            <a:r>
              <a:rPr lang="ru-RU" sz="8400" b="1" i="1" dirty="0" smtClean="0">
                <a:solidFill>
                  <a:srgbClr val="002060"/>
                </a:solidFill>
              </a:rPr>
              <a:t>. Игрушка может значительно обогатить представления, если играть ребенку помогают взрослые. Очень важно соблюдать в играх постепенность, последовательность в обучении, учитывать возрастные особенности ребенка.</a:t>
            </a:r>
            <a:endParaRPr lang="ru-RU" sz="8400" b="1" i="1" dirty="0">
              <a:solidFill>
                <a:srgbClr val="002060"/>
              </a:solidFill>
            </a:endParaRPr>
          </a:p>
        </p:txBody>
      </p:sp>
      <p:pic>
        <p:nvPicPr>
          <p:cNvPr id="3074" name="Picture 2" descr="C:\Documents and Settings\User\Рабочий стол\мамочке\Игрушки фото\dC28XexaDug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14942" y="642918"/>
            <a:ext cx="3357586" cy="55721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714348" y="785794"/>
            <a:ext cx="4500594" cy="5357850"/>
          </a:xfrm>
          <a:solidFill>
            <a:schemeClr val="bg1"/>
          </a:solidFill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		</a:t>
            </a:r>
            <a:r>
              <a:rPr lang="ru-RU" sz="3000" b="1" i="1" dirty="0" smtClean="0">
                <a:solidFill>
                  <a:srgbClr val="FF0000"/>
                </a:solidFill>
              </a:rPr>
              <a:t>Игрушка </a:t>
            </a:r>
            <a:r>
              <a:rPr lang="ru-RU" sz="3000" b="1" i="1" dirty="0" smtClean="0">
                <a:solidFill>
                  <a:srgbClr val="002060"/>
                </a:solidFill>
              </a:rPr>
              <a:t>— </a:t>
            </a:r>
            <a:r>
              <a:rPr lang="ru-RU" sz="3000" b="1" i="1" dirty="0" smtClean="0">
                <a:solidFill>
                  <a:srgbClr val="0070C0"/>
                </a:solidFill>
              </a:rPr>
              <a:t>способ привлечения внимания ребенка</a:t>
            </a:r>
            <a:r>
              <a:rPr lang="ru-RU" sz="3000" b="1" i="1" dirty="0" smtClean="0">
                <a:solidFill>
                  <a:srgbClr val="002060"/>
                </a:solidFill>
              </a:rPr>
              <a:t>, попытка вызвать у малыша направленный взгляд на новый для него объект (это может быть деревянная ложка, пустая банка, мамины бусы, яркий платок).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000" b="1" i="1" dirty="0" smtClean="0">
                <a:solidFill>
                  <a:srgbClr val="002060"/>
                </a:solidFill>
              </a:rPr>
              <a:t>		</a:t>
            </a:r>
            <a:r>
              <a:rPr lang="ru-RU" sz="3000" b="1" i="1" dirty="0" smtClean="0">
                <a:solidFill>
                  <a:srgbClr val="FF0000"/>
                </a:solidFill>
              </a:rPr>
              <a:t>Особую роль в развитии малыша </a:t>
            </a:r>
            <a:r>
              <a:rPr lang="ru-RU" sz="3000" b="1" i="1" dirty="0" smtClean="0">
                <a:solidFill>
                  <a:srgbClr val="0070C0"/>
                </a:solidFill>
              </a:rPr>
              <a:t>играют обучающие (дидактические) игрушки</a:t>
            </a:r>
            <a:r>
              <a:rPr lang="ru-RU" sz="3000" b="1" i="1" dirty="0" smtClean="0">
                <a:solidFill>
                  <a:srgbClr val="002060"/>
                </a:solidFill>
              </a:rPr>
              <a:t>. Дидактические игрушки используют для развития и обучения ребенка. </a:t>
            </a:r>
            <a:endParaRPr lang="ru-RU" sz="3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358214" y="6215082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ru-RU" dirty="0"/>
          </a:p>
        </p:txBody>
      </p:sp>
      <p:pic>
        <p:nvPicPr>
          <p:cNvPr id="4098" name="Picture 2" descr="C:\Documents and Settings\User\Рабочий стол\мамочке\Игрушки фото\3000029_2_big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785794"/>
            <a:ext cx="3286148" cy="3000396"/>
          </a:xfrm>
          <a:prstGeom prst="rect">
            <a:avLst/>
          </a:prstGeom>
          <a:noFill/>
        </p:spPr>
      </p:pic>
      <p:pic>
        <p:nvPicPr>
          <p:cNvPr id="4099" name="Picture 3" descr="C:\Documents and Settings\User\Рабочий стол\мамочке\Игрушки фото\0d4eebc7f90d9ce67781652c4706f6a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3786190"/>
            <a:ext cx="3286148" cy="2357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8358214" y="6286520"/>
            <a:ext cx="357190" cy="571480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type="body" idx="1"/>
          </p:nvPr>
        </p:nvSpPr>
        <p:spPr>
          <a:xfrm>
            <a:off x="714348" y="571480"/>
            <a:ext cx="7715304" cy="3286148"/>
          </a:xfrm>
          <a:solidFill>
            <a:schemeClr val="bg1"/>
          </a:solidFill>
        </p:spPr>
        <p:txBody>
          <a:bodyPr>
            <a:normAutofit fontScale="40000" lnSpcReduction="20000"/>
          </a:bodyPr>
          <a:lstStyle/>
          <a:p>
            <a:pPr algn="just">
              <a:lnSpc>
                <a:spcPct val="120000"/>
              </a:lnSpc>
            </a:pPr>
            <a:r>
              <a:rPr lang="ru-RU" sz="4800" b="1" i="1" dirty="0" smtClean="0">
                <a:solidFill>
                  <a:srgbClr val="002060"/>
                </a:solidFill>
              </a:rPr>
              <a:t>	</a:t>
            </a:r>
            <a:r>
              <a:rPr lang="ru-RU" sz="4800" b="1" i="1" dirty="0" smtClean="0">
                <a:solidFill>
                  <a:srgbClr val="0070C0"/>
                </a:solidFill>
              </a:rPr>
              <a:t>В дошкольный период  игра является основным источником познания и развития</a:t>
            </a:r>
            <a:r>
              <a:rPr lang="ru-RU" sz="4800" b="1" i="1" dirty="0" smtClean="0">
                <a:solidFill>
                  <a:srgbClr val="002060"/>
                </a:solidFill>
              </a:rPr>
              <a:t>. </a:t>
            </a:r>
            <a:r>
              <a:rPr lang="ru-RU" sz="4800" b="1" i="1" dirty="0" smtClean="0">
                <a:solidFill>
                  <a:srgbClr val="FF0000"/>
                </a:solidFill>
              </a:rPr>
              <a:t>Игра для ребенка </a:t>
            </a:r>
            <a:r>
              <a:rPr lang="ru-RU" sz="4800" b="1" i="1" dirty="0" smtClean="0">
                <a:solidFill>
                  <a:srgbClr val="002060"/>
                </a:solidFill>
              </a:rPr>
              <a:t>– это не просто времяпрепровождение, это способ существования. В игре осваиваются правила человеческого общения, основные умения и навыки. А </a:t>
            </a:r>
            <a:r>
              <a:rPr lang="ru-RU" sz="4800" b="1" i="1" dirty="0" smtClean="0">
                <a:solidFill>
                  <a:srgbClr val="FF0000"/>
                </a:solidFill>
              </a:rPr>
              <a:t>игрушка для ребенка </a:t>
            </a:r>
            <a:r>
              <a:rPr lang="ru-RU" sz="4800" b="1" i="1" dirty="0" smtClean="0">
                <a:solidFill>
                  <a:srgbClr val="002060"/>
                </a:solidFill>
              </a:rPr>
              <a:t>– </a:t>
            </a:r>
            <a:r>
              <a:rPr lang="ru-RU" sz="4800" b="1" i="1" dirty="0" smtClean="0">
                <a:solidFill>
                  <a:srgbClr val="0070C0"/>
                </a:solidFill>
              </a:rPr>
              <a:t>с одной стороны это средство самовыражения, с другой - определенный идеал, образ, который закладывается в подсознание</a:t>
            </a:r>
            <a:r>
              <a:rPr lang="ru-RU" sz="4800" b="1" i="1" dirty="0" smtClean="0">
                <a:solidFill>
                  <a:srgbClr val="002060"/>
                </a:solidFill>
              </a:rPr>
              <a:t>. Ребенок не способен воспринимать игрушку неэмоционально, он пропускает через себя образ той игрушки, с которой играет. И поэтому очень важно обращать внимание на то, что она собой представляет и какие качества может сформировать.</a:t>
            </a:r>
          </a:p>
        </p:txBody>
      </p:sp>
      <p:pic>
        <p:nvPicPr>
          <p:cNvPr id="5122" name="Picture 2" descr="C:\Documents and Settings\User\Рабочий стол\мамочке\Игрушки фото\sensor-vospitanie1-e14004978209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3822928"/>
            <a:ext cx="3911601" cy="2566760"/>
          </a:xfrm>
          <a:prstGeom prst="rect">
            <a:avLst/>
          </a:prstGeom>
          <a:noFill/>
        </p:spPr>
      </p:pic>
      <p:pic>
        <p:nvPicPr>
          <p:cNvPr id="5124" name="Picture 4" descr="C:\Documents and Settings\User\Рабочий стол\мамочке\Игрушки фото\centre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3857628"/>
            <a:ext cx="3786214" cy="2500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642910" y="642918"/>
            <a:ext cx="4786346" cy="5715040"/>
          </a:xfrm>
          <a:solidFill>
            <a:schemeClr val="bg1"/>
          </a:solidFill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9600" b="1" i="1" dirty="0" smtClean="0"/>
              <a:t>		</a:t>
            </a:r>
            <a:r>
              <a:rPr lang="ru-RU" sz="7200" b="1" i="1" dirty="0" smtClean="0">
                <a:solidFill>
                  <a:srgbClr val="FF0000"/>
                </a:solidFill>
              </a:rPr>
              <a:t>Назначение игрушек </a:t>
            </a:r>
            <a:r>
              <a:rPr lang="ru-RU" sz="7200" b="1" i="1" dirty="0" smtClean="0">
                <a:solidFill>
                  <a:srgbClr val="0070C0"/>
                </a:solidFill>
              </a:rPr>
              <a:t>находится в соответствии с ведущими деятельностями, которые определяют особенности психического развития ребенка</a:t>
            </a:r>
            <a:r>
              <a:rPr lang="ru-RU" sz="7200" b="1" i="1" dirty="0" smtClean="0">
                <a:solidFill>
                  <a:srgbClr val="002060"/>
                </a:solidFill>
              </a:rPr>
              <a:t>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7200" b="1" i="1" dirty="0" smtClean="0">
                <a:solidFill>
                  <a:srgbClr val="002060"/>
                </a:solidFill>
              </a:rPr>
              <a:t>		</a:t>
            </a:r>
            <a:r>
              <a:rPr lang="ru-RU" sz="7200" b="1" i="1" dirty="0" smtClean="0">
                <a:solidFill>
                  <a:srgbClr val="FF0000"/>
                </a:solidFill>
              </a:rPr>
              <a:t>Общение</a:t>
            </a:r>
            <a:r>
              <a:rPr lang="ru-RU" sz="7200" b="1" i="1" dirty="0" smtClean="0">
                <a:solidFill>
                  <a:srgbClr val="002060"/>
                </a:solidFill>
              </a:rPr>
              <a:t> – один из важнейших факторов общего психического развития ребенка. </a:t>
            </a:r>
            <a:r>
              <a:rPr lang="ru-RU" sz="7200" b="1" i="1" dirty="0" smtClean="0">
                <a:solidFill>
                  <a:srgbClr val="FF0000"/>
                </a:solidFill>
              </a:rPr>
              <a:t>У ребенка в возрасте до семи лет сменяются четыре формы общения со взрослыми</a:t>
            </a:r>
            <a:r>
              <a:rPr lang="ru-RU" sz="7200" b="1" i="1" dirty="0" smtClean="0">
                <a:solidFill>
                  <a:srgbClr val="002060"/>
                </a:solidFill>
              </a:rPr>
              <a:t>: </a:t>
            </a:r>
            <a:r>
              <a:rPr lang="ru-RU" sz="7200" b="1" i="1" dirty="0" smtClean="0">
                <a:solidFill>
                  <a:srgbClr val="0070C0"/>
                </a:solidFill>
              </a:rPr>
              <a:t>ситуативно-личностная, ситуативно-деловая, внеситуативно-познавательная и внеситуативно-личностная</a:t>
            </a:r>
            <a:r>
              <a:rPr lang="ru-RU" sz="7200" b="1" i="1" dirty="0" smtClean="0">
                <a:solidFill>
                  <a:srgbClr val="002060"/>
                </a:solidFill>
              </a:rPr>
              <a:t> (М.И. Лисина).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7200" b="1" i="1" dirty="0" smtClean="0">
                <a:solidFill>
                  <a:srgbClr val="002060"/>
                </a:solidFill>
              </a:rPr>
              <a:t>		</a:t>
            </a:r>
            <a:r>
              <a:rPr lang="ru-RU" sz="7200" b="1" i="1" dirty="0" smtClean="0">
                <a:solidFill>
                  <a:srgbClr val="FF0000"/>
                </a:solidFill>
              </a:rPr>
              <a:t>Взрослый для ребенка раннего возраста </a:t>
            </a:r>
            <a:r>
              <a:rPr lang="ru-RU" sz="7200" b="1" i="1" dirty="0" smtClean="0">
                <a:solidFill>
                  <a:srgbClr val="002060"/>
                </a:solidFill>
              </a:rPr>
              <a:t>- </a:t>
            </a:r>
            <a:r>
              <a:rPr lang="ru-RU" sz="7200" b="1" i="1" dirty="0" smtClean="0">
                <a:solidFill>
                  <a:srgbClr val="0070C0"/>
                </a:solidFill>
              </a:rPr>
              <a:t>это, прежде всего, соучастник предметной деятельности и игры. </a:t>
            </a:r>
            <a:r>
              <a:rPr lang="ru-RU" sz="7200" b="1" i="1" dirty="0" smtClean="0">
                <a:solidFill>
                  <a:srgbClr val="002060"/>
                </a:solidFill>
              </a:rPr>
              <a:t>Со стороны взрослого важны внимательность и доброжелательность.</a:t>
            </a:r>
            <a:endParaRPr lang="ru-RU" sz="7200" b="1" i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15338" y="6286520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8</a:t>
            </a:r>
            <a:endParaRPr lang="ru-RU" dirty="0"/>
          </a:p>
        </p:txBody>
      </p:sp>
      <p:pic>
        <p:nvPicPr>
          <p:cNvPr id="6146" name="Picture 2" descr="C:\Documents and Settings\User\Рабочий стол\мамочке\Игрушки фото\1278134234_1263974327_1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429256" y="3429000"/>
            <a:ext cx="3071834" cy="2928958"/>
          </a:xfrm>
          <a:prstGeom prst="rect">
            <a:avLst/>
          </a:prstGeom>
          <a:noFill/>
        </p:spPr>
      </p:pic>
      <p:pic>
        <p:nvPicPr>
          <p:cNvPr id="6147" name="Picture 3" descr="C:\Documents and Settings\User\Рабочий стол\мамочке\Игрушки фото\getImage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642918"/>
            <a:ext cx="3076572" cy="2786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071934" y="785794"/>
            <a:ext cx="4500594" cy="5429288"/>
          </a:xfrm>
          <a:solidFill>
            <a:schemeClr val="bg1"/>
          </a:solidFill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i="1" dirty="0" smtClean="0">
                <a:solidFill>
                  <a:srgbClr val="C00000"/>
                </a:solidFill>
                <a:latin typeface="+mj-lt"/>
              </a:rPr>
              <a:t>		</a:t>
            </a:r>
            <a:r>
              <a:rPr lang="ru-RU" b="1" i="1" dirty="0" smtClean="0">
                <a:solidFill>
                  <a:srgbClr val="FF0000"/>
                </a:solidFill>
              </a:rPr>
              <a:t>Особое значение в развитии социальной активности занимает развитие специфики общения со сверстниками</a:t>
            </a:r>
            <a:r>
              <a:rPr lang="ru-RU" b="1" i="1" dirty="0" smtClean="0">
                <a:solidFill>
                  <a:srgbClr val="002060"/>
                </a:solidFill>
              </a:rPr>
              <a:t>. </a:t>
            </a:r>
            <a:r>
              <a:rPr lang="ru-RU" b="1" i="1" dirty="0" smtClean="0">
                <a:solidFill>
                  <a:srgbClr val="0070C0"/>
                </a:solidFill>
              </a:rPr>
              <a:t>Общение ребенка со сверстниками</a:t>
            </a:r>
            <a:r>
              <a:rPr lang="ru-RU" b="1" i="1" dirty="0" smtClean="0">
                <a:solidFill>
                  <a:srgbClr val="002060"/>
                </a:solidFill>
              </a:rPr>
              <a:t> осуществляется в игре и по поводу игры. Общение со сверстниками в игре более эмоционально насыщено; дети более раскованы, такое общение богаче по назначению и функциям. </a:t>
            </a:r>
            <a:r>
              <a:rPr lang="ru-RU" b="1" i="1" dirty="0" smtClean="0">
                <a:solidFill>
                  <a:srgbClr val="FF0000"/>
                </a:solidFill>
              </a:rPr>
              <a:t>На протяжении дошкольного возраста сменяются три формы общения</a:t>
            </a:r>
            <a:r>
              <a:rPr lang="ru-RU" b="1" i="1" dirty="0" smtClean="0">
                <a:solidFill>
                  <a:srgbClr val="002060"/>
                </a:solidFill>
              </a:rPr>
              <a:t>: эмоционально-практическая (да 2-х лет), ситуативно-деловая (2-4 года), внеситуативно-деловая (6-7 лет).</a:t>
            </a:r>
          </a:p>
          <a:p>
            <a:pPr>
              <a:lnSpc>
                <a:spcPct val="120000"/>
              </a:lnSpc>
              <a:buNone/>
            </a:pPr>
            <a:endParaRPr lang="ru-RU" b="1" i="1" dirty="0" smtClean="0">
              <a:latin typeface="+mj-lt"/>
            </a:endParaRP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429652" y="6143644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9</a:t>
            </a:r>
            <a:endParaRPr lang="ru-RU" dirty="0"/>
          </a:p>
        </p:txBody>
      </p:sp>
      <p:pic>
        <p:nvPicPr>
          <p:cNvPr id="6146" name="Picture 2" descr="C:\Documents and Settings\User\Рабочий стол\мамочке\254133_html_8f0ef2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571876"/>
            <a:ext cx="3500462" cy="2643206"/>
          </a:xfrm>
          <a:prstGeom prst="rect">
            <a:avLst/>
          </a:prstGeom>
          <a:noFill/>
        </p:spPr>
      </p:pic>
      <p:pic>
        <p:nvPicPr>
          <p:cNvPr id="7170" name="Picture 2" descr="C:\Documents and Settings\User\Рабочий стол\мамочке\Игрушки фото\imgofferfullfull00714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785794"/>
            <a:ext cx="3500442" cy="2786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5000628" y="642918"/>
            <a:ext cx="3752848" cy="5500726"/>
          </a:xfrm>
          <a:solidFill>
            <a:schemeClr val="bg1"/>
          </a:solidFill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20000"/>
              </a:lnSpc>
              <a:buNone/>
            </a:pPr>
            <a:r>
              <a:rPr lang="ru-RU" sz="1800" i="1" dirty="0" smtClean="0">
                <a:latin typeface="+mj-lt"/>
              </a:rPr>
              <a:t>	</a:t>
            </a:r>
            <a:r>
              <a:rPr lang="ru-RU" sz="1800" b="1" i="1" dirty="0" smtClean="0">
                <a:solidFill>
                  <a:srgbClr val="002060"/>
                </a:solidFill>
                <a:latin typeface="+mj-lt"/>
              </a:rPr>
              <a:t>	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1800" b="1" i="1" dirty="0" smtClean="0">
                <a:solidFill>
                  <a:srgbClr val="002060"/>
                </a:solidFill>
                <a:latin typeface="+mj-lt"/>
              </a:rPr>
              <a:t>		</a:t>
            </a:r>
            <a:r>
              <a:rPr lang="ru-RU" sz="9600" b="1" i="1" dirty="0" smtClean="0">
                <a:solidFill>
                  <a:srgbClr val="0070C0"/>
                </a:solidFill>
                <a:latin typeface="+mj-lt"/>
              </a:rPr>
              <a:t>Н</a:t>
            </a:r>
            <a:r>
              <a:rPr lang="ru-RU" sz="9600" b="1" i="1" dirty="0" smtClean="0">
                <a:solidFill>
                  <a:srgbClr val="0070C0"/>
                </a:solidFill>
              </a:rPr>
              <a:t>а протяжении всего дошкольного возраста общение ребенка направлено на познание окружающего мира.</a:t>
            </a:r>
            <a:r>
              <a:rPr lang="ru-RU" sz="9600" b="1" i="1" dirty="0" smtClean="0">
                <a:solidFill>
                  <a:srgbClr val="002060"/>
                </a:solidFill>
              </a:rPr>
              <a:t> </a:t>
            </a:r>
            <a:r>
              <a:rPr lang="ru-RU" sz="9600" b="1" i="1" dirty="0" smtClean="0">
                <a:solidFill>
                  <a:srgbClr val="FF0000"/>
                </a:solidFill>
              </a:rPr>
              <a:t>Игрушка является важным предметом в общении ребенка</a:t>
            </a:r>
            <a:r>
              <a:rPr lang="ru-RU" sz="9600" b="1" i="1" dirty="0" smtClean="0">
                <a:solidFill>
                  <a:srgbClr val="002060"/>
                </a:solidFill>
              </a:rPr>
              <a:t>. Дети общаются в игре, по поводу игры или игрушки, различных других предметов.</a:t>
            </a:r>
            <a:endParaRPr lang="ru-RU" sz="9600" b="1" i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429652" y="614364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10</a:t>
            </a:r>
            <a:endParaRPr lang="ru-RU" dirty="0"/>
          </a:p>
        </p:txBody>
      </p:sp>
      <p:pic>
        <p:nvPicPr>
          <p:cNvPr id="8194" name="Picture 2" descr="C:\Documents and Settings\User\Рабочий стол\мамочке\Игрушки фото\6491950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642918"/>
            <a:ext cx="4429156" cy="55007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14348" y="428604"/>
            <a:ext cx="7786742" cy="5786478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just"/>
            <a:r>
              <a:rPr lang="ru-RU" sz="2800" b="1" dirty="0" smtClean="0">
                <a:solidFill>
                  <a:srgbClr val="C00000"/>
                </a:solidFill>
              </a:rPr>
              <a:t/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800" b="1" dirty="0" smtClean="0">
                <a:solidFill>
                  <a:srgbClr val="C00000"/>
                </a:solidFill>
              </a:rPr>
              <a:t>Вывод</a:t>
            </a:r>
            <a:r>
              <a:rPr lang="ru-RU" sz="2800" i="1" dirty="0" smtClean="0">
                <a:solidFill>
                  <a:srgbClr val="002060"/>
                </a:solidFill>
              </a:rPr>
              <a:t/>
            </a:r>
            <a:br>
              <a:rPr lang="ru-RU" sz="2800" i="1" dirty="0" smtClean="0">
                <a:solidFill>
                  <a:srgbClr val="002060"/>
                </a:solidFill>
              </a:rPr>
            </a:br>
            <a:r>
              <a:rPr lang="ru-RU" sz="2800" i="1" dirty="0" smtClean="0">
                <a:solidFill>
                  <a:srgbClr val="002060"/>
                </a:solidFill>
              </a:rPr>
              <a:t>	</a:t>
            </a:r>
            <a:r>
              <a:rPr lang="ru-RU" sz="2100" b="1" i="1" dirty="0" smtClean="0">
                <a:solidFill>
                  <a:srgbClr val="002060"/>
                </a:solidFill>
              </a:rPr>
              <a:t>Игра – это универсальный способ жизнедеятельности ребенка. Главное преимущество игры заключается в том, что это активная и самостоятельная деятельность ребёнка, в которой он проявляет себя и видит результаты своих действий. Играет малыш всегда по собственному желанию, с удовольствием и ради самого процесса, а не его результата.</a:t>
            </a:r>
            <a:br>
              <a:rPr lang="ru-RU" sz="2100" b="1" i="1" dirty="0" smtClean="0">
                <a:solidFill>
                  <a:srgbClr val="002060"/>
                </a:solidFill>
              </a:rPr>
            </a:br>
            <a:r>
              <a:rPr lang="ru-RU" sz="2100" b="1" i="1" dirty="0" smtClean="0">
                <a:solidFill>
                  <a:srgbClr val="002060"/>
                </a:solidFill>
              </a:rPr>
              <a:t>Игра и связанные с ней игрушки – одно из важных средств познания окружающего мира. Она способствует поддержанию у него хорошего настроения, обогащению его чувственного опыта, развитию наглядно-образного мышления, воображения, речи. В ней закладываются основы творчества. Дети с хорошо развитым воображением обладают более высоким интеллектом, лучше ориентируются в нестандартных ситуациях, успешнее учатся.</a:t>
            </a:r>
            <a:r>
              <a:rPr lang="ru-RU" sz="2100" dirty="0" smtClean="0"/>
              <a:t/>
            </a:r>
            <a:br>
              <a:rPr lang="ru-RU" sz="21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b="1" i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58214" y="6286520"/>
            <a:ext cx="406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11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10800000" flipV="1">
            <a:off x="1857356" y="5357826"/>
            <a:ext cx="3714776" cy="402884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1538" y="928670"/>
            <a:ext cx="7215238" cy="5143536"/>
          </a:xfrm>
          <a:solidFill>
            <a:schemeClr val="bg1"/>
          </a:solidFill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тему: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«Игрушка и ее значение в жизни дошкольника»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Выполнила: воспитатель</a:t>
            </a:r>
          </a:p>
          <a:p>
            <a:pPr algn="r"/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Осинцева Ирина Ивановна</a:t>
            </a:r>
          </a:p>
          <a:p>
            <a:pPr algn="r"/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28992" y="6286520"/>
            <a:ext cx="18903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Серпухов, 2019 г.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480</TotalTime>
  <Words>59</Words>
  <Application>Microsoft Office PowerPoint</Application>
  <PresentationFormat>Экран (4:3)</PresentationFormat>
  <Paragraphs>54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Тема Office</vt:lpstr>
      <vt:lpstr>Презентация PowerPoint</vt:lpstr>
      <vt:lpstr>Актуальность работы</vt:lpstr>
      <vt:lpstr>3</vt:lpstr>
      <vt:lpstr>Презентация PowerPoint</vt:lpstr>
      <vt:lpstr>Презентация PowerPoint</vt:lpstr>
      <vt:lpstr>Презентация PowerPoint</vt:lpstr>
      <vt:lpstr>7</vt:lpstr>
      <vt:lpstr>Презентация PowerPoint</vt:lpstr>
      <vt:lpstr>Презентация PowerPoint</vt:lpstr>
      <vt:lpstr>Презентация PowerPoint</vt:lpstr>
      <vt:lpstr> Вывод  Игра – это универсальный способ жизнедеятельности ребенка. Главное преимущество игры заключается в том, что это активная и самостоятельная деятельность ребёнка, в которой он проявляет себя и видит результаты своих действий. Играет малыш всегда по собственному желанию, с удовольствием и ради самого процесса, а не его результата. Игра и связанные с ней игрушки – одно из важных средств познания окружающего мира. Она способствует поддержанию у него хорошего настроения, обогащению его чувственного опыта, развитию наглядно-образного мышления, воображения, речи. В ней закладываются основы творчества. Дети с хорошо развитым воображением обладают более высоким интеллектом, лучше ориентируются в нестандартных ситуациях, успешнее учатся. 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Министерство образования Московской области  Региональная система повышения квалификации    ГАОУ СПО МО “ГПК”</dc:title>
  <cp:lastModifiedBy>Пользователь Windows</cp:lastModifiedBy>
  <cp:revision>63</cp:revision>
  <dcterms:modified xsi:type="dcterms:W3CDTF">2019-06-09T17:29:58Z</dcterms:modified>
</cp:coreProperties>
</file>