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4"/>
  </p:notesMasterIdLst>
  <p:sldIdLst>
    <p:sldId id="257" r:id="rId2"/>
    <p:sldId id="258" r:id="rId3"/>
    <p:sldId id="265" r:id="rId4"/>
    <p:sldId id="259" r:id="rId5"/>
    <p:sldId id="264" r:id="rId6"/>
    <p:sldId id="267" r:id="rId7"/>
    <p:sldId id="268" r:id="rId8"/>
    <p:sldId id="269" r:id="rId9"/>
    <p:sldId id="260" r:id="rId10"/>
    <p:sldId id="261" r:id="rId11"/>
    <p:sldId id="262" r:id="rId12"/>
    <p:sldId id="263"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0" d="100"/>
          <a:sy n="50" d="100"/>
        </p:scale>
        <p:origin x="-1872" y="-4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B9FE517-A762-4CFE-B074-95F1A2B85945}" type="datetimeFigureOut">
              <a:rPr lang="ru-RU" smtClean="0"/>
              <a:t>21.12.2018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9DBDA48-2653-47D7-BA42-8B9DF7BB9D27}" type="slidenum">
              <a:rPr lang="ru-RU" smtClean="0"/>
              <a:t>‹#›</a:t>
            </a:fld>
            <a:endParaRPr lang="ru-RU"/>
          </a:p>
        </p:txBody>
      </p:sp>
    </p:spTree>
    <p:extLst>
      <p:ext uri="{BB962C8B-B14F-4D97-AF65-F5344CB8AC3E}">
        <p14:creationId xmlns:p14="http://schemas.microsoft.com/office/powerpoint/2010/main" val="3021713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9DBDA48-2653-47D7-BA42-8B9DF7BB9D27}" type="slidenum">
              <a:rPr lang="ru-RU" smtClean="0"/>
              <a:t>8</a:t>
            </a:fld>
            <a:endParaRPr lang="ru-RU"/>
          </a:p>
        </p:txBody>
      </p:sp>
    </p:spTree>
    <p:extLst>
      <p:ext uri="{BB962C8B-B14F-4D97-AF65-F5344CB8AC3E}">
        <p14:creationId xmlns:p14="http://schemas.microsoft.com/office/powerpoint/2010/main" val="33598167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smtClean="0"/>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Дата 14"/>
          <p:cNvSpPr>
            <a:spLocks noGrp="1"/>
          </p:cNvSpPr>
          <p:nvPr>
            <p:ph type="dt" sz="half" idx="10"/>
          </p:nvPr>
        </p:nvSpPr>
        <p:spPr/>
        <p:txBody>
          <a:bodyPr/>
          <a:lstStyle/>
          <a:p>
            <a:fld id="{B4C71EC6-210F-42DE-9C53-41977AD35B3D}" type="datetimeFigureOut">
              <a:rPr lang="ru-RU" smtClean="0"/>
              <a:t>21.12.2018</a:t>
            </a:fld>
            <a:endParaRPr lang="ru-RU"/>
          </a:p>
        </p:txBody>
      </p:sp>
      <p:sp>
        <p:nvSpPr>
          <p:cNvPr id="16" name="Номер слайда 15"/>
          <p:cNvSpPr>
            <a:spLocks noGrp="1"/>
          </p:cNvSpPr>
          <p:nvPr>
            <p:ph type="sldNum" sz="quarter" idx="11"/>
          </p:nvPr>
        </p:nvSpPr>
        <p:spPr/>
        <p:txBody>
          <a:bodyPr/>
          <a:lstStyle/>
          <a:p>
            <a:fld id="{B19B0651-EE4F-4900-A07F-96A6BFA9D0F0}" type="slidenum">
              <a:rPr lang="ru-RU" smtClean="0"/>
              <a:t>‹#›</a:t>
            </a:fld>
            <a:endParaRPr lang="ru-RU"/>
          </a:p>
        </p:txBody>
      </p:sp>
      <p:sp>
        <p:nvSpPr>
          <p:cNvPr id="17" name="Нижний колонтитул 16"/>
          <p:cNvSpPr>
            <a:spLocks noGrp="1"/>
          </p:cNvSpPr>
          <p:nvPr>
            <p:ph type="ftr" sz="quarter" idx="12"/>
          </p:nvPr>
        </p:nvSpPr>
        <p:spPr/>
        <p:txBody>
          <a:body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Объект 8"/>
          <p:cNvSpPr>
            <a:spLocks noGrp="1"/>
          </p:cNvSpPr>
          <p:nvPr>
            <p:ph idx="1"/>
          </p:nvPr>
        </p:nvSpPr>
        <p:spPr>
          <a:xfrm>
            <a:off x="457200" y="1524000"/>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4" name="Дата 13"/>
          <p:cNvSpPr>
            <a:spLocks noGrp="1"/>
          </p:cNvSpPr>
          <p:nvPr>
            <p:ph type="dt" sz="half" idx="14"/>
          </p:nvPr>
        </p:nvSpPr>
        <p:spPr/>
        <p:txBody>
          <a:bodyPr/>
          <a:lstStyle/>
          <a:p>
            <a:fld id="{B4C71EC6-210F-42DE-9C53-41977AD35B3D}" type="datetimeFigureOut">
              <a:rPr lang="ru-RU" smtClean="0"/>
              <a:t>21.12.2018</a:t>
            </a:fld>
            <a:endParaRPr lang="ru-RU"/>
          </a:p>
        </p:txBody>
      </p:sp>
      <p:sp>
        <p:nvSpPr>
          <p:cNvPr id="15" name="Номер слайда 14"/>
          <p:cNvSpPr>
            <a:spLocks noGrp="1"/>
          </p:cNvSpPr>
          <p:nvPr>
            <p:ph type="sldNum" sz="quarter" idx="15"/>
          </p:nvPr>
        </p:nvSpPr>
        <p:spPr/>
        <p:txBody>
          <a:bodyPr/>
          <a:lstStyle>
            <a:lvl1pPr algn="ctr">
              <a:defRPr/>
            </a:lvl1pPr>
          </a:lstStyle>
          <a:p>
            <a:fld id="{B19B0651-EE4F-4900-A07F-96A6BFA9D0F0}" type="slidenum">
              <a:rPr lang="ru-RU" smtClean="0"/>
              <a:t>‹#›</a:t>
            </a:fld>
            <a:endParaRPr lang="ru-RU"/>
          </a:p>
        </p:txBody>
      </p:sp>
      <p:sp>
        <p:nvSpPr>
          <p:cNvPr id="16" name="Нижний колонтитул 15"/>
          <p:cNvSpPr>
            <a:spLocks noGrp="1"/>
          </p:cNvSpPr>
          <p:nvPr>
            <p:ph type="ftr" sz="quarter" idx="16"/>
          </p:nvPr>
        </p:nvSpPr>
        <p:spPr/>
        <p:txBody>
          <a:bodyPr/>
          <a:lstStyle/>
          <a:p>
            <a:endParaRPr lang="ru-RU"/>
          </a:p>
        </p:txBody>
      </p:sp>
      <p:sp>
        <p:nvSpPr>
          <p:cNvPr id="17" name="Заголовок 16"/>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fld id="{B4C71EC6-210F-42DE-9C53-41977AD35B3D}" type="datetimeFigureOut">
              <a:rPr lang="ru-RU" smtClean="0"/>
              <a:t>21.12.2018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cxnSp>
        <p:nvCxnSpPr>
          <p:cNvPr id="7" name="Прямая соединительная линия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fld id="{B4C71EC6-210F-42DE-9C53-41977AD35B3D}" type="datetimeFigureOut">
              <a:rPr lang="ru-RU" smtClean="0"/>
              <a:t>21.12.2018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11" name="Объект 10"/>
          <p:cNvSpPr>
            <a:spLocks noGrp="1"/>
          </p:cNvSpPr>
          <p:nvPr>
            <p:ph sz="half" idx="1"/>
          </p:nvPr>
        </p:nvSpPr>
        <p:spPr>
          <a:xfrm>
            <a:off x="457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2"/>
          </p:nvPr>
        </p:nvSpPr>
        <p:spPr>
          <a:xfrm>
            <a:off x="4648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7" name="Дата 6"/>
          <p:cNvSpPr>
            <a:spLocks noGrp="1"/>
          </p:cNvSpPr>
          <p:nvPr>
            <p:ph type="dt" sz="half" idx="10"/>
          </p:nvPr>
        </p:nvSpPr>
        <p:spPr/>
        <p:txBody>
          <a:bodyPr/>
          <a:lstStyle/>
          <a:p>
            <a:fld id="{B4C71EC6-210F-42DE-9C53-41977AD35B3D}" type="datetimeFigureOut">
              <a:rPr lang="ru-RU" smtClean="0"/>
              <a:t>21.12.2018</a:t>
            </a:fld>
            <a:endParaRPr lang="ru-RU"/>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32" name="Объект 31"/>
          <p:cNvSpPr>
            <a:spLocks noGrp="1"/>
          </p:cNvSpPr>
          <p:nvPr>
            <p:ph sz="half" idx="2"/>
          </p:nvPr>
        </p:nvSpPr>
        <p:spPr>
          <a:xfrm>
            <a:off x="457200"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4" name="Объект 33"/>
          <p:cNvSpPr>
            <a:spLocks noGrp="1"/>
          </p:cNvSpPr>
          <p:nvPr>
            <p:ph sz="quarter" idx="4"/>
          </p:nvPr>
        </p:nvSpPr>
        <p:spPr>
          <a:xfrm>
            <a:off x="4649788"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smtClean="0"/>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B4C71EC6-210F-42DE-9C53-41977AD35B3D}" type="datetimeFigureOut">
              <a:rPr lang="ru-RU" smtClean="0"/>
              <a:t>21.12.2018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21.12.2018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Объект 28"/>
          <p:cNvSpPr>
            <a:spLocks noGrp="1"/>
          </p:cNvSpPr>
          <p:nvPr>
            <p:ph sz="quarter" idx="1"/>
          </p:nvPr>
        </p:nvSpPr>
        <p:spPr>
          <a:xfrm>
            <a:off x="457200" y="457200"/>
            <a:ext cx="62484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8" name="Дата 7"/>
          <p:cNvSpPr>
            <a:spLocks noGrp="1"/>
          </p:cNvSpPr>
          <p:nvPr>
            <p:ph type="dt" sz="half" idx="14"/>
          </p:nvPr>
        </p:nvSpPr>
        <p:spPr/>
        <p:txBody>
          <a:bodyPr/>
          <a:lstStyle/>
          <a:p>
            <a:fld id="{B4C71EC6-210F-42DE-9C53-41977AD35B3D}" type="datetimeFigureOut">
              <a:rPr lang="ru-RU" smtClean="0"/>
              <a:t>21.12.2018</a:t>
            </a:fld>
            <a:endParaRPr lang="ru-RU"/>
          </a:p>
        </p:txBody>
      </p:sp>
      <p:sp>
        <p:nvSpPr>
          <p:cNvPr id="9" name="Номер слайда 8"/>
          <p:cNvSpPr>
            <a:spLocks noGrp="1"/>
          </p:cNvSpPr>
          <p:nvPr>
            <p:ph type="sldNum" sz="quarter" idx="15"/>
          </p:nvPr>
        </p:nvSpPr>
        <p:spPr/>
        <p:txBody>
          <a:bodyPr/>
          <a:lstStyle/>
          <a:p>
            <a:fld id="{B19B0651-EE4F-4900-A07F-96A6BFA9D0F0}" type="slidenum">
              <a:rPr lang="ru-RU" smtClean="0"/>
              <a:t>‹#›</a:t>
            </a:fld>
            <a:endParaRPr lang="ru-RU"/>
          </a:p>
        </p:txBody>
      </p:sp>
      <p:sp>
        <p:nvSpPr>
          <p:cNvPr id="10" name="Нижний колонтитул 9"/>
          <p:cNvSpPr>
            <a:spLocks noGrp="1"/>
          </p:cNvSpPr>
          <p:nvPr>
            <p:ph type="ftr" sz="quarter" idx="16"/>
          </p:nvPr>
        </p:nvSpPr>
        <p:spPr/>
        <p:txBody>
          <a:bodyPr/>
          <a:lstStyle/>
          <a:p>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smtClean="0"/>
              <a:t>Вставка рисунка</a:t>
            </a:r>
            <a:endParaRPr kumimoji="0" lang="en-US"/>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8" name="Дата 7"/>
          <p:cNvSpPr>
            <a:spLocks noGrp="1"/>
          </p:cNvSpPr>
          <p:nvPr>
            <p:ph type="dt" sz="half" idx="10"/>
          </p:nvPr>
        </p:nvSpPr>
        <p:spPr/>
        <p:txBody>
          <a:bodyPr/>
          <a:lstStyle/>
          <a:p>
            <a:fld id="{B4C71EC6-210F-42DE-9C53-41977AD35B3D}" type="datetimeFigureOut">
              <a:rPr lang="ru-RU" smtClean="0"/>
              <a:t>21.12.2018</a:t>
            </a:fld>
            <a:endParaRPr lang="ru-RU"/>
          </a:p>
        </p:txBody>
      </p:sp>
      <p:sp>
        <p:nvSpPr>
          <p:cNvPr id="9" name="Номер слайда 8"/>
          <p:cNvSpPr>
            <a:spLocks noGrp="1"/>
          </p:cNvSpPr>
          <p:nvPr>
            <p:ph type="sldNum" sz="quarter" idx="11"/>
          </p:nvPr>
        </p:nvSpPr>
        <p:spPr/>
        <p:txBody>
          <a:bodyPr/>
          <a:lstStyle/>
          <a:p>
            <a:fld id="{B19B0651-EE4F-4900-A07F-96A6BFA9D0F0}" type="slidenum">
              <a:rPr lang="ru-RU" smtClean="0"/>
              <a:t>‹#›</a:t>
            </a:fld>
            <a:endParaRPr lang="ru-RU"/>
          </a:p>
        </p:txBody>
      </p:sp>
      <p:sp>
        <p:nvSpPr>
          <p:cNvPr id="10" name="Нижний колонтитул 9"/>
          <p:cNvSpPr>
            <a:spLocks noGrp="1"/>
          </p:cNvSpPr>
          <p:nvPr>
            <p:ph type="ftr" sz="quarter" idx="12"/>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21.12.2018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21.12.2018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B4C71EC6-210F-42DE-9C53-41977AD35B3D}" type="datetimeFigureOut">
              <a:rPr lang="ru-RU" smtClean="0"/>
              <a:t>21.12.2018</a:t>
            </a:fld>
            <a:endParaRPr lang="ru-RU"/>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ru-RU"/>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B19B0651-EE4F-4900-A07F-96A6BFA9D0F0}" type="slidenum">
              <a:rPr lang="ru-RU" smtClean="0"/>
              <a:t>‹#›</a:t>
            </a:fld>
            <a:endParaRPr lang="ru-RU"/>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smtClean="0"/>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404664"/>
            <a:ext cx="7632700" cy="4865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11560" y="4941169"/>
            <a:ext cx="7776790" cy="1646605"/>
          </a:xfrm>
          <a:prstGeom prst="rect">
            <a:avLst/>
          </a:prstGeom>
          <a:noFill/>
        </p:spPr>
        <p:txBody>
          <a:bodyPr wrap="square" rtlCol="0">
            <a:spAutoFit/>
          </a:bodyPr>
          <a:lstStyle/>
          <a:p>
            <a:pPr lvl="0" algn="ctr">
              <a:spcBef>
                <a:spcPts val="600"/>
              </a:spcBef>
              <a:buClr>
                <a:srgbClr val="B0CCB0"/>
              </a:buClr>
              <a:buSzPct val="85000"/>
            </a:pPr>
            <a:r>
              <a:rPr lang="ru-RU" sz="4800" b="1" spc="100" dirty="0">
                <a:solidFill>
                  <a:srgbClr val="002060"/>
                </a:solidFill>
              </a:rPr>
              <a:t>День Благодарения </a:t>
            </a:r>
          </a:p>
          <a:p>
            <a:pPr lvl="0" algn="ctr">
              <a:spcBef>
                <a:spcPts val="600"/>
              </a:spcBef>
              <a:buClr>
                <a:srgbClr val="B0CCB0"/>
              </a:buClr>
              <a:buSzPct val="85000"/>
            </a:pPr>
            <a:r>
              <a:rPr lang="en-US" sz="4800" b="1" spc="100" dirty="0">
                <a:solidFill>
                  <a:srgbClr val="002060"/>
                </a:solidFill>
              </a:rPr>
              <a:t>Thanksgiving </a:t>
            </a:r>
            <a:r>
              <a:rPr lang="en-US" sz="4800" b="1" spc="100" dirty="0" smtClean="0">
                <a:solidFill>
                  <a:srgbClr val="002060"/>
                </a:solidFill>
              </a:rPr>
              <a:t>Day</a:t>
            </a:r>
            <a:endParaRPr lang="ru-RU" sz="4800" b="1" spc="100" dirty="0">
              <a:solidFill>
                <a:srgbClr val="002060"/>
              </a:solidFill>
            </a:endParaRPr>
          </a:p>
        </p:txBody>
      </p:sp>
    </p:spTree>
    <p:extLst>
      <p:ext uri="{BB962C8B-B14F-4D97-AF65-F5344CB8AC3E}">
        <p14:creationId xmlns:p14="http://schemas.microsoft.com/office/powerpoint/2010/main" val="56975617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144000" cy="6858000"/>
          </a:xfrm>
          <a:prstGeom prst="rect">
            <a:avLst/>
          </a:prstGeom>
        </p:spPr>
      </p:pic>
      <p:sp>
        <p:nvSpPr>
          <p:cNvPr id="3" name="TextBox 2"/>
          <p:cNvSpPr txBox="1"/>
          <p:nvPr/>
        </p:nvSpPr>
        <p:spPr>
          <a:xfrm>
            <a:off x="467544" y="404664"/>
            <a:ext cx="7992888" cy="1938992"/>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rPr>
              <a:t>In September 1620, a small ship called the Mayflower left Plymouth, England, carrying 102 passengers seeking a new home.   They were lured by the hope   land of prosperity and land ownership in the New World. </a:t>
            </a:r>
            <a:endParaRPr lang="ru-RU" sz="2400" b="1" dirty="0">
              <a:effectLst>
                <a:outerShdw blurRad="38100" dist="38100" dir="2700000" algn="tl">
                  <a:srgbClr val="000000">
                    <a:alpha val="43137"/>
                  </a:srgbClr>
                </a:outerShdw>
              </a:effectLst>
            </a:endParaRPr>
          </a:p>
        </p:txBody>
      </p:sp>
      <p:sp>
        <p:nvSpPr>
          <p:cNvPr id="4" name="TextBox 3"/>
          <p:cNvSpPr txBox="1"/>
          <p:nvPr/>
        </p:nvSpPr>
        <p:spPr>
          <a:xfrm>
            <a:off x="251520" y="4437112"/>
            <a:ext cx="8352928" cy="1938992"/>
          </a:xfrm>
          <a:prstGeom prst="rect">
            <a:avLst/>
          </a:prstGeom>
          <a:noFill/>
        </p:spPr>
        <p:txBody>
          <a:bodyPr wrap="square" rtlCol="0">
            <a:spAutoFit/>
          </a:bodyPr>
          <a:lstStyle/>
          <a:p>
            <a:r>
              <a:rPr lang="ru-RU" sz="2400" b="1" dirty="0">
                <a:solidFill>
                  <a:srgbClr val="FFFF00"/>
                </a:solidFill>
                <a:effectLst>
                  <a:outerShdw blurRad="38100" dist="38100" dir="2700000" algn="tl">
                    <a:srgbClr val="000000">
                      <a:alpha val="43137"/>
                    </a:srgbClr>
                  </a:outerShdw>
                </a:effectLst>
              </a:rPr>
              <a:t>В сентябре 1620 года маленький корабль под названием «</a:t>
            </a:r>
            <a:r>
              <a:rPr lang="ru-RU" sz="2400" b="1" dirty="0" err="1" smtClean="0">
                <a:solidFill>
                  <a:srgbClr val="FFFF00"/>
                </a:solidFill>
                <a:effectLst>
                  <a:outerShdw blurRad="38100" dist="38100" dir="2700000" algn="tl">
                    <a:srgbClr val="000000">
                      <a:alpha val="43137"/>
                    </a:srgbClr>
                  </a:outerShdw>
                </a:effectLst>
              </a:rPr>
              <a:t>Мэйфлауэр</a:t>
            </a:r>
            <a:r>
              <a:rPr lang="ru-RU" sz="2400" b="1" dirty="0">
                <a:solidFill>
                  <a:srgbClr val="FFFF00"/>
                </a:solidFill>
                <a:effectLst>
                  <a:outerShdw blurRad="38100" dist="38100" dir="2700000" algn="tl">
                    <a:srgbClr val="000000">
                      <a:alpha val="43137"/>
                    </a:srgbClr>
                  </a:outerShdw>
                </a:effectLst>
              </a:rPr>
              <a:t>» (Майский цветок) покинул </a:t>
            </a:r>
            <a:r>
              <a:rPr lang="ru-RU" sz="2400" b="1" dirty="0" err="1">
                <a:solidFill>
                  <a:srgbClr val="FFFF00"/>
                </a:solidFill>
                <a:effectLst>
                  <a:outerShdw blurRad="38100" dist="38100" dir="2700000" algn="tl">
                    <a:srgbClr val="000000">
                      <a:alpha val="43137"/>
                    </a:srgbClr>
                  </a:outerShdw>
                </a:effectLst>
              </a:rPr>
              <a:t>плимут</a:t>
            </a:r>
            <a:r>
              <a:rPr lang="ru-RU" sz="2400" b="1" dirty="0">
                <a:solidFill>
                  <a:srgbClr val="FFFF00"/>
                </a:solidFill>
                <a:effectLst>
                  <a:outerShdw blurRad="38100" dist="38100" dir="2700000" algn="tl">
                    <a:srgbClr val="000000">
                      <a:alpha val="43137"/>
                    </a:srgbClr>
                  </a:outerShdw>
                </a:effectLst>
              </a:rPr>
              <a:t>  в Англии, неся на боту 102 пассажирам, ищущих новый дом. Они были соблазнены надеждой на процветание и владение землей в Новом Мире. </a:t>
            </a:r>
          </a:p>
        </p:txBody>
      </p:sp>
    </p:spTree>
    <p:extLst>
      <p:ext uri="{BB962C8B-B14F-4D97-AF65-F5344CB8AC3E}">
        <p14:creationId xmlns:p14="http://schemas.microsoft.com/office/powerpoint/2010/main" val="235514480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cookie\Desktop\рабочий стол\день блпгодарения\День благодарения\Фото\IMG_356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4280"/>
            <a:ext cx="9144000" cy="6823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04181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608" y="908720"/>
            <a:ext cx="7209420" cy="4806280"/>
          </a:xfrm>
          <a:prstGeom prst="rect">
            <a:avLst/>
          </a:prstGeom>
        </p:spPr>
      </p:pic>
      <p:sp>
        <p:nvSpPr>
          <p:cNvPr id="3" name="TextBox 2"/>
          <p:cNvSpPr txBox="1"/>
          <p:nvPr/>
        </p:nvSpPr>
        <p:spPr>
          <a:xfrm>
            <a:off x="323528" y="332656"/>
            <a:ext cx="8280920" cy="2554545"/>
          </a:xfrm>
          <a:prstGeom prst="rect">
            <a:avLst/>
          </a:prstGeom>
          <a:noFill/>
        </p:spPr>
        <p:txBody>
          <a:bodyPr wrap="square" rtlCol="0">
            <a:spAutoFit/>
          </a:bodyPr>
          <a:lstStyle/>
          <a:p>
            <a:r>
              <a:rPr lang="en-US" sz="3200" b="1" dirty="0">
                <a:effectLst>
                  <a:outerShdw blurRad="38100" dist="38100" dir="2700000" algn="tl">
                    <a:srgbClr val="000000">
                      <a:alpha val="43137"/>
                    </a:srgbClr>
                  </a:outerShdw>
                </a:effectLst>
              </a:rPr>
              <a:t>But after that first brutal winter only half of the </a:t>
            </a:r>
            <a:r>
              <a:rPr lang="en-US" sz="3200" b="1" dirty="0" smtClean="0">
                <a:effectLst>
                  <a:outerShdw blurRad="38100" dist="38100" dir="2700000" algn="tl">
                    <a:srgbClr val="000000">
                      <a:alpha val="43137"/>
                    </a:srgbClr>
                  </a:outerShdw>
                </a:effectLst>
              </a:rPr>
              <a:t>Mayflower’s </a:t>
            </a:r>
            <a:r>
              <a:rPr lang="en-US" sz="3200" b="1" dirty="0">
                <a:effectLst>
                  <a:outerShdw blurRad="38100" dist="38100" dir="2700000" algn="tl">
                    <a:srgbClr val="000000">
                      <a:alpha val="43137"/>
                    </a:srgbClr>
                  </a:outerShdw>
                </a:effectLst>
              </a:rPr>
              <a:t>original passengers and crew lived to see their first New England spring. In March, the remaining settlers moved ashore</a:t>
            </a:r>
            <a:r>
              <a:rPr lang="en-US" sz="3200" b="1" dirty="0" smtClean="0">
                <a:effectLst>
                  <a:outerShdw blurRad="38100" dist="38100" dir="2700000" algn="tl">
                    <a:srgbClr val="000000">
                      <a:alpha val="43137"/>
                    </a:srgbClr>
                  </a:outerShdw>
                </a:effectLst>
              </a:rPr>
              <a:t>.</a:t>
            </a:r>
            <a:r>
              <a:rPr lang="ru-RU" sz="3200" b="1" dirty="0" smtClean="0">
                <a:effectLst>
                  <a:outerShdw blurRad="38100" dist="38100" dir="2700000" algn="tl">
                    <a:srgbClr val="000000">
                      <a:alpha val="43137"/>
                    </a:srgbClr>
                  </a:outerShdw>
                </a:effectLst>
              </a:rPr>
              <a:t> </a:t>
            </a:r>
            <a:endParaRPr lang="ru-RU" sz="3200" b="1" dirty="0">
              <a:effectLst>
                <a:outerShdw blurRad="38100" dist="38100" dir="2700000" algn="tl">
                  <a:srgbClr val="000000">
                    <a:alpha val="43137"/>
                  </a:srgbClr>
                </a:outerShdw>
              </a:effectLst>
            </a:endParaRPr>
          </a:p>
        </p:txBody>
      </p:sp>
      <p:sp>
        <p:nvSpPr>
          <p:cNvPr id="4" name="TextBox 3"/>
          <p:cNvSpPr txBox="1"/>
          <p:nvPr/>
        </p:nvSpPr>
        <p:spPr>
          <a:xfrm>
            <a:off x="323528" y="4581128"/>
            <a:ext cx="8640960" cy="1938992"/>
          </a:xfrm>
          <a:prstGeom prst="rect">
            <a:avLst/>
          </a:prstGeom>
          <a:noFill/>
        </p:spPr>
        <p:txBody>
          <a:bodyPr wrap="square" rtlCol="0">
            <a:spAutoFit/>
          </a:bodyPr>
          <a:lstStyle/>
          <a:p>
            <a:r>
              <a:rPr lang="ru-RU" sz="2400" b="1" dirty="0">
                <a:solidFill>
                  <a:srgbClr val="FFFF00"/>
                </a:solidFill>
                <a:effectLst>
                  <a:outerShdw blurRad="38100" dist="38100" dir="2700000" algn="tl">
                    <a:srgbClr val="000000">
                      <a:alpha val="43137"/>
                    </a:srgbClr>
                  </a:outerShdw>
                </a:effectLst>
              </a:rPr>
              <a:t>Но после той первой суровой зимы только половина из изначальных пассажиров и команды  «</a:t>
            </a:r>
            <a:r>
              <a:rPr lang="ru-RU" sz="2400" b="1" dirty="0" err="1">
                <a:solidFill>
                  <a:srgbClr val="FFFF00"/>
                </a:solidFill>
                <a:effectLst>
                  <a:outerShdw blurRad="38100" dist="38100" dir="2700000" algn="tl">
                    <a:srgbClr val="000000">
                      <a:alpha val="43137"/>
                    </a:srgbClr>
                  </a:outerShdw>
                </a:effectLst>
              </a:rPr>
              <a:t>МЭйфлауЭр</a:t>
            </a:r>
            <a:r>
              <a:rPr lang="ru-RU" sz="2400" b="1" dirty="0">
                <a:solidFill>
                  <a:srgbClr val="FFFF00"/>
                </a:solidFill>
                <a:effectLst>
                  <a:outerShdw blurRad="38100" dist="38100" dir="2700000" algn="tl">
                    <a:srgbClr val="000000">
                      <a:alpha val="43137"/>
                    </a:srgbClr>
                  </a:outerShdw>
                </a:effectLst>
              </a:rPr>
              <a:t>» выжила, чтобы увидеть свою первую весну в Новой Англии. В марте оставшиеся переселенцы сошли на берег. </a:t>
            </a:r>
          </a:p>
        </p:txBody>
      </p:sp>
    </p:spTree>
    <p:extLst>
      <p:ext uri="{BB962C8B-B14F-4D97-AF65-F5344CB8AC3E}">
        <p14:creationId xmlns:p14="http://schemas.microsoft.com/office/powerpoint/2010/main" val="371205920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cookie\Desktop\рабочий стол\день блпгодарения\День благодарения\Фото\2018-12-04 11.50.59 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99" y="0"/>
            <a:ext cx="5511503" cy="357301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cookie\Desktop\рабочий стол\день блпгодарения\День благодарения\Фото\2018-12-07 12.36.14 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3573016"/>
            <a:ext cx="5508104" cy="3284984"/>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cookie\Desktop\рабочий стол\день блпгодарения\День благодарения\Фото\2018-12-07 12.36.59 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08105" y="0"/>
            <a:ext cx="3635895" cy="67818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29747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cookie\Desktop\рабочий стол\день блпгодарения\День благодарения\Фото\2018-12-07 12.38.10 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21432"/>
            <a:ext cx="9144000" cy="6879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98357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Users\cookie\Desktop\рабочий стол\день блпгодарения\День благодарения\Фото\2018-12-07 12.39.10 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380" y="-42475"/>
            <a:ext cx="9215380" cy="6900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7553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cookie\Desktop\рабочий стол\день блпгодарения\День благодарения\Фото\2018-12-07 12.39.00 1 - копия.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59632" y="-58416"/>
            <a:ext cx="6696744" cy="6928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590844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7584" y="566412"/>
            <a:ext cx="7596336" cy="5687757"/>
          </a:xfrm>
          <a:prstGeom prst="rect">
            <a:avLst/>
          </a:prstGeom>
        </p:spPr>
      </p:pic>
      <p:sp>
        <p:nvSpPr>
          <p:cNvPr id="3" name="TextBox 2"/>
          <p:cNvSpPr txBox="1"/>
          <p:nvPr/>
        </p:nvSpPr>
        <p:spPr>
          <a:xfrm>
            <a:off x="4499992" y="260648"/>
            <a:ext cx="4464496" cy="3416320"/>
          </a:xfrm>
          <a:prstGeom prst="rect">
            <a:avLst/>
          </a:prstGeom>
          <a:noFill/>
        </p:spPr>
        <p:txBody>
          <a:bodyPr wrap="square" rtlCol="0">
            <a:spAutoFit/>
          </a:bodyPr>
          <a:lstStyle/>
          <a:p>
            <a:r>
              <a:rPr lang="en-US" sz="2400" b="1" dirty="0"/>
              <a:t>Squanto, the tribe of Native Americans, who lived on that land, received them. Squanto taught the Pilgrims, weakened by malnutrition and illness, how to cultivate corn, extract sap from maple trees, catch fish in the rivers and avoid poisonous plants. </a:t>
            </a:r>
            <a:endParaRPr lang="ru-RU" sz="2400" b="1" dirty="0"/>
          </a:p>
        </p:txBody>
      </p:sp>
      <p:sp>
        <p:nvSpPr>
          <p:cNvPr id="4" name="TextBox 3"/>
          <p:cNvSpPr txBox="1"/>
          <p:nvPr/>
        </p:nvSpPr>
        <p:spPr>
          <a:xfrm>
            <a:off x="179512" y="4509120"/>
            <a:ext cx="8640960" cy="1938992"/>
          </a:xfrm>
          <a:prstGeom prst="rect">
            <a:avLst/>
          </a:prstGeom>
          <a:noFill/>
        </p:spPr>
        <p:txBody>
          <a:bodyPr wrap="square" rtlCol="0">
            <a:spAutoFit/>
          </a:bodyPr>
          <a:lstStyle/>
          <a:p>
            <a:r>
              <a:rPr lang="ru-RU" sz="2400" b="1" dirty="0" err="1">
                <a:solidFill>
                  <a:srgbClr val="FFFF00"/>
                </a:solidFill>
              </a:rPr>
              <a:t>Скванто</a:t>
            </a:r>
            <a:r>
              <a:rPr lang="ru-RU" sz="2400" b="1" dirty="0">
                <a:solidFill>
                  <a:srgbClr val="FFFF00"/>
                </a:solidFill>
              </a:rPr>
              <a:t>, племя  коренных американцев, которые жили на той земле, приняли их. </a:t>
            </a:r>
            <a:r>
              <a:rPr lang="ru-RU" sz="2400" b="1" dirty="0" err="1">
                <a:solidFill>
                  <a:srgbClr val="FFFF00"/>
                </a:solidFill>
              </a:rPr>
              <a:t>Скванто</a:t>
            </a:r>
            <a:r>
              <a:rPr lang="ru-RU" sz="2400" b="1" dirty="0">
                <a:solidFill>
                  <a:srgbClr val="FFFF00"/>
                </a:solidFill>
              </a:rPr>
              <a:t> учили пилигримов, ослабленных недоеданием и болезнью, как выращивать кукурузу, извлекать сок из кленового дерева, ловить рыбу в реках и избегать ядовитых растений. </a:t>
            </a:r>
          </a:p>
        </p:txBody>
      </p:sp>
    </p:spTree>
    <p:extLst>
      <p:ext uri="{BB962C8B-B14F-4D97-AF65-F5344CB8AC3E}">
        <p14:creationId xmlns:p14="http://schemas.microsoft.com/office/powerpoint/2010/main" val="408456235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4559" y="1340768"/>
            <a:ext cx="7715144" cy="4680520"/>
          </a:xfrm>
          <a:prstGeom prst="rect">
            <a:avLst/>
          </a:prstGeom>
        </p:spPr>
      </p:pic>
      <p:sp>
        <p:nvSpPr>
          <p:cNvPr id="5" name="TextBox 4"/>
          <p:cNvSpPr txBox="1"/>
          <p:nvPr/>
        </p:nvSpPr>
        <p:spPr>
          <a:xfrm>
            <a:off x="179512" y="260648"/>
            <a:ext cx="8784976" cy="1938992"/>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rPr>
              <a:t>November 1621, after the Pilgrim’s first corn harvest proved successful, Governor William Bradford organized a celebratory feast and invited a group of the Native American allies. Now it’s remembered as American’s «first Thanksgiving» Day. </a:t>
            </a:r>
            <a:endParaRPr lang="ru-RU" sz="2400" b="1" dirty="0">
              <a:effectLst>
                <a:outerShdw blurRad="38100" dist="38100" dir="2700000" algn="tl">
                  <a:srgbClr val="000000">
                    <a:alpha val="43137"/>
                  </a:srgbClr>
                </a:outerShdw>
              </a:effectLst>
            </a:endParaRPr>
          </a:p>
        </p:txBody>
      </p:sp>
      <p:sp>
        <p:nvSpPr>
          <p:cNvPr id="6" name="TextBox 5"/>
          <p:cNvSpPr txBox="1"/>
          <p:nvPr/>
        </p:nvSpPr>
        <p:spPr>
          <a:xfrm>
            <a:off x="179512" y="4725144"/>
            <a:ext cx="8784976" cy="1938992"/>
          </a:xfrm>
          <a:prstGeom prst="rect">
            <a:avLst/>
          </a:prstGeom>
          <a:noFill/>
        </p:spPr>
        <p:txBody>
          <a:bodyPr wrap="square" rtlCol="0">
            <a:spAutoFit/>
          </a:bodyPr>
          <a:lstStyle/>
          <a:p>
            <a:r>
              <a:rPr lang="ru-RU" sz="2400" b="1" dirty="0">
                <a:solidFill>
                  <a:srgbClr val="FFFF00"/>
                </a:solidFill>
              </a:rPr>
              <a:t> В ноябре 1621 года, осле того, как урожай кукурузы у пилигримов был удачным, губернатор Уильям Бредфорд организовал праздничный пир и пригласил группу индейских союзников. Теперь это запомнилось как американский «первый день благодарения». </a:t>
            </a:r>
          </a:p>
        </p:txBody>
      </p:sp>
    </p:spTree>
    <p:extLst>
      <p:ext uri="{BB962C8B-B14F-4D97-AF65-F5344CB8AC3E}">
        <p14:creationId xmlns:p14="http://schemas.microsoft.com/office/powerpoint/2010/main" val="176429931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80562"/>
            <a:ext cx="9193953" cy="6938562"/>
          </a:xfrm>
          <a:prstGeom prst="rect">
            <a:avLst/>
          </a:prstGeom>
        </p:spPr>
      </p:pic>
      <p:sp>
        <p:nvSpPr>
          <p:cNvPr id="3" name="TextBox 2"/>
          <p:cNvSpPr txBox="1"/>
          <p:nvPr/>
        </p:nvSpPr>
        <p:spPr>
          <a:xfrm>
            <a:off x="2051720" y="435318"/>
            <a:ext cx="6768752" cy="1938992"/>
          </a:xfrm>
          <a:prstGeom prst="rect">
            <a:avLst/>
          </a:prstGeom>
          <a:noFill/>
        </p:spPr>
        <p:txBody>
          <a:bodyPr wrap="square" rtlCol="0">
            <a:spAutoFit/>
          </a:bodyPr>
          <a:lstStyle/>
          <a:p>
            <a:r>
              <a:rPr lang="en-US" sz="2400" b="1" dirty="0"/>
              <a:t>On Thanksgiving Day, family members gather at the house of an older relative, even if they live far away. All give thanks for everything good they have. Charitable organizations offer traditional meal to the homeless.</a:t>
            </a:r>
            <a:endParaRPr lang="ru-RU" sz="2400" b="1" dirty="0"/>
          </a:p>
        </p:txBody>
      </p:sp>
      <p:sp>
        <p:nvSpPr>
          <p:cNvPr id="4" name="TextBox 3"/>
          <p:cNvSpPr txBox="1"/>
          <p:nvPr/>
        </p:nvSpPr>
        <p:spPr>
          <a:xfrm>
            <a:off x="251520" y="4797152"/>
            <a:ext cx="8568952" cy="1938992"/>
          </a:xfrm>
          <a:prstGeom prst="rect">
            <a:avLst/>
          </a:prstGeom>
          <a:noFill/>
        </p:spPr>
        <p:txBody>
          <a:bodyPr wrap="square" rtlCol="0">
            <a:spAutoFit/>
          </a:bodyPr>
          <a:lstStyle/>
          <a:p>
            <a:r>
              <a:rPr lang="ru-RU" sz="2400" b="1" dirty="0">
                <a:solidFill>
                  <a:srgbClr val="FFFF00"/>
                </a:solidFill>
              </a:rPr>
              <a:t>В День благодарения члены семьи собираются в доме старшего родственника, даже если они живут далеко. Всё выражают благодарность за все хорошее, что у них есть. Благотворительные организации предлагают традиционный обед бездомным.</a:t>
            </a:r>
          </a:p>
        </p:txBody>
      </p:sp>
    </p:spTree>
    <p:extLst>
      <p:ext uri="{BB962C8B-B14F-4D97-AF65-F5344CB8AC3E}">
        <p14:creationId xmlns:p14="http://schemas.microsoft.com/office/powerpoint/2010/main" val="4163725821"/>
      </p:ext>
    </p:extLst>
  </p:cSld>
  <p:clrMapOvr>
    <a:masterClrMapping/>
  </p:clrMapOvr>
  <p:transition spd="slow">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42497" y="2516193"/>
            <a:ext cx="7200800" cy="830997"/>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r>
              <a:rPr lang="ru-RU" sz="4800" dirty="0" smtClean="0">
                <a:solidFill>
                  <a:srgbClr val="FFFF00"/>
                </a:solidFill>
              </a:rPr>
              <a:t>  Спасибо за внимание!</a:t>
            </a:r>
            <a:endParaRPr lang="ru-RU" sz="4800" dirty="0">
              <a:solidFill>
                <a:srgbClr val="FFFF00"/>
              </a:solidFill>
            </a:endParaRPr>
          </a:p>
        </p:txBody>
      </p:sp>
    </p:spTree>
    <p:extLst>
      <p:ext uri="{BB962C8B-B14F-4D97-AF65-F5344CB8AC3E}">
        <p14:creationId xmlns:p14="http://schemas.microsoft.com/office/powerpoint/2010/main" val="11562990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Литейная">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230</TotalTime>
  <Words>408</Words>
  <Application>Microsoft Office PowerPoint</Application>
  <PresentationFormat>Экран (4:3)</PresentationFormat>
  <Paragraphs>14</Paragraphs>
  <Slides>12</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Бумажная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Анастасия</dc:creator>
  <cp:lastModifiedBy>cookie</cp:lastModifiedBy>
  <cp:revision>10</cp:revision>
  <dcterms:created xsi:type="dcterms:W3CDTF">2018-10-01T16:57:23Z</dcterms:created>
  <dcterms:modified xsi:type="dcterms:W3CDTF">2018-12-21T09:26:32Z</dcterms:modified>
</cp:coreProperties>
</file>