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72" r:id="rId8"/>
    <p:sldId id="271" r:id="rId9"/>
    <p:sldId id="273" r:id="rId10"/>
    <p:sldId id="264" r:id="rId11"/>
    <p:sldId id="265" r:id="rId12"/>
    <p:sldId id="274" r:id="rId13"/>
    <p:sldId id="275" r:id="rId14"/>
    <p:sldId id="276" r:id="rId15"/>
    <p:sldId id="277" r:id="rId16"/>
    <p:sldId id="268" r:id="rId17"/>
    <p:sldId id="269" r:id="rId18"/>
    <p:sldId id="278" r:id="rId19"/>
    <p:sldId id="270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000000"/>
    <a:srgbClr val="006666"/>
    <a:srgbClr val="009999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4660"/>
  </p:normalViewPr>
  <p:slideViewPr>
    <p:cSldViewPr>
      <p:cViewPr varScale="1">
        <p:scale>
          <a:sx n="64" d="100"/>
          <a:sy n="64" d="100"/>
        </p:scale>
        <p:origin x="-16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C2697-D8D1-4976-B240-38515A8AB5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CC925-6828-4517-8EC0-0764C772A0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8CA83-71AA-465D-AD5C-9522375C59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EB5FF9-6486-4475-BE73-AA36C4918C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0BAC3-C04D-4BF8-8F66-C11AB49D39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A3766-DA1E-46BA-A701-978D24B09F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401C4-6685-461F-B7A4-031423AD12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09CAF-8F57-48B7-91A4-3AE173EBC4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23953-7C1F-4116-B937-D21EC77B35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D1AFA-8621-4591-BC83-42F2F87124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83FCF-DD70-401C-AF4B-4D4DE82B39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C7246F3D-8CCD-4B57-8A9B-4C0D591685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12" Type="http://schemas.openxmlformats.org/officeDocument/2006/relationships/image" Target="../media/image60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jpeg"/><Relationship Id="rId7" Type="http://schemas.openxmlformats.org/officeDocument/2006/relationships/image" Target="../media/image81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381000" y="381000"/>
            <a:ext cx="84582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«Детский сад №114</a:t>
            </a:r>
            <a:r>
              <a:rPr lang="en-US" sz="2400" b="1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«Подсолнушек»</a:t>
            </a: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1524000" y="2362200"/>
            <a:ext cx="67818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Тема «Головные уборы»</a:t>
            </a:r>
          </a:p>
        </p:txBody>
      </p:sp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4343400" y="4419600"/>
            <a:ext cx="4572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Автор: воспитатель второй младшей группы</a:t>
            </a:r>
          </a:p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Щеголева Юлия Викторовна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>
            <a:off x="533400" y="228600"/>
            <a:ext cx="8001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Реализация принципа  интеграции через систему задач по теме «Головные уборы»</a:t>
            </a:r>
          </a:p>
        </p:txBody>
      </p:sp>
      <p:graphicFrame>
        <p:nvGraphicFramePr>
          <p:cNvPr id="5193" name="Group 73"/>
          <p:cNvGraphicFramePr>
            <a:graphicFrameLocks noGrp="1"/>
          </p:cNvGraphicFramePr>
          <p:nvPr/>
        </p:nvGraphicFramePr>
        <p:xfrm>
          <a:off x="457200" y="1371600"/>
          <a:ext cx="8229600" cy="4664647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57400"/>
                <a:gridCol w="6172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Образовательная область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Образовательные задачи (ООП)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Социально-коммуникативное развитие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Побуждать вносить дополнения в сюжеты уже знакомых сюжетно-ролевых игр( «Магазин», «Семья» т.д.)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Речевое развитие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Активизировать в речи детей прилагательные, характеризующие виды головных уборов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Познавательное развитие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Формировать представления у детей о разнообразии головных уборов.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Закреплять названия головных уборов,  закреплять  умение их дифференцировать (зимние, летние, детские, взрослые, специальные, карнавальные, театральные);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Художественно-эстетическое  развитие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Вызывать желание изготавливать и украшать головные уборы из различных материалов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4"/>
          <p:cNvSpPr>
            <a:spLocks noChangeArrowheads="1"/>
          </p:cNvSpPr>
          <p:nvPr/>
        </p:nvSpPr>
        <p:spPr bwMode="auto">
          <a:xfrm>
            <a:off x="381000" y="1219200"/>
            <a:ext cx="8382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Формировать представления о головных уборах, их назначении, необходимости, разнообразии, их применении в различных сферах.</a:t>
            </a:r>
          </a:p>
          <a:p>
            <a:pPr>
              <a:spcBef>
                <a:spcPct val="50000"/>
              </a:spcBef>
            </a:pPr>
            <a:r>
              <a:rPr lang="ru-RU" sz="1600" b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формировать умение актуализировать собственные знания по теме, ставить задачи и решать их, подвести к осознанию необходимости взаимодействия со взрослыми и сверстниками</a:t>
            </a:r>
          </a:p>
          <a:p>
            <a:pPr>
              <a:spcBef>
                <a:spcPct val="50000"/>
              </a:spcBef>
            </a:pPr>
            <a:r>
              <a:rPr lang="ru-RU" sz="1600" b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дети второй младшей группы ( второе полугодие), воспитатели ДОУ, родители воспитанников</a:t>
            </a:r>
          </a:p>
          <a:p>
            <a:pPr>
              <a:spcBef>
                <a:spcPct val="50000"/>
              </a:spcBef>
            </a:pPr>
            <a:r>
              <a:rPr lang="ru-RU" sz="1600" b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Вид по доминирующему методу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познавательный</a:t>
            </a:r>
          </a:p>
          <a:p>
            <a:pPr>
              <a:spcBef>
                <a:spcPct val="50000"/>
              </a:spcBef>
            </a:pPr>
            <a:r>
              <a:rPr lang="ru-RU" sz="1600" b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Время реализации проекта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краткосрочный (1 неделя)</a:t>
            </a:r>
          </a:p>
          <a:p>
            <a:pPr>
              <a:spcBef>
                <a:spcPct val="50000"/>
              </a:spcBef>
            </a:pPr>
            <a:r>
              <a:rPr lang="ru-RU" sz="1600" b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сформировано понятие «головные уборы», представление о видах головных уборов, о применении их в повседневной жизни, сформировано представление о коллективном решении проблемы, радость от понимания значимости своего вклада в ее решение</a:t>
            </a:r>
          </a:p>
          <a:p>
            <a:pPr>
              <a:spcBef>
                <a:spcPct val="50000"/>
              </a:spcBef>
            </a:pPr>
            <a:r>
              <a:rPr lang="ru-RU" sz="1600" b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Продукт проектной деятельности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рисунки, аппликации, выставка</a:t>
            </a:r>
          </a:p>
          <a:p>
            <a:pPr>
              <a:spcBef>
                <a:spcPct val="50000"/>
              </a:spcBef>
            </a:pPr>
            <a:r>
              <a:rPr lang="ru-RU" sz="1600" b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Презентация проекта</a:t>
            </a: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Итоговое мероприятие - участие в музыкально- развлекательном шоу «Ты супер», посвященному дню защиты детей, на базе ДОО, в номинации «Лучший головной убор».</a:t>
            </a:r>
          </a:p>
        </p:txBody>
      </p:sp>
      <p:sp>
        <p:nvSpPr>
          <p:cNvPr id="4099" name="Прямоугольник 5"/>
          <p:cNvSpPr>
            <a:spLocks noChangeArrowheads="1"/>
          </p:cNvSpPr>
          <p:nvPr/>
        </p:nvSpPr>
        <p:spPr bwMode="auto">
          <a:xfrm>
            <a:off x="3048000" y="228600"/>
            <a:ext cx="3536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Тема «Головные уборы</a:t>
            </a:r>
            <a:r>
              <a:rPr lang="ru-RU" sz="2000" b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7" name="Пятиугольник 6"/>
          <p:cNvSpPr/>
          <p:nvPr/>
        </p:nvSpPr>
        <p:spPr>
          <a:xfrm>
            <a:off x="0" y="304800"/>
            <a:ext cx="1981200" cy="4572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Паспорт проекта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4"/>
          <p:cNvSpPr>
            <a:spLocks noChangeArrowheads="1"/>
          </p:cNvSpPr>
          <p:nvPr/>
        </p:nvSpPr>
        <p:spPr bwMode="auto">
          <a:xfrm>
            <a:off x="838200" y="228600"/>
            <a:ext cx="7239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Материально-техническое и методическое обеспечение проекта</a:t>
            </a:r>
          </a:p>
        </p:txBody>
      </p:sp>
      <p:sp>
        <p:nvSpPr>
          <p:cNvPr id="5123" name="Прямоугольник 15"/>
          <p:cNvSpPr>
            <a:spLocks noChangeArrowheads="1"/>
          </p:cNvSpPr>
          <p:nvPr/>
        </p:nvSpPr>
        <p:spPr bwMode="auto">
          <a:xfrm>
            <a:off x="533400" y="1219200"/>
            <a:ext cx="63246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endParaRPr lang="ru-RU">
              <a:solidFill>
                <a:srgbClr val="000000"/>
              </a:solidFill>
            </a:endParaRPr>
          </a:p>
          <a:p>
            <a:pPr>
              <a:buFontTx/>
              <a:buChar char="-"/>
            </a:pPr>
            <a:endParaRPr lang="ru-RU">
              <a:solidFill>
                <a:srgbClr val="000000"/>
              </a:solidFill>
            </a:endParaRPr>
          </a:p>
          <a:p>
            <a:pPr>
              <a:buFontTx/>
              <a:buChar char="-"/>
            </a:pPr>
            <a:endParaRPr lang="ru-RU">
              <a:solidFill>
                <a:srgbClr val="000000"/>
              </a:solidFill>
            </a:endParaRPr>
          </a:p>
          <a:p>
            <a:endParaRPr lang="ru-RU">
              <a:solidFill>
                <a:srgbClr val="000000"/>
              </a:solidFill>
            </a:endParaRPr>
          </a:p>
          <a:p>
            <a:pPr>
              <a:buFontTx/>
              <a:buChar char="-"/>
            </a:pPr>
            <a:endParaRPr lang="ru-RU">
              <a:solidFill>
                <a:srgbClr val="000000"/>
              </a:solidFill>
            </a:endParaRPr>
          </a:p>
          <a:p>
            <a:pPr>
              <a:buFontTx/>
              <a:buChar char="-"/>
            </a:pPr>
            <a:endParaRPr lang="ru-RU">
              <a:solidFill>
                <a:srgbClr val="000000"/>
              </a:solidFill>
            </a:endParaRPr>
          </a:p>
          <a:p>
            <a:endParaRPr lang="ru-RU">
              <a:solidFill>
                <a:srgbClr val="000000"/>
              </a:solidFill>
            </a:endParaRPr>
          </a:p>
          <a:p>
            <a:pPr>
              <a:buFontTx/>
              <a:buChar char="-"/>
            </a:pPr>
            <a:endParaRPr lang="ru-RU">
              <a:solidFill>
                <a:srgbClr val="000000"/>
              </a:solidFill>
            </a:endParaRPr>
          </a:p>
          <a:p>
            <a:endParaRPr lang="ru-RU">
              <a:solidFill>
                <a:srgbClr val="000000"/>
              </a:solidFill>
            </a:endParaRPr>
          </a:p>
          <a:p>
            <a:endParaRPr lang="ru-RU">
              <a:solidFill>
                <a:srgbClr val="000000"/>
              </a:solidFill>
            </a:endParaRPr>
          </a:p>
          <a:p>
            <a:pPr algn="ctr"/>
            <a:endParaRPr lang="ru-RU">
              <a:solidFill>
                <a:srgbClr val="000000"/>
              </a:solidFill>
            </a:endParaRPr>
          </a:p>
          <a:p>
            <a:endParaRPr lang="ru-RU">
              <a:solidFill>
                <a:srgbClr val="000000"/>
              </a:solidFill>
            </a:endParaRPr>
          </a:p>
          <a:p>
            <a:endParaRPr lang="ru-RU">
              <a:solidFill>
                <a:srgbClr val="000000"/>
              </a:solidFill>
            </a:endParaRPr>
          </a:p>
          <a:p>
            <a:endParaRPr lang="ru-RU">
              <a:solidFill>
                <a:srgbClr val="000000"/>
              </a:solidFill>
            </a:endParaRPr>
          </a:p>
          <a:p>
            <a:endParaRPr lang="ru-RU">
              <a:solidFill>
                <a:srgbClr val="000000"/>
              </a:solidFill>
            </a:endParaRPr>
          </a:p>
          <a:p>
            <a:endParaRPr lang="ru-RU">
              <a:solidFill>
                <a:srgbClr val="000000"/>
              </a:solidFill>
            </a:endParaRPr>
          </a:p>
        </p:txBody>
      </p:sp>
      <p:graphicFrame>
        <p:nvGraphicFramePr>
          <p:cNvPr id="32" name="Таблица 31"/>
          <p:cNvGraphicFramePr>
            <a:graphicFrameLocks noGrp="1"/>
          </p:cNvGraphicFramePr>
          <p:nvPr/>
        </p:nvGraphicFramePr>
        <p:xfrm>
          <a:off x="304800" y="1295400"/>
          <a:ext cx="8077200" cy="4953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15440"/>
                <a:gridCol w="1615440"/>
                <a:gridCol w="1615440"/>
                <a:gridCol w="1615440"/>
                <a:gridCol w="1615440"/>
              </a:tblGrid>
              <a:tr h="11799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Иллюстративный материал по теме «Головные уборы</a:t>
                      </a:r>
                    </a:p>
                    <a:p>
                      <a:pPr algn="l"/>
                      <a:endParaRPr lang="ru-RU" sz="14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Дидактические игры</a:t>
                      </a:r>
                    </a:p>
                    <a:p>
                      <a:pPr algn="l"/>
                      <a:endParaRPr lang="ru-RU" sz="14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Головные уборы для кукол</a:t>
                      </a:r>
                    </a:p>
                    <a:p>
                      <a:pPr algn="l"/>
                      <a:endParaRPr lang="ru-RU" sz="14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Подборка наглядного материала</a:t>
                      </a:r>
                    </a:p>
                    <a:p>
                      <a:pPr algn="l"/>
                      <a:endParaRPr lang="ru-RU" sz="14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Подборка художественной литературы</a:t>
                      </a:r>
                    </a:p>
                    <a:p>
                      <a:pPr algn="l"/>
                      <a:endParaRPr lang="ru-RU" sz="14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3021">
                <a:tc>
                  <a:txBody>
                    <a:bodyPr/>
                    <a:lstStyle/>
                    <a:p>
                      <a:pPr algn="l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144" name="Рисунок 25" descr="detsad-196745-14220254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2667000"/>
            <a:ext cx="1066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5" name="Рисунок 22" descr="Последние-обновленные3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590800"/>
            <a:ext cx="11811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6" name="Рисунок 23" descr="75368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3733800"/>
            <a:ext cx="121761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7" name="Рисунок 24" descr="detsad-186417-147136202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62200" y="4724400"/>
            <a:ext cx="1066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8" name="Рисунок 26" descr="1240314382939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33800" y="2971800"/>
            <a:ext cx="1143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9" name="Рисунок 28" descr="kokoshnik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00" y="4419600"/>
            <a:ext cx="1143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0" name="Picture 16" descr="https://cdn.eksmo.ru/v2/ITD000000000244290/COVER/cover3d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86600" y="2667000"/>
            <a:ext cx="762000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1" name="Picture 18" descr="https://img1.labirint.ru/books/241659/scrn_big_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58000" y="3962400"/>
            <a:ext cx="14700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2" name="Picture 20" descr="https://nemaloknig.com/picimg/376/3762/37620/376207/cover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86600" y="4953000"/>
            <a:ext cx="9144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4" name="Рисунок 16" descr="IMG_0043 — копия — копия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62600" y="2819400"/>
            <a:ext cx="936625" cy="125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5" name="Рисунок 19" descr="IMG_0045 — копия — копия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86400" y="4495800"/>
            <a:ext cx="1019175" cy="136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6" name="Рисунок 20" descr="7b7e9d8bcd551c5f5f6d732703ec1161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9600" y="3505200"/>
            <a:ext cx="9144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7" name="Рисунок 26" descr="IMG_0054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33400" y="4800600"/>
            <a:ext cx="1090613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0" y="15240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990033"/>
                </a:solidFill>
                <a:latin typeface="Arial" charset="0"/>
              </a:rPr>
              <a:t>Фрагмент перспективно-календарного плана на тему «Головные уборы»</a:t>
            </a:r>
          </a:p>
        </p:txBody>
      </p:sp>
      <p:graphicFrame>
        <p:nvGraphicFramePr>
          <p:cNvPr id="8273" name="Group 81"/>
          <p:cNvGraphicFramePr>
            <a:graphicFrameLocks noGrp="1"/>
          </p:cNvGraphicFramePr>
          <p:nvPr/>
        </p:nvGraphicFramePr>
        <p:xfrm>
          <a:off x="228600" y="685800"/>
          <a:ext cx="8686800" cy="605137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524000"/>
                <a:gridCol w="4603296"/>
                <a:gridCol w="2559504"/>
              </a:tblGrid>
              <a:tr h="5050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Образовательная область</a:t>
                      </a:r>
                      <a:endParaRPr kumimoji="0" lang="ru-RU" sz="1400" b="0" i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НОД</a:t>
                      </a:r>
                      <a:endParaRPr kumimoji="0" lang="ru-RU" sz="1400" b="0" i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Совместная деятельность взрослого с ребенком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400" b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Рассматривание головных уборов(во время прогулки и специально), иллюстраций на тему «Головные уборы»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Беседа «Из чего сделано?», «Что лежит у нас в шкафчике?»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Дид.игры</a:t>
                      </a: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«Что лишнее», «Найди такой же», «Укрась шапку», «Лото», «Магазин»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1400" b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1400" b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1400" b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1400" b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0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Социально-коммуникативное развитие</a:t>
                      </a:r>
                      <a:endParaRPr kumimoji="0" lang="ru-RU" sz="1400" b="0" i="0" u="none" strike="noStrike" cap="none" spc="0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b="0" kern="1200" cap="none" spc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Чтение стихотворения Л.Ф. Воронковой "Маша-растеряша"</a:t>
                      </a:r>
                      <a:endParaRPr kumimoji="0" lang="ru-RU" sz="1400" b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Цель: </a:t>
                      </a:r>
                      <a:r>
                        <a:rPr lang="ru-RU" sz="1400" b="0" kern="1200" cap="none" spc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Расширение и активизация словарного запаса на основе обогащения представлений о ближайшем окружении.</a:t>
                      </a:r>
                      <a:endParaRPr kumimoji="0" lang="ru-RU" sz="1400" b="0" i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52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Познавательное развитие</a:t>
                      </a:r>
                      <a:endParaRPr kumimoji="0" lang="ru-RU" sz="1400" b="0" i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Путешествие в Магазин одежды. Цель: сформировать обобщающее понятие «головные уборы», умение их дифференцировать, активизировать в речи названия головных уборов</a:t>
                      </a:r>
                      <a:endParaRPr kumimoji="0" lang="ru-RU" sz="1400" b="0" i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94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Художественно-эстетическое развитие</a:t>
                      </a:r>
                      <a:endParaRPr kumimoji="0" lang="ru-RU" sz="1400" b="0" i="0" u="none" strike="noStrike" cap="none" spc="0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Аппликация  «Шляпка». Цель: </a:t>
                      </a:r>
                      <a:r>
                        <a:rPr lang="ru-RU" sz="1400" b="0" kern="1200" cap="none" spc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Формирование умений самостоятельно выбирать цветовую гамму. Систематизировать элементарные знания дошкольников о головных уборах.</a:t>
                      </a:r>
                      <a:r>
                        <a:rPr lang="ru-RU" sz="1400" b="0" kern="1200" cap="none" spc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</a:t>
                      </a:r>
                      <a:r>
                        <a:rPr lang="ru-RU" sz="1400" b="0" kern="1200" cap="none" spc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овершенствовать мелкую моторику пальцев рук и кистей. Вызвать положительный отклик на результаты своего творчества.</a:t>
                      </a:r>
                      <a:endParaRPr kumimoji="0" lang="ru-RU" sz="1400" b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Рисование «Укрась шапочку». Цель: развивать умение составлять узор из знакомых элементов</a:t>
                      </a:r>
                      <a:endParaRPr kumimoji="0" lang="ru-RU" sz="1400" b="0" i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38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Речевое развитие</a:t>
                      </a:r>
                      <a:endParaRPr kumimoji="0" lang="ru-RU" sz="1400" b="0" i="0" u="none" strike="noStrike" cap="none" spc="0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Рассматривание сюжетных картинок по теме «Времена года», составление описательного  рассказа по ним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Цель: Активизировать в речи детей прилагательные, характеризующие виды головных уборов</a:t>
                      </a:r>
                      <a:endParaRPr kumimoji="0" lang="ru-RU" sz="1400" b="0" i="0" u="none" strike="noStrike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6324600" y="1219200"/>
            <a:ext cx="2590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9"/>
          <p:cNvSpPr>
            <a:spLocks noChangeArrowheads="1"/>
          </p:cNvSpPr>
          <p:nvPr/>
        </p:nvSpPr>
        <p:spPr bwMode="auto">
          <a:xfrm>
            <a:off x="381000" y="304800"/>
            <a:ext cx="7848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Проблематизация и введение детей в игровую ситуацию.</a:t>
            </a:r>
          </a:p>
        </p:txBody>
      </p:sp>
      <p:sp>
        <p:nvSpPr>
          <p:cNvPr id="7171" name="Прямоугольник 10"/>
          <p:cNvSpPr>
            <a:spLocks noChangeArrowheads="1"/>
          </p:cNvSpPr>
          <p:nvPr/>
        </p:nvSpPr>
        <p:spPr bwMode="auto">
          <a:xfrm>
            <a:off x="228600" y="1066800"/>
            <a:ext cx="4572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К нашим ребятам в группу пришла кукла- Маша, Маша опоздала на завтрак. Она рассказала, что долго собиралась в садик, из-за того, что искала свои вещи, Маша нашла чулки, платье и туфельки, но вот панамку так и не нашла.</a:t>
            </a:r>
          </a:p>
        </p:txBody>
      </p:sp>
      <p:sp>
        <p:nvSpPr>
          <p:cNvPr id="7172" name="Прямоугольник 11"/>
          <p:cNvSpPr>
            <a:spLocks noChangeArrowheads="1"/>
          </p:cNvSpPr>
          <p:nvPr/>
        </p:nvSpPr>
        <p:spPr bwMode="auto">
          <a:xfrm>
            <a:off x="4114800" y="4953000"/>
            <a:ext cx="457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Ребята знают, что в солнечную теплую погоду нельзя идти на прогулку без головного убора и им очень захотелось помочь кукле –Маше, чтобы она вместе с ними пошла гулять.</a:t>
            </a:r>
          </a:p>
        </p:txBody>
      </p:sp>
      <p:pic>
        <p:nvPicPr>
          <p:cNvPr id="7173" name="Рисунок 12" descr="IMG_9892 — копия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838200"/>
            <a:ext cx="12192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Рисунок 14" descr="IMG_9894 — копия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2667000"/>
            <a:ext cx="129540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Рисунок 16" descr="IMG_989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685963" y="12801600"/>
            <a:ext cx="1697037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Рисунок 17" descr="IMG_989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1905000"/>
            <a:ext cx="12192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Рисунок 18" descr="IMG_9901 — копия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3962400"/>
            <a:ext cx="12192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Рисунок 19" descr="IMG_990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4876800"/>
            <a:ext cx="12192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Рисунок 20" descr="IMG_9902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2895600"/>
            <a:ext cx="123825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5"/>
          <p:cNvSpPr>
            <a:spLocks noChangeArrowheads="1"/>
          </p:cNvSpPr>
          <p:nvPr/>
        </p:nvSpPr>
        <p:spPr bwMode="auto">
          <a:xfrm>
            <a:off x="228600" y="1066800"/>
            <a:ext cx="33528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Воспитатель: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-Что мы можем рассказать кукле –Маше и посоветовать ей?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-Для чего нужна шапочка?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-Какие головные уборы мы знаем?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-Кто пользуется головными уборами?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-Где можно взять головные уборы?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-Кто носит головные уборы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195" name="Прямоугольник 6"/>
          <p:cNvSpPr>
            <a:spLocks noChangeArrowheads="1"/>
          </p:cNvSpPr>
          <p:nvPr/>
        </p:nvSpPr>
        <p:spPr bwMode="auto">
          <a:xfrm>
            <a:off x="4953000" y="381000"/>
            <a:ext cx="22717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Что мы знаем?</a:t>
            </a:r>
          </a:p>
        </p:txBody>
      </p:sp>
      <p:sp>
        <p:nvSpPr>
          <p:cNvPr id="8196" name="Прямоугольник 7"/>
          <p:cNvSpPr>
            <a:spLocks noChangeArrowheads="1"/>
          </p:cNvSpPr>
          <p:nvPr/>
        </p:nvSpPr>
        <p:spPr bwMode="auto">
          <a:xfrm>
            <a:off x="4572000" y="914400"/>
            <a:ext cx="3581400" cy="807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0000"/>
                </a:solidFill>
                <a:latin typeface="Arial" charset="0"/>
              </a:rPr>
              <a:t>-</a:t>
            </a: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Миша сказал, что он носит шапку зимой.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-катя ответила, что летом нужно ходить в панаме.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Саша  посоветовал кукле- Маше сходить за шапкой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Даша сказала, что пришла сегодня в кепке, но дома у нее есть панама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Ребята вспомнили несколько головных уборов: шапка, кепка, панама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многие вопросы ребята не ответили.</a:t>
            </a:r>
          </a:p>
          <a:p>
            <a:pPr>
              <a:spcBef>
                <a:spcPct val="50000"/>
              </a:spcBef>
              <a:buFontTx/>
              <a:buChar char="-"/>
            </a:pPr>
            <a:endParaRPr lang="ru-RU">
              <a:latin typeface="Arial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endParaRPr lang="ru-RU">
              <a:latin typeface="Arial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endParaRPr lang="ru-RU">
              <a:latin typeface="Arial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endParaRPr lang="ru-RU">
              <a:latin typeface="Arial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endParaRPr lang="ru-RU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0" y="381000"/>
            <a:ext cx="2057400" cy="5334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Модель «трех вопросов»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2"/>
          <p:cNvSpPr>
            <a:spLocks noChangeArrowheads="1"/>
          </p:cNvSpPr>
          <p:nvPr/>
        </p:nvSpPr>
        <p:spPr bwMode="auto">
          <a:xfrm>
            <a:off x="533400" y="1600200"/>
            <a:ext cx="483076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Саша: -почему мы ходим гулять в панаме?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Матвей: -что такое головной убор?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Какие бывают головные уборы?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Для чего они нужны?</a:t>
            </a:r>
          </a:p>
          <a:p>
            <a:pPr>
              <a:spcBef>
                <a:spcPct val="50000"/>
              </a:spcBef>
            </a:pPr>
            <a:endParaRPr lang="ru-RU" sz="2000">
              <a:latin typeface="Arial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0" y="381000"/>
            <a:ext cx="2057400" cy="5334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Модель «трех вопросов»</a:t>
            </a:r>
          </a:p>
        </p:txBody>
      </p:sp>
      <p:sp>
        <p:nvSpPr>
          <p:cNvPr id="9222" name="Прямоугольник 6"/>
          <p:cNvSpPr>
            <a:spLocks noChangeArrowheads="1"/>
          </p:cNvSpPr>
          <p:nvPr/>
        </p:nvSpPr>
        <p:spPr bwMode="auto">
          <a:xfrm>
            <a:off x="3581400" y="457200"/>
            <a:ext cx="27654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Что хотим узнать?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2"/>
          <p:cNvSpPr>
            <a:spLocks noChangeArrowheads="1"/>
          </p:cNvSpPr>
          <p:nvPr/>
        </p:nvSpPr>
        <p:spPr bwMode="auto">
          <a:xfrm>
            <a:off x="228600" y="1295400"/>
            <a:ext cx="5562600" cy="617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-Матвей  сказал, что его бабушка свяжет шапочку.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-Варя предложила спросить у мамы.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-Никита предложил посмотреть картинки в книге.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-Аня предложила сделать шапочку самим.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-Воспитатель предложила раскрасить шапочку для Маши, украсить картонную панамку аппликацией из пластилина и сделать Маше панаму своими руками, также украсить ее аппликацией из цветной бумаги.</a:t>
            </a:r>
          </a:p>
          <a:p>
            <a:pPr>
              <a:spcBef>
                <a:spcPct val="50000"/>
              </a:spcBef>
            </a:pPr>
            <a:endParaRPr lang="ru-RU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0" y="381000"/>
            <a:ext cx="2133600" cy="5334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ru-RU" dirty="0">
                <a:solidFill>
                  <a:schemeClr val="tx1"/>
                </a:solidFill>
                <a:latin typeface="Arial" charset="0"/>
              </a:rPr>
              <a:t>Модель «трех вопросов»</a:t>
            </a:r>
          </a:p>
        </p:txBody>
      </p:sp>
      <p:sp>
        <p:nvSpPr>
          <p:cNvPr id="10246" name="Прямоугольник 5"/>
          <p:cNvSpPr>
            <a:spLocks noChangeArrowheads="1"/>
          </p:cNvSpPr>
          <p:nvPr/>
        </p:nvSpPr>
        <p:spPr bwMode="auto">
          <a:xfrm>
            <a:off x="3352800" y="457200"/>
            <a:ext cx="2992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Как нам это узнать</a:t>
            </a:r>
            <a:r>
              <a:rPr lang="ru-RU" sz="240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3"/>
          <p:cNvSpPr txBox="1">
            <a:spLocks noChangeArrowheads="1"/>
          </p:cNvSpPr>
          <p:nvPr/>
        </p:nvSpPr>
        <p:spPr bwMode="auto">
          <a:xfrm>
            <a:off x="2590800" y="228600"/>
            <a:ext cx="59436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Ребятам стало интересно, из чего же еще можно сделать шляпку</a:t>
            </a:r>
          </a:p>
        </p:txBody>
      </p:sp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228600" y="1295400"/>
            <a:ext cx="37338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 прежде, чем делать шляпку, нам нужно побольше о ней узнать</a:t>
            </a: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457200" y="2514600"/>
            <a:ext cx="2667000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Мы принесли из дома кепки, панамы, теплые вязаные шапки, тоненькие шапочки, строительную каску, пилотки, поварской колпак, шппочку доктора, полицейскую фуражку и фуражку моряка.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устроили выставку.</a:t>
            </a:r>
          </a:p>
        </p:txBody>
      </p:sp>
      <p:sp>
        <p:nvSpPr>
          <p:cNvPr id="10" name="Пятиугольник 9"/>
          <p:cNvSpPr/>
          <p:nvPr/>
        </p:nvSpPr>
        <p:spPr>
          <a:xfrm>
            <a:off x="0" y="304800"/>
            <a:ext cx="1828800" cy="6096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проекта</a:t>
            </a:r>
          </a:p>
        </p:txBody>
      </p:sp>
      <p:pic>
        <p:nvPicPr>
          <p:cNvPr id="11272" name="Рисунок 22" descr="IMG_00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600" y="1219200"/>
            <a:ext cx="1879600" cy="251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Рисунок 23" descr="IMG_0043 — копия — копия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2514600"/>
            <a:ext cx="1973263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Рисунок 26" descr="IMG_0044 — копия (2) — копия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3962400"/>
            <a:ext cx="1981200" cy="265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ятиугольник 11"/>
          <p:cNvSpPr/>
          <p:nvPr/>
        </p:nvSpPr>
        <p:spPr>
          <a:xfrm>
            <a:off x="0" y="304800"/>
            <a:ext cx="1828800" cy="6096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проекта</a:t>
            </a:r>
          </a:p>
        </p:txBody>
      </p:sp>
      <p:sp>
        <p:nvSpPr>
          <p:cNvPr id="12293" name="Прямоугольник 12"/>
          <p:cNvSpPr>
            <a:spLocks noChangeArrowheads="1"/>
          </p:cNvSpPr>
          <p:nvPr/>
        </p:nvSpPr>
        <p:spPr bwMode="auto">
          <a:xfrm>
            <a:off x="2590800" y="381000"/>
            <a:ext cx="579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Мы узнали, что есть специальные головные уборы. </a:t>
            </a:r>
          </a:p>
        </p:txBody>
      </p:sp>
      <p:pic>
        <p:nvPicPr>
          <p:cNvPr id="12294" name="Рисунок 14" descr="IMG_99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838200"/>
            <a:ext cx="2138363" cy="2863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Рисунок 19" descr="IMG_99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838200"/>
            <a:ext cx="2106159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Рисунок 24" descr="IMG_992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352800"/>
            <a:ext cx="2286000" cy="3061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Рисунок 28" descr="IMG_993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3352800"/>
            <a:ext cx="2286000" cy="3061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ятиугольник 2"/>
          <p:cNvSpPr/>
          <p:nvPr/>
        </p:nvSpPr>
        <p:spPr>
          <a:xfrm>
            <a:off x="0" y="304800"/>
            <a:ext cx="1828800" cy="6096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проекта</a:t>
            </a:r>
          </a:p>
        </p:txBody>
      </p:sp>
      <p:sp>
        <p:nvSpPr>
          <p:cNvPr id="13317" name="Text Box 7"/>
          <p:cNvSpPr txBox="1">
            <a:spLocks noChangeArrowheads="1"/>
          </p:cNvSpPr>
          <p:nvPr/>
        </p:nvSpPr>
        <p:spPr bwMode="auto">
          <a:xfrm>
            <a:off x="2590800" y="381000"/>
            <a:ext cx="6248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Мы с ребятами раскрасили красками шляпки и кепки.</a:t>
            </a:r>
          </a:p>
        </p:txBody>
      </p:sp>
      <p:pic>
        <p:nvPicPr>
          <p:cNvPr id="13318" name="Рисунок 5" descr="IMG_9967 — копия — копия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219200"/>
            <a:ext cx="1390650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Рисунок 12" descr="IMG_9972 — копия — копия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219200"/>
            <a:ext cx="13716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Рисунок 18" descr="IMG_997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4724400"/>
            <a:ext cx="1395413" cy="186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Рисунок 27" descr="IMG_9976 — копия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5200" y="1219200"/>
            <a:ext cx="13652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Рисунок 29" descr="IMG_9977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0" y="4800600"/>
            <a:ext cx="13716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Рисунок 30" descr="IMG_9978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86200" y="4800600"/>
            <a:ext cx="13716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Рисунок 31" descr="IMG_9983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5791200" y="3200400"/>
            <a:ext cx="1023938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Рисунок 32" descr="IMG_9984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52600" y="3200400"/>
            <a:ext cx="1081088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6" name="Рисунок 35" descr="IMG_9970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19400" y="1219200"/>
            <a:ext cx="13716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8" name="Рисунок 40" descr="IMG_9986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05200" y="3200400"/>
            <a:ext cx="19050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7"/>
          <p:cNvSpPr txBox="1">
            <a:spLocks noChangeArrowheads="1"/>
          </p:cNvSpPr>
          <p:nvPr/>
        </p:nvSpPr>
        <p:spPr bwMode="auto">
          <a:xfrm>
            <a:off x="2209800" y="228600"/>
            <a:ext cx="6629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Мы с ребятами сделали кукле Маши шляпку из бумаги и украсили ее аппликацией из пластилина.</a:t>
            </a:r>
          </a:p>
        </p:txBody>
      </p:sp>
      <p:pic>
        <p:nvPicPr>
          <p:cNvPr id="14339" name="Рисунок 3" descr="IMG_99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371600"/>
            <a:ext cx="1352550" cy="181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Рисунок 4" descr="IMG_994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1371600"/>
            <a:ext cx="13652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Рисунок 18" descr="IMG_995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3581400"/>
            <a:ext cx="13716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Рисунок 21" descr="IMG_996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4876800"/>
            <a:ext cx="1362075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Рисунок 22" descr="IMG_9962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86400" y="1295400"/>
            <a:ext cx="13716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Рисунок 23" descr="IMG_9963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38600" y="4800600"/>
            <a:ext cx="13716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Рисунок 24" descr="IMG_9964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15200" y="1371600"/>
            <a:ext cx="1370013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Рисунок 25" descr="IMG_9965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3600" y="4800600"/>
            <a:ext cx="1373188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Рисунок 26" descr="IMG_9966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43800" y="3657600"/>
            <a:ext cx="13716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ятиугольник 27"/>
          <p:cNvSpPr/>
          <p:nvPr/>
        </p:nvSpPr>
        <p:spPr>
          <a:xfrm>
            <a:off x="0" y="304800"/>
            <a:ext cx="1828800" cy="6096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проекта</a:t>
            </a:r>
          </a:p>
        </p:txBody>
      </p:sp>
      <p:pic>
        <p:nvPicPr>
          <p:cNvPr id="14352" name="Рисунок 28" descr="IMG_9979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38400" y="3352800"/>
            <a:ext cx="957263" cy="12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Рисунок 29" descr="IMG_9980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14800" y="3352800"/>
            <a:ext cx="957263" cy="12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5" name="Рисунок 31" descr="IMG_9982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15000" y="3276600"/>
            <a:ext cx="957263" cy="12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иугольник 1"/>
          <p:cNvSpPr/>
          <p:nvPr/>
        </p:nvSpPr>
        <p:spPr>
          <a:xfrm>
            <a:off x="0" y="304800"/>
            <a:ext cx="1828800" cy="6096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проекта</a:t>
            </a:r>
          </a:p>
        </p:txBody>
      </p:sp>
      <p:sp>
        <p:nvSpPr>
          <p:cNvPr id="15365" name="Text Box 7"/>
          <p:cNvSpPr txBox="1">
            <a:spLocks noChangeArrowheads="1"/>
          </p:cNvSpPr>
          <p:nvPr/>
        </p:nvSpPr>
        <p:spPr bwMode="auto">
          <a:xfrm>
            <a:off x="1981200" y="152400"/>
            <a:ext cx="71628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Ребятам так хотелось взять куклу- Машу с собой на прогулку и мы решили сделать ей панамку из картона своими руками, которую потом все вместе украшали аппликацией из цветной бумаги.</a:t>
            </a:r>
          </a:p>
        </p:txBody>
      </p:sp>
      <p:pic>
        <p:nvPicPr>
          <p:cNvPr id="15366" name="Рисунок 3" descr="IMG_00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9812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Рисунок 4" descr="IMG_000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4478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Рисунок 9" descr="IMG_001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3716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Рисунок 10" descr="IMG_001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20574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Рисунок 11" descr="IMG_0017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" y="42672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Рисунок 12" descr="IMG_001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09800" y="51054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Рисунок 17" descr="IMG_0028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38600" y="50292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4" name="Рисунок 18" descr="IMG_0030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9800" y="50292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5" name="Рисунок 19" descr="IMG_0031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43800" y="41910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6" name="Рисунок 20" descr="IMG_0032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10200" y="33528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7" name="Рисунок 21" descr="IMG_0033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10000" y="33528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8" name="Рисунок 22" descr="IMG_0034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57400" y="3276600"/>
            <a:ext cx="11382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иугольник 1"/>
          <p:cNvSpPr/>
          <p:nvPr/>
        </p:nvSpPr>
        <p:spPr>
          <a:xfrm>
            <a:off x="0" y="304800"/>
            <a:ext cx="1828800" cy="6096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проекта</a:t>
            </a:r>
          </a:p>
        </p:txBody>
      </p:sp>
      <p:sp>
        <p:nvSpPr>
          <p:cNvPr id="16389" name="Text Box 7"/>
          <p:cNvSpPr txBox="1">
            <a:spLocks noChangeArrowheads="1"/>
          </p:cNvSpPr>
          <p:nvPr/>
        </p:nvSpPr>
        <p:spPr bwMode="auto">
          <a:xfrm>
            <a:off x="1981200" y="228600"/>
            <a:ext cx="7162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Когда панама для куклы- Маши была готова, мы все вместе пошли на прогулку.</a:t>
            </a:r>
          </a:p>
        </p:txBody>
      </p:sp>
      <p:pic>
        <p:nvPicPr>
          <p:cNvPr id="16390" name="Рисунок 3" descr="IMG_00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1219200"/>
            <a:ext cx="186690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Рисунок 5" descr="IMG_003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1219200"/>
            <a:ext cx="186690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Рисунок 6" descr="IMG_003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1219200"/>
            <a:ext cx="186690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Рисунок 8" descr="IMG_004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81200" y="4038600"/>
            <a:ext cx="186690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Рисунок 9" descr="IMG_004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962400"/>
            <a:ext cx="186690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2133600" y="152400"/>
            <a:ext cx="70104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Работа с родителями: для подготовки к развлекательному мероприятию « Ты супер», в котором мы участвовали в номинации « Лучший головной убор», родителям совместно с детьми было предложено сделать головной убор своими руками.</a:t>
            </a:r>
          </a:p>
        </p:txBody>
      </p:sp>
      <p:sp>
        <p:nvSpPr>
          <p:cNvPr id="7" name="Пятиугольник 6"/>
          <p:cNvSpPr/>
          <p:nvPr/>
        </p:nvSpPr>
        <p:spPr>
          <a:xfrm>
            <a:off x="0" y="304800"/>
            <a:ext cx="1828800" cy="6096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проекта</a:t>
            </a:r>
          </a:p>
        </p:txBody>
      </p:sp>
      <p:pic>
        <p:nvPicPr>
          <p:cNvPr id="17414" name="Рисунок 7" descr="IMG_00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52600"/>
            <a:ext cx="1798638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Рисунок 8" descr="IMG_004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752600"/>
            <a:ext cx="1798638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Рисунок 9" descr="IMG_004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752600"/>
            <a:ext cx="1798638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Рисунок 10" descr="IMG_004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0400" y="1752600"/>
            <a:ext cx="1798638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Рисунок 11" descr="IMG_005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" y="4343400"/>
            <a:ext cx="1798638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Рисунок 12" descr="IMG_0051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43200" y="4343400"/>
            <a:ext cx="1798638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Рисунок 13" descr="IMG_0052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53000" y="4343400"/>
            <a:ext cx="1798638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Рисунок 14" descr="IMG_0053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10400" y="4343400"/>
            <a:ext cx="1798638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3352800" y="304800"/>
            <a:ext cx="426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Итоговое мероприятие «Ты супер»</a:t>
            </a:r>
          </a:p>
        </p:txBody>
      </p:sp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5029200" y="2133600"/>
            <a:ext cx="38862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Дети совместно с воспитателем продемонстрировали на мероприятии свои  головные уборы сделанные дома с родителями. Было очень весело и познавательно.</a:t>
            </a:r>
          </a:p>
        </p:txBody>
      </p:sp>
      <p:sp>
        <p:nvSpPr>
          <p:cNvPr id="18436" name="Text Box 7"/>
          <p:cNvSpPr txBox="1">
            <a:spLocks noChangeArrowheads="1"/>
          </p:cNvSpPr>
          <p:nvPr/>
        </p:nvSpPr>
        <p:spPr bwMode="auto">
          <a:xfrm>
            <a:off x="5181600" y="4038600"/>
            <a:ext cx="39624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Все, что мы узнали о головных уборах, мы рассказали кукле – Маше подарили ей панамку, которую сделали для нее , и попросили больше не терять свои вещи и беречь голову от солнышка.</a:t>
            </a:r>
          </a:p>
        </p:txBody>
      </p:sp>
      <p:sp>
        <p:nvSpPr>
          <p:cNvPr id="18437" name="Прямоугольник 9"/>
          <p:cNvSpPr>
            <a:spLocks noChangeArrowheads="1"/>
          </p:cNvSpPr>
          <p:nvPr/>
        </p:nvSpPr>
        <p:spPr bwMode="auto">
          <a:xfrm>
            <a:off x="304800" y="1066800"/>
            <a:ext cx="69342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Итогом наших совместных трудов стало участие в музыкально- развлекательном шоу «Ты супер», посвященному дню защиты детей, в номинации «Лучший головной убор».</a:t>
            </a:r>
          </a:p>
        </p:txBody>
      </p:sp>
      <p:sp>
        <p:nvSpPr>
          <p:cNvPr id="8" name="Пятиугольник 7"/>
          <p:cNvSpPr/>
          <p:nvPr/>
        </p:nvSpPr>
        <p:spPr>
          <a:xfrm>
            <a:off x="0" y="304800"/>
            <a:ext cx="1828800" cy="6096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проекта</a:t>
            </a:r>
          </a:p>
        </p:txBody>
      </p:sp>
      <p:pic>
        <p:nvPicPr>
          <p:cNvPr id="18441" name="Рисунок 9" descr="IMG_99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362200"/>
            <a:ext cx="44958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иугольник 1"/>
          <p:cNvSpPr/>
          <p:nvPr/>
        </p:nvSpPr>
        <p:spPr>
          <a:xfrm>
            <a:off x="0" y="304800"/>
            <a:ext cx="1828800" cy="60960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проекта</a:t>
            </a:r>
          </a:p>
        </p:txBody>
      </p:sp>
      <p:sp>
        <p:nvSpPr>
          <p:cNvPr id="19461" name="Text Box 4"/>
          <p:cNvSpPr txBox="1">
            <a:spLocks noChangeArrowheads="1"/>
          </p:cNvSpPr>
          <p:nvPr/>
        </p:nvSpPr>
        <p:spPr bwMode="auto">
          <a:xfrm>
            <a:off x="3352800" y="304800"/>
            <a:ext cx="426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Итоговое мероприятие «Ты супер»</a:t>
            </a:r>
          </a:p>
        </p:txBody>
      </p:sp>
      <p:pic>
        <p:nvPicPr>
          <p:cNvPr id="19462" name="Рисунок 3" descr="IMG_99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066800"/>
            <a:ext cx="2133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Рисунок 9" descr="IMG_993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1600200"/>
            <a:ext cx="29718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Рисунок 10" descr="IMG_993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3048000"/>
            <a:ext cx="2133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Рисунок 11" descr="IMG_993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4600" y="4953000"/>
            <a:ext cx="2133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Рисунок 12" descr="IMG_9936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3400" y="4876800"/>
            <a:ext cx="2133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Рисунок 13" descr="IMG_9937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48400" y="1066800"/>
            <a:ext cx="2133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Рисунок 14" descr="IMG_9938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3400" y="2895600"/>
            <a:ext cx="2133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1066800" y="1981200"/>
            <a:ext cx="6705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862</TotalTime>
  <Words>1055</Words>
  <Application>Microsoft Office PowerPoint</Application>
  <PresentationFormat>Экран (4:3)</PresentationFormat>
  <Paragraphs>132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Текстура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Ulya</dc:creator>
  <cp:lastModifiedBy>Ulya</cp:lastModifiedBy>
  <cp:revision>62</cp:revision>
  <cp:lastPrinted>1601-01-01T00:00:00Z</cp:lastPrinted>
  <dcterms:created xsi:type="dcterms:W3CDTF">1601-01-01T00:00:00Z</dcterms:created>
  <dcterms:modified xsi:type="dcterms:W3CDTF">2020-01-17T12:10:00Z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